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  <p:sldMasterId id="2147483660" r:id="rId2"/>
    <p:sldMasterId id="2147483695" r:id="rId3"/>
    <p:sldMasterId id="2147483683" r:id="rId4"/>
    <p:sldMasterId id="2147483708" r:id="rId5"/>
  </p:sldMasterIdLst>
  <p:notesMasterIdLst>
    <p:notesMasterId r:id="rId49"/>
  </p:notesMasterIdLst>
  <p:sldIdLst>
    <p:sldId id="263" r:id="rId6"/>
    <p:sldId id="264" r:id="rId7"/>
    <p:sldId id="265" r:id="rId8"/>
    <p:sldId id="309" r:id="rId9"/>
    <p:sldId id="300" r:id="rId10"/>
    <p:sldId id="340" r:id="rId11"/>
    <p:sldId id="342" r:id="rId12"/>
    <p:sldId id="293" r:id="rId13"/>
    <p:sldId id="285" r:id="rId14"/>
    <p:sldId id="343" r:id="rId15"/>
    <p:sldId id="385" r:id="rId16"/>
    <p:sldId id="388" r:id="rId17"/>
    <p:sldId id="345" r:id="rId18"/>
    <p:sldId id="346" r:id="rId19"/>
    <p:sldId id="349" r:id="rId20"/>
    <p:sldId id="386" r:id="rId21"/>
    <p:sldId id="350" r:id="rId22"/>
    <p:sldId id="351" r:id="rId23"/>
    <p:sldId id="359" r:id="rId24"/>
    <p:sldId id="360" r:id="rId25"/>
    <p:sldId id="387" r:id="rId26"/>
    <p:sldId id="284" r:id="rId27"/>
    <p:sldId id="353" r:id="rId28"/>
    <p:sldId id="354" r:id="rId29"/>
    <p:sldId id="269" r:id="rId30"/>
    <p:sldId id="369" r:id="rId31"/>
    <p:sldId id="335" r:id="rId32"/>
    <p:sldId id="341" r:id="rId33"/>
    <p:sldId id="378" r:id="rId34"/>
    <p:sldId id="379" r:id="rId35"/>
    <p:sldId id="352" r:id="rId36"/>
    <p:sldId id="380" r:id="rId37"/>
    <p:sldId id="381" r:id="rId38"/>
    <p:sldId id="382" r:id="rId39"/>
    <p:sldId id="383" r:id="rId40"/>
    <p:sldId id="384" r:id="rId41"/>
    <p:sldId id="290" r:id="rId42"/>
    <p:sldId id="370" r:id="rId43"/>
    <p:sldId id="372" r:id="rId44"/>
    <p:sldId id="373" r:id="rId45"/>
    <p:sldId id="374" r:id="rId46"/>
    <p:sldId id="375" r:id="rId47"/>
    <p:sldId id="376" r:id="rId48"/>
  </p:sldIdLst>
  <p:sldSz cx="12192000" cy="6858000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David" panose="020E0502060401010101" pitchFamily="34" charset="-79"/>
      <p:regular r:id="rId56"/>
      <p:bold r:id="rId57"/>
    </p:embeddedFont>
    <p:embeddedFont>
      <p:font typeface="Heebo" panose="020B0604020202020204" charset="-79"/>
      <p:regular r:id="rId58"/>
      <p:bold r:id="rId59"/>
    </p:embeddedFont>
  </p:embeddedFontLst>
  <p:defaultTextStyle>
    <a:defPPr>
      <a:defRPr lang="en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5859"/>
    <a:srgbClr val="9481BB"/>
    <a:srgbClr val="359937"/>
    <a:srgbClr val="3088C9"/>
    <a:srgbClr val="A2752C"/>
    <a:srgbClr val="97660D"/>
    <a:srgbClr val="B57A0F"/>
    <a:srgbClr val="FCFDFE"/>
    <a:srgbClr val="EEAC34"/>
    <a:srgbClr val="F7D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021" autoAdjust="0"/>
    <p:restoredTop sz="94660"/>
  </p:normalViewPr>
  <p:slideViewPr>
    <p:cSldViewPr snapToGrid="0">
      <p:cViewPr varScale="1">
        <p:scale>
          <a:sx n="64" d="100"/>
          <a:sy n="64" d="100"/>
        </p:scale>
        <p:origin x="2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7.fntdata"/><Relationship Id="rId8" Type="http://schemas.openxmlformats.org/officeDocument/2006/relationships/slide" Target="slides/slide3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font" Target="fonts/font10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5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font" Target="fonts/font3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>
                <a:latin typeface="Heebo" pitchFamily="2" charset="-79"/>
              </a:defRPr>
            </a:lvl1pPr>
          </a:lstStyle>
          <a:p>
            <a:endParaRPr lang="en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>
                <a:latin typeface="Heebo" pitchFamily="2" charset="-79"/>
              </a:defRPr>
            </a:lvl1pPr>
          </a:lstStyle>
          <a:p>
            <a:fld id="{2B9D27AA-0EEC-4929-BEB6-CD0CC39A6600}" type="datetimeFigureOut">
              <a:rPr lang="en-IL" smtClean="0"/>
              <a:pPr/>
              <a:t>05/04/2026</a:t>
            </a:fld>
            <a:endParaRPr lang="en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>
                <a:latin typeface="Heebo" pitchFamily="2" charset="-79"/>
              </a:defRPr>
            </a:lvl1pPr>
          </a:lstStyle>
          <a:p>
            <a:endParaRPr lang="en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>
                <a:latin typeface="Heebo" pitchFamily="2" charset="-79"/>
              </a:defRPr>
            </a:lvl1pPr>
          </a:lstStyle>
          <a:p>
            <a:fld id="{D0C0D999-B72B-4465-A0E3-A94B40B8C8D3}" type="slidenum">
              <a:rPr lang="en-IL" smtClean="0"/>
              <a:pPr/>
              <a:t>‹#›</a:t>
            </a:fld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6525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D1C476-56C5-42E0-BBD7-4ED8474FF05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ebo" pitchFamily="2" charset="-79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4706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0D999-B72B-4465-A0E3-A94B40B8C8D3}" type="slidenum">
              <a:rPr lang="en-IL" smtClean="0"/>
              <a:pPr/>
              <a:t>22</a:t>
            </a:fld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60773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76032D-F642-BBC7-50B6-F74CDF9DE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27D5EF7-D147-92CE-12E6-FD7966BC4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27094DC-FCF3-D686-4155-587B78C0D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0E970E-5895-711D-20D9-C85E19FD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920918C-D002-A273-2F7D-4593554D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8416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77EB4D4-2AE0-EABA-32E4-97905CEB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88EA47-6F40-32D5-7482-09925C728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54B1F4A-D583-50C1-17B5-004319F7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28C7CD5-8C51-2B48-5B59-7A2C3FC8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60F7B51-A46A-5B96-CA41-C56AB1E8E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9112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B33F15-3AA8-E98F-117C-F8723E1FE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5D4F5F3-1621-0F72-05D1-882B9B916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B9C9B61-F4E2-69BE-7F7B-995BA58A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704D921-9DDD-5D31-DE4B-00746797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D9FE3A2-2DD4-7D50-764B-DC4CFBD73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6145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175BEF-B2A0-1C5C-C208-152257B1C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D0F53C-3598-B750-F516-ED5F6BEF7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9E81C6F-16C0-6016-7604-4C4FEEAE3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4EA0897-4D89-E42A-FB74-0B4E5C956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A82AACF-B8C8-9A83-570E-A94BC759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48216B4-E6A0-F892-FF7E-229F358D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34300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9EAEBB-AEF0-B2C2-F0D5-16131DF0D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E33015B-3533-B212-F13D-A95F6DABE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256D18-0D82-468A-0027-DCA6F7ED6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2F326D12-FF5C-B8AE-20F1-1504665C4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51662E8-ADFD-5BB7-8E86-E5A0B5FE4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04EAB50-E871-EC3A-5B19-CF234FB0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3DD2B61-8ED1-13D5-F44D-ED0E1E1C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AB1B3FA-47C9-7C1A-41FA-E6B358F2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221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AADBD1-4189-5B42-6D50-99247882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CAA937E-9163-6174-2142-7B67EEDA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9E64DBE-DCF0-C640-B954-51B2EF1C5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EA80CCF-88B2-F2FA-0F86-3160C7B0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6094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8558374-E795-AA2D-5137-94CDE9312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AAE85E8-C7A9-667F-1E19-31154A05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4DA4606-27B5-7326-9A18-C2B7472F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4299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CEFAB5-BA64-D740-74A8-CBA7445E5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4BCF65-6DC4-043D-26B6-DD95E6AFD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844EAA9-666F-E582-3CE5-CAAB1BE35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08E3074-7D01-79D1-AA04-2B45A2AC7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0957271-8CED-1479-DA12-1A7D447D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547DC57-2BA5-6C68-9C2A-C74D25262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5196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1834DB-23E1-D0D5-9F23-317A58DB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46A561E-3DF6-FF95-6547-EB89AA925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2C9CB64-131B-0950-C9A2-E1F45FB56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2D282C7-B0CA-AD3B-7F25-1B24364D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47F65F4-2749-A055-6BD7-A3849473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4F5929E-C594-7D4A-BF53-E6B38E39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4873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758D72-26F4-C7CB-7EBB-DFA1D005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4FE5117-64DE-0196-D36B-90AD6EBB6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F6BB393-3EA5-16BD-395A-CDF97CCC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D5633DB-595C-68DD-8645-EBF45671D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3289990-05CE-F7AA-A47B-ACE8D3CAF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8899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D7B4CDD-1838-458C-9A31-38BD70F39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331268A-557C-88FB-8720-50DC60618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1A59E3F-450E-5F0C-EF09-40B8A5C8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05/04/2026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F0ECFC9-00AA-5EA0-B1D7-74046AB16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3826F1-D7F3-4FEE-180E-F76760EA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88586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תמונה שמכילה שחור, חשיכה, לילה">
            <a:extLst>
              <a:ext uri="{FF2B5EF4-FFF2-40B4-BE49-F238E27FC236}">
                <a16:creationId xmlns:a16="http://schemas.microsoft.com/office/drawing/2014/main" id="{4C4C585B-8B61-22D9-4AF2-C88E5A0C1A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87539" cy="6858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CF017C18-A5CF-1D3D-7E45-1141AFFBDFD9}"/>
              </a:ext>
            </a:extLst>
          </p:cNvPr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29BFB7DB-3AC0-E613-508B-6CA20FD5BD86}"/>
              </a:ext>
            </a:extLst>
          </p:cNvPr>
          <p:cNvSpPr/>
          <p:nvPr/>
        </p:nvSpPr>
        <p:spPr>
          <a:xfrm>
            <a:off x="1524000" y="1361282"/>
            <a:ext cx="9144000" cy="4135437"/>
          </a:xfrm>
          <a:prstGeom prst="rect">
            <a:avLst/>
          </a:prstGeom>
          <a:solidFill>
            <a:schemeClr val="bg1"/>
          </a:solidFill>
          <a:ln w="1905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46F4201A-064E-9D7B-0388-2FC21DD65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8000" y="2655830"/>
            <a:ext cx="8636000" cy="1814286"/>
          </a:xfrm>
        </p:spPr>
        <p:txBody>
          <a:bodyPr anchor="b"/>
          <a:lstStyle>
            <a:lvl1pPr algn="ctr">
              <a:defRPr sz="6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E73E47F-1C11-1919-E9E4-DF57670C8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21179"/>
            <a:ext cx="9144000" cy="536621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15EEB8AD-D7CF-D319-3C3D-22A1B2BAE095}"/>
              </a:ext>
            </a:extLst>
          </p:cNvPr>
          <p:cNvSpPr/>
          <p:nvPr/>
        </p:nvSpPr>
        <p:spPr>
          <a:xfrm>
            <a:off x="1778000" y="1600202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pic>
        <p:nvPicPr>
          <p:cNvPr id="15" name="תמונה 14" descr="תמונה שמכילה צבעוני, צילום מסך, גרפיקה, יצירתיות&#10;&#10;התיאור נוצר באופן אוטומטי">
            <a:extLst>
              <a:ext uri="{FF2B5EF4-FFF2-40B4-BE49-F238E27FC236}">
                <a16:creationId xmlns:a16="http://schemas.microsoft.com/office/drawing/2014/main" id="{899A8854-F2A9-7D14-9C4A-D3EB96DEE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2864" y="1600202"/>
            <a:ext cx="4146273" cy="925285"/>
          </a:xfrm>
          <a:prstGeom prst="rect">
            <a:avLst/>
          </a:prstGeom>
        </p:spPr>
      </p:pic>
      <p:pic>
        <p:nvPicPr>
          <p:cNvPr id="17" name="תמונה 16" descr="תמונה שמכילה טקסט, גופן, סמל, לוגו&#10;&#10;התיאור נוצר באופן אוטומטי">
            <a:extLst>
              <a:ext uri="{FF2B5EF4-FFF2-40B4-BE49-F238E27FC236}">
                <a16:creationId xmlns:a16="http://schemas.microsoft.com/office/drawing/2014/main" id="{021C348E-7A12-5AAB-7CF2-2A809B5814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361" y="108438"/>
            <a:ext cx="3305472" cy="828303"/>
          </a:xfrm>
          <a:prstGeom prst="rect">
            <a:avLst/>
          </a:prstGeom>
        </p:spPr>
      </p:pic>
      <p:pic>
        <p:nvPicPr>
          <p:cNvPr id="19" name="תמונה 18" descr="תמונה שמכילה טקסט, גופן, לוגו, גרפיקה&#10;&#10;התיאור נוצר באופן אוטומטי">
            <a:extLst>
              <a:ext uri="{FF2B5EF4-FFF2-40B4-BE49-F238E27FC236}">
                <a16:creationId xmlns:a16="http://schemas.microsoft.com/office/drawing/2014/main" id="{0FAC8519-31B8-CFB7-0BF5-B88347490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4026" y="6325831"/>
            <a:ext cx="1109126" cy="423733"/>
          </a:xfrm>
          <a:prstGeom prst="rect">
            <a:avLst/>
          </a:prstGeom>
        </p:spPr>
      </p:pic>
      <p:pic>
        <p:nvPicPr>
          <p:cNvPr id="21" name="תמונה 20" descr="תמונה שמכילה גופן, גרפיקה, עיצוב גרפי, לוגו&#10;&#10;התיאור נוצר באופן אוטומטי">
            <a:extLst>
              <a:ext uri="{FF2B5EF4-FFF2-40B4-BE49-F238E27FC236}">
                <a16:creationId xmlns:a16="http://schemas.microsoft.com/office/drawing/2014/main" id="{01F35E2B-8D19-EB42-A26F-16AE33FEBF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8729" y="6341638"/>
            <a:ext cx="1595105" cy="325299"/>
          </a:xfrm>
          <a:prstGeom prst="rect">
            <a:avLst/>
          </a:prstGeom>
        </p:spPr>
      </p:pic>
      <p:grpSp>
        <p:nvGrpSpPr>
          <p:cNvPr id="44" name="קבוצה 43">
            <a:extLst>
              <a:ext uri="{FF2B5EF4-FFF2-40B4-BE49-F238E27FC236}">
                <a16:creationId xmlns:a16="http://schemas.microsoft.com/office/drawing/2014/main" id="{FE0B9FCD-9170-6F94-706A-E3D54ADF79D7}"/>
              </a:ext>
            </a:extLst>
          </p:cNvPr>
          <p:cNvGrpSpPr/>
          <p:nvPr/>
        </p:nvGrpSpPr>
        <p:grpSpPr>
          <a:xfrm>
            <a:off x="10115522" y="4963121"/>
            <a:ext cx="385444" cy="375273"/>
            <a:chOff x="11021786" y="2307771"/>
            <a:chExt cx="385444" cy="375273"/>
          </a:xfrm>
        </p:grpSpPr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9FC2C002-1352-FD16-4248-62ED89D38233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D8B7D996-2372-D88D-D241-E5C6A3FE3379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78749BA2-5033-8EC8-5E5E-398F7D143054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7FD7C98-3BD7-141A-8430-2202CBC302B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F56F97E5-2D51-E89E-B111-63E97E630551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2" name="אליפסה 31">
              <a:extLst>
                <a:ext uri="{FF2B5EF4-FFF2-40B4-BE49-F238E27FC236}">
                  <a16:creationId xmlns:a16="http://schemas.microsoft.com/office/drawing/2014/main" id="{B1F01DBE-388B-4623-68A4-0D956BDFA8D2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B68103FF-039B-4CB8-D3F4-19A1E70FB272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4" name="אליפסה 33">
              <a:extLst>
                <a:ext uri="{FF2B5EF4-FFF2-40B4-BE49-F238E27FC236}">
                  <a16:creationId xmlns:a16="http://schemas.microsoft.com/office/drawing/2014/main" id="{65911342-1AA0-1B1F-5255-4E413958F095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AE99C1B7-892B-E37B-0587-E3559C74F3FA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6" name="אליפסה 35">
              <a:extLst>
                <a:ext uri="{FF2B5EF4-FFF2-40B4-BE49-F238E27FC236}">
                  <a16:creationId xmlns:a16="http://schemas.microsoft.com/office/drawing/2014/main" id="{6F70F95A-3568-317D-3EC3-207F31D3A0ED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EBC6985C-648A-A506-4469-14205294D905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6811188D-4299-CACA-26E8-70645ED001CC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32CB5718-520A-7E65-9902-218D3A9C2815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0080130E-DB47-4B5E-6BEF-0FE2D5F33C8F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B65A5898-61B8-DF16-C410-0744C75FA468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75D112C7-56E9-60DC-AF80-B7F22ECD070A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5" name="קבוצה 44">
            <a:extLst>
              <a:ext uri="{FF2B5EF4-FFF2-40B4-BE49-F238E27FC236}">
                <a16:creationId xmlns:a16="http://schemas.microsoft.com/office/drawing/2014/main" id="{33851980-7E3E-1A4C-2892-D6A620DFC4DB}"/>
              </a:ext>
            </a:extLst>
          </p:cNvPr>
          <p:cNvGrpSpPr/>
          <p:nvPr/>
        </p:nvGrpSpPr>
        <p:grpSpPr>
          <a:xfrm>
            <a:off x="1871935" y="1703532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F544DA34-A205-6989-9140-0EF9804BAA2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C6BFC44A-1185-2B59-5657-2D4C4F39557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CE7713F9-6FDB-5276-00B4-50DF93142EB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63450B59-BF2D-88C0-7807-13AFC6265BC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7229003D-8918-053B-8503-615BFB9D122A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D41E5B81-FC37-7C96-2F43-57449AF04B6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AF9669CC-C4E0-9EE9-38A8-61C167A732D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6CFBD30D-4CDF-3293-08D5-900CAE725DBA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507F55FD-B5E4-E06F-94E8-CB7E8475AA23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98110311-9483-D4E7-CD91-A4D816BC8F1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1D3EDD7D-0906-F881-456A-529A516ED47C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F39236FF-9256-3EAF-2931-2FF7CFC08C7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B8968DF3-EC88-DC11-22BC-DB66B0032334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333C05B-ADAB-0F19-9FBA-F07A3B6A41E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BB5B586-D593-AC1E-BAD0-3C7C87CC35C6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5F566B6-79B1-7755-E6DD-D4F965226CE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4" name="תמונה 3" descr="תמונה שמכילה שחור, חשיכה, לילה">
            <a:extLst>
              <a:ext uri="{FF2B5EF4-FFF2-40B4-BE49-F238E27FC236}">
                <a16:creationId xmlns:a16="http://schemas.microsoft.com/office/drawing/2014/main" id="{970B3AF1-D970-0634-7EC8-4F35D237C8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87539" cy="6858000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F4901AB3-090C-4C19-A665-75CBB0811C1A}"/>
              </a:ext>
            </a:extLst>
          </p:cNvPr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CCE4C1CB-CE10-0E48-EA92-BF17045D9AB7}"/>
              </a:ext>
            </a:extLst>
          </p:cNvPr>
          <p:cNvSpPr/>
          <p:nvPr/>
        </p:nvSpPr>
        <p:spPr>
          <a:xfrm>
            <a:off x="1524000" y="1361282"/>
            <a:ext cx="9144000" cy="4135437"/>
          </a:xfrm>
          <a:prstGeom prst="rect">
            <a:avLst/>
          </a:prstGeom>
          <a:solidFill>
            <a:schemeClr val="bg1"/>
          </a:solidFill>
          <a:ln w="1905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F9890537-EB79-0936-BB3B-A218FEBB0E46}"/>
              </a:ext>
            </a:extLst>
          </p:cNvPr>
          <p:cNvSpPr/>
          <p:nvPr/>
        </p:nvSpPr>
        <p:spPr>
          <a:xfrm>
            <a:off x="1778000" y="1600202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EB92C9B9-B8E9-3957-85D1-C9DE8476FA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9430" y="1600202"/>
            <a:ext cx="2993141" cy="114287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07F762BC-4E18-4FEE-8CBB-B96A883F34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4728" y="249009"/>
            <a:ext cx="3583531" cy="828303"/>
          </a:xfrm>
          <a:prstGeom prst="rect">
            <a:avLst/>
          </a:prstGeom>
        </p:spPr>
      </p:pic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390DD0AC-DE72-A2D3-94B3-6C12DC537C5A}"/>
              </a:ext>
            </a:extLst>
          </p:cNvPr>
          <p:cNvGrpSpPr/>
          <p:nvPr/>
        </p:nvGrpSpPr>
        <p:grpSpPr>
          <a:xfrm>
            <a:off x="10115522" y="4963121"/>
            <a:ext cx="385444" cy="375273"/>
            <a:chOff x="11021786" y="2307771"/>
            <a:chExt cx="385444" cy="375273"/>
          </a:xfrm>
        </p:grpSpPr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390AD035-B1D3-5B1C-BE03-A1A8F4A804C9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CE443495-B913-98E0-CF49-5C3FB4B9E09D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EC1FB66B-D7F7-DAF4-EBD5-5439E8B035E6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1D1A905D-62B2-F23A-967C-926C03BFA43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ABE95C72-A429-A118-CDD3-548D9EA196AC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0" name="אליפסה 29">
              <a:extLst>
                <a:ext uri="{FF2B5EF4-FFF2-40B4-BE49-F238E27FC236}">
                  <a16:creationId xmlns:a16="http://schemas.microsoft.com/office/drawing/2014/main" id="{C1FCCAE3-C56A-8E77-227B-FB7C285AD08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A8D47A34-5F5C-45AD-130A-D353219A70BF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C6BBA7F0-A3D5-2E66-09A3-C90B0B282C85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3" name="אליפסה 62">
              <a:extLst>
                <a:ext uri="{FF2B5EF4-FFF2-40B4-BE49-F238E27FC236}">
                  <a16:creationId xmlns:a16="http://schemas.microsoft.com/office/drawing/2014/main" id="{02A35340-74FB-8F09-11D8-6B17E44361F9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4" name="אליפסה 63">
              <a:extLst>
                <a:ext uri="{FF2B5EF4-FFF2-40B4-BE49-F238E27FC236}">
                  <a16:creationId xmlns:a16="http://schemas.microsoft.com/office/drawing/2014/main" id="{AF4672FA-D1DE-DF2B-15B2-14C4C195D9A4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5" name="אליפסה 64">
              <a:extLst>
                <a:ext uri="{FF2B5EF4-FFF2-40B4-BE49-F238E27FC236}">
                  <a16:creationId xmlns:a16="http://schemas.microsoft.com/office/drawing/2014/main" id="{5FAD634B-C64D-09CC-DC63-CDB00AFA195B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6" name="אליפסה 65">
              <a:extLst>
                <a:ext uri="{FF2B5EF4-FFF2-40B4-BE49-F238E27FC236}">
                  <a16:creationId xmlns:a16="http://schemas.microsoft.com/office/drawing/2014/main" id="{BC975A15-40F2-A243-5A73-9300A7DB2D6D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7" name="אליפסה 66">
              <a:extLst>
                <a:ext uri="{FF2B5EF4-FFF2-40B4-BE49-F238E27FC236}">
                  <a16:creationId xmlns:a16="http://schemas.microsoft.com/office/drawing/2014/main" id="{B8FC2197-611C-29AF-AD62-26E9EBAF0224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8" name="אליפסה 67">
              <a:extLst>
                <a:ext uri="{FF2B5EF4-FFF2-40B4-BE49-F238E27FC236}">
                  <a16:creationId xmlns:a16="http://schemas.microsoft.com/office/drawing/2014/main" id="{AA4D1747-D524-CC04-034B-73B76C3CCA0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9" name="אליפסה 68">
              <a:extLst>
                <a:ext uri="{FF2B5EF4-FFF2-40B4-BE49-F238E27FC236}">
                  <a16:creationId xmlns:a16="http://schemas.microsoft.com/office/drawing/2014/main" id="{6AA82964-F446-9B04-8EFF-F4F0A4811B27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49F71E7B-058F-BCA6-D96D-B520617291AF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71" name="קבוצה 70">
            <a:extLst>
              <a:ext uri="{FF2B5EF4-FFF2-40B4-BE49-F238E27FC236}">
                <a16:creationId xmlns:a16="http://schemas.microsoft.com/office/drawing/2014/main" id="{8C3713EE-C6D9-3F8B-7B3B-DE340E537CFC}"/>
              </a:ext>
            </a:extLst>
          </p:cNvPr>
          <p:cNvGrpSpPr/>
          <p:nvPr/>
        </p:nvGrpSpPr>
        <p:grpSpPr>
          <a:xfrm>
            <a:off x="1871935" y="1703532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4C99A9E0-1403-EBAC-4F19-94D96C410FEA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8911684F-54F0-586A-9DBF-F0602339C909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5B60DBED-F051-D8B5-512D-243A739A3303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9FCE9D88-5F1F-8289-3B40-9C0E26DEBAA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AA63CD27-CE37-C2E5-086B-3E1143D74958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3A352D5A-D2DE-3020-F92B-193C29369ACD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85A7AA66-A05E-D26A-B207-666550C0996D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AD6BEF65-6014-C3DB-C822-BBC87972F663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44AB2468-6863-8E14-883F-2F687C1D51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3BA44112-B6BD-11F3-189E-34E5ADC2E2A9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1B984532-4595-333E-AD0E-1BC4E0ECC51F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F7884B32-CEDC-2034-B3D8-5B5A361EE888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D78A0C05-5BE5-95D6-CDD1-BD89E368BEB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EA91353C-2150-0B36-A35A-CF37544099F0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6" name="אליפסה 85">
              <a:extLst>
                <a:ext uri="{FF2B5EF4-FFF2-40B4-BE49-F238E27FC236}">
                  <a16:creationId xmlns:a16="http://schemas.microsoft.com/office/drawing/2014/main" id="{7BD3E934-1544-A70E-2134-5A31EFD5F7BF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7" name="אליפסה 86">
              <a:extLst>
                <a:ext uri="{FF2B5EF4-FFF2-40B4-BE49-F238E27FC236}">
                  <a16:creationId xmlns:a16="http://schemas.microsoft.com/office/drawing/2014/main" id="{235F3EC3-F897-734B-A6D2-EFB70013A83C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8" name="קבוצה 87">
            <a:extLst>
              <a:ext uri="{FF2B5EF4-FFF2-40B4-BE49-F238E27FC236}">
                <a16:creationId xmlns:a16="http://schemas.microsoft.com/office/drawing/2014/main" id="{F2728ABB-C4D5-E8FA-CDB9-474C748F9C5A}"/>
              </a:ext>
            </a:extLst>
          </p:cNvPr>
          <p:cNvGrpSpPr/>
          <p:nvPr/>
        </p:nvGrpSpPr>
        <p:grpSpPr>
          <a:xfrm rot="5400000">
            <a:off x="-3317297" y="3317297"/>
            <a:ext cx="6858000" cy="223405"/>
            <a:chOff x="-1" y="-3"/>
            <a:chExt cx="3965612" cy="140680"/>
          </a:xfrm>
        </p:grpSpPr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7BB6787C-F34D-12CF-FC55-BAD0269A9D90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3815CF4-BC10-10FA-8C85-D5D9D31E934E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84898FC3-087A-E16E-49E6-B98728097689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8DE78C41-4835-A73F-1417-DF0695CAC9CD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3" name="מלבן 92">
              <a:extLst>
                <a:ext uri="{FF2B5EF4-FFF2-40B4-BE49-F238E27FC236}">
                  <a16:creationId xmlns:a16="http://schemas.microsoft.com/office/drawing/2014/main" id="{0FB6D074-4932-BBE4-36B5-8882A4E32DE2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94" name="תמונה 93">
            <a:extLst>
              <a:ext uri="{FF2B5EF4-FFF2-40B4-BE49-F238E27FC236}">
                <a16:creationId xmlns:a16="http://schemas.microsoft.com/office/drawing/2014/main" id="{A09486B8-096C-4CF3-A992-74CA0C4198E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677" y="6141156"/>
            <a:ext cx="1801120" cy="68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45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0" name="תמונה 29">
            <a:extLst>
              <a:ext uri="{FF2B5EF4-FFF2-40B4-BE49-F238E27FC236}">
                <a16:creationId xmlns:a16="http://schemas.microsoft.com/office/drawing/2014/main" id="{93548FAE-E8DC-322C-6A3D-6C5A00BC1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34" name="תמונה 33">
            <a:extLst>
              <a:ext uri="{FF2B5EF4-FFF2-40B4-BE49-F238E27FC236}">
                <a16:creationId xmlns:a16="http://schemas.microsoft.com/office/drawing/2014/main" id="{F9FC3E84-678D-9838-6703-32E7A166BC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09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A238510D-690D-4222-9F94-F489369FF8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7B75775-A39D-BB59-2C42-6A67BA060F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5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5220C532-1132-478C-3A97-AA16B0B5F8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DBC897E-0B20-4BCF-ACF8-8C6CC42079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76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F759A3CF-C52D-AEF3-178B-EB0F85B045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168F4D1-DF5E-4088-869E-0E76D6F1B0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89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E18F7CF9-5F93-93BB-AB95-5E3962D686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CD32298-B40F-CFFE-3381-E6F6CA45E6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68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BA1BF46B-CD0A-37EE-376E-7BF59C90B4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AF9F09F-5EBD-F610-A66C-001588EDF7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75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3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4" name="תמונה 3" descr="תמונה שמכילה שחור, חשיכה, צילום מסך, חלל&#10;&#10;התיאור נוצר באופן אוטומטי">
            <a:extLst>
              <a:ext uri="{FF2B5EF4-FFF2-40B4-BE49-F238E27FC236}">
                <a16:creationId xmlns:a16="http://schemas.microsoft.com/office/drawing/2014/main" id="{F2406877-7F6F-2435-DF6B-F8F3866C76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0048" y="1384300"/>
            <a:ext cx="2701186" cy="4679404"/>
          </a:xfrm>
          <a:prstGeom prst="rect">
            <a:avLst/>
          </a:prstGeom>
        </p:spPr>
      </p:pic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id="{E973E625-220C-1CAB-B621-8CB64148B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9567214" cy="4810373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כותרת 10">
            <a:extLst>
              <a:ext uri="{FF2B5EF4-FFF2-40B4-BE49-F238E27FC236}">
                <a16:creationId xmlns:a16="http://schemas.microsoft.com/office/drawing/2014/main" id="{59F79F1D-C96A-8D6C-A51E-D49AAD69D5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CEC42E7-F84B-BFD1-8EEC-D6DC760B3670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2621269A-40EE-9737-C523-944BE16FAA12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F37218BE-2972-F08D-08A7-DD6DC373EDAB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2B3B92B9-D7B1-73C5-BFC3-22A70EAC4382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03C69E09-DAAB-8070-6F27-B387D439B93C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839A0F1-C330-91EE-8734-0C2327903C7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8D0A61B9-FD1F-075D-830D-696B7D34DD01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20035E84-C8FA-7FF4-2FD5-2EAD7C2FE6C8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5FA352EC-7B53-8B16-F1B7-8533DFFD19B0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9B3A757E-4E75-193F-8CBB-BCAD2C518F3F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49B8F36B-9A9F-C7D1-0DCE-89EC17808525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358B4B3A-18A0-A34A-15E3-F3B3C1E0A09A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B40AC62A-9AC0-E386-3255-CAF9FC711B35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C901C1DD-AF12-EE19-1399-8F2A626A43F2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D3806E9A-AE53-97BA-BF26-BD61900B9DC3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B949582C-5DB8-A6F5-7B05-0758D530B4EA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800E6EBD-CE7A-CF00-9F89-F95B4F832CD2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BB5C23B0-B9A3-EF81-882C-92916F33142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FD7FD1F6-711B-5D4D-DB18-F1ADD82A3EBE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3"/>
          </a:solidFill>
        </p:grpSpPr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9E5495D2-044D-4B85-04E1-79FC27B0E97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76E8508A-3D8F-4B3C-2408-CEC2CFFC42C1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65653C68-DD62-BE80-241C-74D67E1EF188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C0CCC68-D129-2C7C-8C49-F5F42B61668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E51219B0-E1B5-3CFB-DAD6-DDD63D6988B1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72D03830-7EE3-DD00-2329-2DF422122CC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AD12BCE8-4F23-86C6-E72C-8D72D3DBB2EF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29E92BA6-35F9-BA78-0874-6AD78B3EA893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A68D0393-0A4D-14B4-72D0-F1CAC5122B3C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40328E67-1106-6561-2C97-B336549C40D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5F6D81C5-6D81-93AD-7230-3DE58E2F289E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9B8874AC-C3FD-0A40-C353-B2AFE59995F0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C649E13D-0CEB-5A47-81AE-38FB3C306C0F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5ECC7DB-2160-EA30-8F88-D0AF8E59968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1B436748-C9D5-730F-05AD-CAC5FC307A38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2C245542-9960-75AC-AEE6-E04B37EE5DB6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68" name="מלבן 67">
            <a:extLst>
              <a:ext uri="{FF2B5EF4-FFF2-40B4-BE49-F238E27FC236}">
                <a16:creationId xmlns:a16="http://schemas.microsoft.com/office/drawing/2014/main" id="{BF31358C-096A-6DD6-0AB9-EA113ADBBA9F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1BFDCCC-7CA4-0DE8-EF22-3881DFDC6804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E8F2D9AA-C05F-F2E8-A447-EEB3D3C3A659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9EB6901-4750-65F1-2F9C-16F31715F50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E49CB41D-5D5C-FC00-E627-077CBF742514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1368EAC5-524E-996B-E983-A9EBF8E4A4FB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E82E3DBC-0C39-BD8F-5EAC-9FA1C00F54B0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AFED2C8C-7E01-D2BD-2F6F-45B73668C67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6A746C60-1B21-3934-61AC-63F192D093BE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695BD98A-25E5-3EF4-4A4F-AD48ECFE655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AC0E09E1-79AC-D0F3-4C8F-8FB89CEA5BF2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F55A1237-F6A4-61D2-1B0E-FBF9E9CE13A0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66F51FF9-6239-F698-92E1-E15D087B7AF7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25E1DD8C-6202-1D13-62CA-0A52B4FBC28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164558D-FD4E-970D-0384-DA275C57CA38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B5285618-1F7B-91F1-5AF3-4484A3161C63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4D2B8B27-6ED4-91B0-9645-3CE0731EAE15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DFC81BD2-E869-04DD-A4F2-1276533CE97C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90" name="קבוצה 89">
            <a:extLst>
              <a:ext uri="{FF2B5EF4-FFF2-40B4-BE49-F238E27FC236}">
                <a16:creationId xmlns:a16="http://schemas.microsoft.com/office/drawing/2014/main" id="{E4E0E969-9122-EE4F-B73B-EA27797858F3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B5BD8BE5-2BE9-B384-579C-93B9033D86F8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CD9B51E0-2387-3697-E6C7-B979BD89897B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3" name="מלבן 92">
              <a:extLst>
                <a:ext uri="{FF2B5EF4-FFF2-40B4-BE49-F238E27FC236}">
                  <a16:creationId xmlns:a16="http://schemas.microsoft.com/office/drawing/2014/main" id="{CD5AC5AC-5C6D-6AF2-A8A7-156A6ED05E22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4" name="מלבן 93">
              <a:extLst>
                <a:ext uri="{FF2B5EF4-FFF2-40B4-BE49-F238E27FC236}">
                  <a16:creationId xmlns:a16="http://schemas.microsoft.com/office/drawing/2014/main" id="{8D371E49-1818-9014-B190-245DFC1885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5" name="מלבן 94">
              <a:extLst>
                <a:ext uri="{FF2B5EF4-FFF2-40B4-BE49-F238E27FC236}">
                  <a16:creationId xmlns:a16="http://schemas.microsoft.com/office/drawing/2014/main" id="{E3EB9254-50CF-7F7A-756D-112610F82D12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D19966EF-8B7B-9F3D-2810-2547DEFADA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B96D999-88D4-A5D4-9152-785E24A390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415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795285A1-CB5E-37A4-8562-3F8279663966}"/>
              </a:ext>
            </a:extLst>
          </p:cNvPr>
          <p:cNvSpPr/>
          <p:nvPr/>
        </p:nvSpPr>
        <p:spPr>
          <a:xfrm>
            <a:off x="-31683" y="1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291359" y="152491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3" name="מלבן 2">
            <a:extLst>
              <a:ext uri="{FF2B5EF4-FFF2-40B4-BE49-F238E27FC236}">
                <a16:creationId xmlns:a16="http://schemas.microsoft.com/office/drawing/2014/main" id="{9F05EF9B-C980-2171-7293-31EEC3EE411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sp>
        <p:nvSpPr>
          <p:cNvPr id="6" name="כותרת 10">
            <a:extLst>
              <a:ext uri="{FF2B5EF4-FFF2-40B4-BE49-F238E27FC236}">
                <a16:creationId xmlns:a16="http://schemas.microsoft.com/office/drawing/2014/main" id="{092C4F89-5422-8781-9D4E-DB6B12A7F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15C0C7C-D263-E709-9F9B-9AC3103E37D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8910F9D5-055D-23F4-758A-D2F08E6E33EA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E92DB4F-E25D-D790-7974-84B04B2EE64A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143C2937-0DFF-ACA2-F436-A0DA927BFE96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8ED8AA65-95F9-7FC0-E21E-709D432B796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924EBD97-3548-F218-7B1F-FCEA42253E30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9870A64A-77C3-F6B5-C433-71288E48DE8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2085F42A-6152-EEA8-71D6-B705332C8D1A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1F9B581F-5E11-8B9A-86F8-0BCF80E4AE35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F0E912D0-98F6-C21E-83D6-B16C5EB146DB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2B6761F6-F791-C94B-EF1D-1474F7D8753E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F8BB052A-A2F6-63AF-01AC-62CDFC3A8C5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08B4F71E-575C-7588-D648-DB16CCE40C0E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AB1B0372-2223-944E-23C8-CF83104E3E3D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B7BCFA94-BAEA-417F-F6F8-B9303D0C4781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8C515698-3A7A-C94C-F7D3-1B486AB36EF4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5EF66405-402E-8DBF-BE66-07F32F99163F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4" name="מלבן 3">
            <a:extLst>
              <a:ext uri="{FF2B5EF4-FFF2-40B4-BE49-F238E27FC236}">
                <a16:creationId xmlns:a16="http://schemas.microsoft.com/office/drawing/2014/main" id="{78C5BAB1-1E1F-8197-6D7E-D7FAF0362F4E}"/>
              </a:ext>
            </a:extLst>
          </p:cNvPr>
          <p:cNvSpPr/>
          <p:nvPr/>
        </p:nvSpPr>
        <p:spPr>
          <a:xfrm>
            <a:off x="49587" y="1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grpSp>
        <p:nvGrpSpPr>
          <p:cNvPr id="50" name="קבוצה 49">
            <a:extLst>
              <a:ext uri="{FF2B5EF4-FFF2-40B4-BE49-F238E27FC236}">
                <a16:creationId xmlns:a16="http://schemas.microsoft.com/office/drawing/2014/main" id="{77E5C859-8D40-6508-949A-5883395E7DD4}"/>
              </a:ext>
            </a:extLst>
          </p:cNvPr>
          <p:cNvGrpSpPr/>
          <p:nvPr/>
        </p:nvGrpSpPr>
        <p:grpSpPr>
          <a:xfrm>
            <a:off x="390265" y="6317234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9914805E-F117-6805-C08B-262F4344054B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0EE99235-A842-96AF-F47F-446CE0513FF5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C12EF0E0-0823-F528-01D3-173CF793067F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EB237C2-93D2-8BB1-7270-66DD8ACAB0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032CC9E0-A24E-E568-0373-FFB1B6B4B7D8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6FB21A2D-650A-8102-CA9A-C7C95591ADC2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D0FFE376-2858-F24E-407C-9F352FF3864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254273C6-170A-C78D-719A-DDEF9BB3D4A0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49DE9FDF-A8EE-A184-8CE3-68ED0F70C5CE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0B37F55F-AB1B-5456-FE91-B65988FEECFC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B838A894-0A83-3A5C-EA22-7553810D1B1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28166A6-8D2E-D093-58E8-2726938AA41B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3" name="אליפסה 62">
              <a:extLst>
                <a:ext uri="{FF2B5EF4-FFF2-40B4-BE49-F238E27FC236}">
                  <a16:creationId xmlns:a16="http://schemas.microsoft.com/office/drawing/2014/main" id="{39DF1A8D-3654-4CD5-FB20-4523DBBFA0AE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4" name="אליפסה 63">
              <a:extLst>
                <a:ext uri="{FF2B5EF4-FFF2-40B4-BE49-F238E27FC236}">
                  <a16:creationId xmlns:a16="http://schemas.microsoft.com/office/drawing/2014/main" id="{3E4E7910-3214-CD03-A4BD-37851F4BF094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5" name="אליפסה 64">
              <a:extLst>
                <a:ext uri="{FF2B5EF4-FFF2-40B4-BE49-F238E27FC236}">
                  <a16:creationId xmlns:a16="http://schemas.microsoft.com/office/drawing/2014/main" id="{9B9971BF-5F51-EFAE-9235-9D63A1D3F57F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6" name="אליפסה 65">
              <a:extLst>
                <a:ext uri="{FF2B5EF4-FFF2-40B4-BE49-F238E27FC236}">
                  <a16:creationId xmlns:a16="http://schemas.microsoft.com/office/drawing/2014/main" id="{89690155-72F2-3B7D-817D-E57ED338B02B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67" name="מלבן 66">
            <a:extLst>
              <a:ext uri="{FF2B5EF4-FFF2-40B4-BE49-F238E27FC236}">
                <a16:creationId xmlns:a16="http://schemas.microsoft.com/office/drawing/2014/main" id="{F5ED6F65-554B-8C7D-2672-D154624FC7AA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grpSp>
        <p:nvGrpSpPr>
          <p:cNvPr id="68" name="קבוצה 67">
            <a:extLst>
              <a:ext uri="{FF2B5EF4-FFF2-40B4-BE49-F238E27FC236}">
                <a16:creationId xmlns:a16="http://schemas.microsoft.com/office/drawing/2014/main" id="{CC424A87-9B26-3212-7D32-BF9B744EA91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69" name="אליפסה 68">
              <a:extLst>
                <a:ext uri="{FF2B5EF4-FFF2-40B4-BE49-F238E27FC236}">
                  <a16:creationId xmlns:a16="http://schemas.microsoft.com/office/drawing/2014/main" id="{67F33F9B-B69F-3F84-2655-DB33C4BFD29B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98DD39F7-F599-5C2F-3989-3E8557F04F4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232EF720-3991-419F-2C0C-B36862EBDAB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8F9F3CFC-E4D4-41A7-08CA-FCF87816B617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FC552F8D-859B-C952-52BF-86C0C3BC3010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8714C065-978B-8C4A-40D0-D6C694FC2E72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1601DEB5-8578-A25C-C106-28C6E170D94D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A6E4FF16-6D17-EB12-6806-59C684BAE844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06B1046F-33F9-A124-1FF1-4290060BE13A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8F39097E-9D26-01F7-7370-47FBFE8281B9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20319EAC-F595-73F8-17E0-3AE1292E440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60C12F1D-EAC1-8454-3DAD-0B869338958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6380F30B-4E0E-F903-3FE4-E7B6A55A37BA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883E0BFA-74DD-8D02-479D-A4DA9C6D22DF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F130C61C-3538-BE5D-D8CF-904DC6324F0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B5C9D69-5F6F-0D72-30CD-D73AA782C455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9" name="קבוצה 88">
            <a:extLst>
              <a:ext uri="{FF2B5EF4-FFF2-40B4-BE49-F238E27FC236}">
                <a16:creationId xmlns:a16="http://schemas.microsoft.com/office/drawing/2014/main" id="{068D2987-41AE-07F6-9C1C-7682A676AF12}"/>
              </a:ext>
            </a:extLst>
          </p:cNvPr>
          <p:cNvGrpSpPr/>
          <p:nvPr/>
        </p:nvGrpSpPr>
        <p:grpSpPr>
          <a:xfrm rot="5400000">
            <a:off x="-3383104" y="3340226"/>
            <a:ext cx="6867525" cy="168027"/>
            <a:chOff x="-1" y="-3"/>
            <a:chExt cx="3965612" cy="140680"/>
          </a:xfrm>
        </p:grpSpPr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97137F15-E689-85ED-0378-85C8178EA6B0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578E426C-7461-6A3F-3BD7-D7E20B3D5F95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3009CD86-9E74-84E4-7581-C3DDA0AAFBD7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3" name="מלבן 92">
              <a:extLst>
                <a:ext uri="{FF2B5EF4-FFF2-40B4-BE49-F238E27FC236}">
                  <a16:creationId xmlns:a16="http://schemas.microsoft.com/office/drawing/2014/main" id="{9C862DE4-31D4-6752-2783-65E45C7B6052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4" name="מלבן 93">
              <a:extLst>
                <a:ext uri="{FF2B5EF4-FFF2-40B4-BE49-F238E27FC236}">
                  <a16:creationId xmlns:a16="http://schemas.microsoft.com/office/drawing/2014/main" id="{1F84C263-1B60-6505-1024-38D81A3648C5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42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897D7B6E-8CD7-F553-5F03-017A7D4D8130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2"/>
          </a:solidFill>
        </p:grpSpPr>
        <p:sp>
          <p:nvSpPr>
            <p:cNvPr id="3" name="אליפסה 2">
              <a:extLst>
                <a:ext uri="{FF2B5EF4-FFF2-40B4-BE49-F238E27FC236}">
                  <a16:creationId xmlns:a16="http://schemas.microsoft.com/office/drawing/2014/main" id="{DDB6EF9B-56E6-3BD5-EB6A-904836255F3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AF7804C0-9712-4C97-311A-D3DEDB0AD5ED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464B195A-B89C-F652-52CF-E5700CCFB7BE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E80C7477-CC2C-7E24-EC2A-94B3A7246CE8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" name="אליפסה 6">
              <a:extLst>
                <a:ext uri="{FF2B5EF4-FFF2-40B4-BE49-F238E27FC236}">
                  <a16:creationId xmlns:a16="http://schemas.microsoft.com/office/drawing/2014/main" id="{CFD30699-CC6A-CCFC-CD2E-5A83397ADF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DCEFC658-A48E-74BE-6BD1-6718F27642E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7EFB0133-D4C8-AAB6-F794-E2D819ADEB7F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03F035CC-F1CE-5C90-F8F1-72875D28625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16940329-8D97-C2F8-739B-638A198362EA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A6992B97-A8EB-ED29-81C4-19E3B5FAE4B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C9D13ED2-54C2-E295-9956-4CE22F2E268A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DD23AD1C-F2D1-08B9-24CD-35D1028B9002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283DDB7F-3BC2-E568-5EDD-C0E9A42CA70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3D549F7F-DE55-1490-6390-D430F760F464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5714FDCF-4B47-4710-873E-31F848D618B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19EA43F5-510B-4F42-3F7A-D1FDCEC186BC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23" name="קבוצה 22">
            <a:extLst>
              <a:ext uri="{FF2B5EF4-FFF2-40B4-BE49-F238E27FC236}">
                <a16:creationId xmlns:a16="http://schemas.microsoft.com/office/drawing/2014/main" id="{001085B7-F621-DABD-E0B8-BE35B4475683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24" name="מלבן 23">
              <a:extLst>
                <a:ext uri="{FF2B5EF4-FFF2-40B4-BE49-F238E27FC236}">
                  <a16:creationId xmlns:a16="http://schemas.microsoft.com/office/drawing/2014/main" id="{F2A1E400-9E38-C139-FE01-636B9244CC3D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5" name="מלבן 24">
              <a:extLst>
                <a:ext uri="{FF2B5EF4-FFF2-40B4-BE49-F238E27FC236}">
                  <a16:creationId xmlns:a16="http://schemas.microsoft.com/office/drawing/2014/main" id="{6FEEF1FF-9524-FF73-B1F2-8195F140F31B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6" name="מלבן 25">
              <a:extLst>
                <a:ext uri="{FF2B5EF4-FFF2-40B4-BE49-F238E27FC236}">
                  <a16:creationId xmlns:a16="http://schemas.microsoft.com/office/drawing/2014/main" id="{5F0D3FA2-F9A5-D367-F195-6B26C2CEDFBD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7" name="מלבן 26">
              <a:extLst>
                <a:ext uri="{FF2B5EF4-FFF2-40B4-BE49-F238E27FC236}">
                  <a16:creationId xmlns:a16="http://schemas.microsoft.com/office/drawing/2014/main" id="{19311C25-59F9-4DE7-B635-7BF761A3C936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8" name="מלבן 27">
              <a:extLst>
                <a:ext uri="{FF2B5EF4-FFF2-40B4-BE49-F238E27FC236}">
                  <a16:creationId xmlns:a16="http://schemas.microsoft.com/office/drawing/2014/main" id="{D9059DCD-1E5B-1A63-D414-87EB8E08C8C7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9" name="תמונה 28">
            <a:extLst>
              <a:ext uri="{FF2B5EF4-FFF2-40B4-BE49-F238E27FC236}">
                <a16:creationId xmlns:a16="http://schemas.microsoft.com/office/drawing/2014/main" id="{CC56536F-FE81-6E65-5465-D6CD523B24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30" name="תמונה 29">
            <a:extLst>
              <a:ext uri="{FF2B5EF4-FFF2-40B4-BE49-F238E27FC236}">
                <a16:creationId xmlns:a16="http://schemas.microsoft.com/office/drawing/2014/main" id="{620FCCB0-5721-6C4C-4609-92729407B5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62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023A79-9810-4690-B509-B2B681061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BCD6A4A-95F4-4E24-8C39-A3043F7BA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1A08A-2A38-45D3-B052-F65FF835A12C}" type="datetimeFigureOut">
              <a:rPr lang="he-IL" smtClean="0"/>
              <a:pPr/>
              <a:t>י"ז/אייר/תשפ"ו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EC6E65E-84E1-4DE9-9B63-504BE0BC5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E8278E3-2268-4A8E-AF5B-F3F9C2ED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9DB4-A93B-41F1-8132-9CBB3B6B6D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1785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EC227C-1A6D-4A99-8951-2B755EE19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4807F64-9E96-4C86-A0AB-7DFFC6717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8BEB18-8621-4EE0-850A-BDDF8E0D0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511A2FA-1ECD-4A27-9A4C-A3BDA1081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9833248-AD35-4D70-B00B-C72997A9C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2789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F6EB7D-BD1E-4E56-930D-A2EBCD9E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60ABF4-B894-47F9-B85D-38E517347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32C46B-00DB-48E8-B3EF-A451B92C7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DA72E4-CD0D-41FA-A7E5-8BAE1A514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C0E716E-A681-4F87-87D3-2CDB6330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36981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28652D-66B4-4293-9A60-5AF0ADE03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1FA38F0-F811-4F6D-88AC-C618D17F3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C91D7FF-4A98-40D1-A56B-40918EA0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74EEC21-94D1-4A6B-9575-54D99224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EB866E8-E626-4C82-A989-6EED02786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8194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73597-D485-4BEB-8521-9CC8FE66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0DB472-7E82-476F-B1C5-A70179F8F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E7D0E63-2C06-456E-81E5-29A0D994D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BBB2E00-F4E5-4484-BDA7-9B74E9BF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098A3CF-0AE9-453A-896F-8CD819D5F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C15BFF6-C79A-4DE8-A34F-B3912756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0935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C6A2CD-F5BF-498D-9AF1-60D46AA9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D003F64-6D29-477E-944E-36EA06C09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77DF9BD-9E86-4DD3-8FF6-C7996BD05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24AA0EF-6573-4816-85B4-62367AEC3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787BF282-062C-41DE-8977-42151466D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9F1B03A-6360-4333-894E-A0F30649F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A7490BE-88E7-42FA-BE67-4A5C424A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037AFEC-B989-4933-88DD-EE21A45A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4008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250099-6480-4404-B6D3-9E94FBA6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0671B2E-7DA4-4486-8F28-F14F9B75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8AF8EAA-6CD2-456F-80A5-DC1CDAE3D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6B6447C-DB16-416A-8676-B608C2313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560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52975C9-849C-43E7-8775-0B1D84E0C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714FDF0-2C1C-4074-AFD4-773AB932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0AD47F7-2F9C-4E7A-815C-78253268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48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EA9D20-E247-424F-AF79-F956273C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5420DE-B1EC-4BD3-AC96-7913CF8F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F2A9737-9C13-4CA3-AEFB-F33B147DA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52ABFF8-5AFE-42B5-8C3E-8A25CF0E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E2EC4A6-E511-4AF1-87E7-192561520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3082D0D-D917-4915-8F50-1FEEC9FED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33218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F0FF3F-3608-4D0D-9C5E-9D27B764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97B8817-78A8-4D13-9418-7CA42A355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BCF4C5D-0F97-4921-AD83-8B0545A2C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1648106-5455-4E03-8CD7-E25C7836D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5FA079D-2FE0-42F8-A25F-5E42B7EB3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10CA9F5-7D9A-4007-9111-41A58567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333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D3C698E-9CC5-41AC-B8A9-449C613B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0265179-7BEB-4F6B-87A6-37AF75A57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FFB108-540B-4E81-840E-443BC1CA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F05276B-C689-4761-A46E-7315851AA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372A09E-A07D-4D86-9778-BC5989C2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5654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198D46C9-2CC7-4103-9E08-0B94C9C3F1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E6DA7E4-72CD-4D2E-8484-603BE4452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A9D5734-4C60-47D2-AF0D-8DB555F75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28CBED6-0523-4F81-A9A7-3D67DAE2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1108D9F-1A64-4C3A-ADDB-63CE4F86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11716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A409B-6CF5-40C6-BFA7-E2C36D13F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F6F3E4F-A838-450C-A4F6-A4169C8A0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EED43D4-8CE6-4A08-949F-A59AE83F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B77B90B-4266-4407-9B88-FA0DFB10E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7E190C0-DF4B-4D47-987E-A2C9C56C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8279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A41F62-F68E-4E63-A0B9-F35209536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D4641A-E6FB-4A33-B93F-2564D74F7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70A4552-523A-4FD0-B2C1-33D312F8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3086F67-1236-463B-A21E-DAF061B8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2DE4F5F-1946-48D4-8511-5CB043B1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00345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E288DF3-BB2F-4F76-B46B-4DA68549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B2BFC70-30CB-4782-AE75-406826FF7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6B5A5E2-7257-48CC-8989-8A975B577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2B0B8E1-0005-4A3A-A09B-2222D3F51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D872D3F-BFBD-4D06-A3A9-D11E10FA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02838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F600AF-47DC-4B49-9213-C26DBC1DC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4B7D630-041F-4729-B503-6FD8C2C50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A15CCD0-2B4D-4018-90E7-34A93339D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46B62E8-5D58-4A40-B3C1-2AC77F8D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2D2959C-6B00-4748-BD1D-553754EA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5F123DA-7AE6-4F3E-A431-AFCD3521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71089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5F461E-0F9A-4847-AEFF-F6B9C7A4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1E8ABC8-65E4-491C-855B-C08A63B27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24AA296-509F-4913-83D3-C0FFF6BEC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28B5B54-C717-44C2-92F7-6DA60BD8FE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0E1E7BC-66A9-4743-9A2A-905C798D1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A792C83-EDDE-4520-9AF7-D0C27D2B5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C40507A-BA9D-4C89-BF95-A6690EB10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2F8AC15D-1A47-4EE8-82A3-60FF26B2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95581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D3CAAF7-F689-41A9-B0DA-E86D0896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7D8CA96-5386-40B0-A62B-D7602AED0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D929818-0964-4258-A453-208511548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ECB55DB-3DAC-4A53-87E1-3FD70113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0383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4867DC2-53E3-4747-B9F9-69615CC06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B2A5460-0B5E-4431-9474-5A0AA7C9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89F0624-C51C-4F72-83FB-B35BF883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74098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7757DA-8D7B-463E-9C91-C9DC8371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838A97-A258-4726-8C1E-AB5A9F009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EE37083-7B84-4E3D-BB12-75D6E460E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F191208-2FCD-46CE-9BED-3EAEE548A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E1785C4-78DC-4553-8022-CF6CC861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1968525-2329-4A4E-97D9-A1973E11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03378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9030B3-77CE-49BD-9579-A1FA4DCFA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3552B01-3DDA-42E3-9BC4-5DD258FA8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C443A68-E9E0-4EF9-ADC3-D78E169B8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639CAF4-B0F1-4A1C-8253-BEF6E86C3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3050AB4-4548-4E1A-A062-B4C36563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2223203-5A4A-458E-8905-7D05BBD9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10819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B3BE34-6FA1-4605-A632-68CEDD65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B2BAABF-44BD-48E1-B64F-F3FFB1EFA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66C3936-39C6-458E-AF1D-58DD69F1C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0D6E113-9099-4AED-BE5A-3D95B7EC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8CA42E9-E710-446F-8212-9C0AAB80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91965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DC2FACDA-7537-4DF7-A029-30B909DC3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BEEE941-7611-4DDF-B858-CC3074DCD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9A627D1-7B34-414F-90E0-223BD5BE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י"ז/אייר/תשפ"ו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F06399C-8153-4E75-A77F-4A0AD8580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A6D8DA-BB88-4581-A655-D7AC79F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20462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444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054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991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970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559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433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476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217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929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67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D5C5EB1-9BEA-BA28-4B13-F9BB7C904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9D7DD5E-31EE-4032-7C10-622596A2F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39A8C31-0846-955A-E6FE-8066635FA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Heebo" pitchFamily="2" charset="-79"/>
              </a:defRPr>
            </a:lvl1pPr>
          </a:lstStyle>
          <a:p>
            <a:fld id="{51D2DBF0-0EB2-48AC-B627-207F47F93812}" type="datetimeFigureOut">
              <a:rPr lang="en-IL" smtClean="0"/>
              <a:pPr/>
              <a:t>05/04/2026</a:t>
            </a:fld>
            <a:endParaRPr lang="en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7EB18C6-C7A2-F327-1969-9E8AE6E08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Heebo" pitchFamily="2" charset="-79"/>
              </a:defRPr>
            </a:lvl1pPr>
          </a:lstStyle>
          <a:p>
            <a:endParaRPr lang="en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DECBF72-DFA1-C5CF-B6FD-90DA3BE63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Heebo" pitchFamily="2" charset="-79"/>
              </a:defRPr>
            </a:lvl1pPr>
          </a:lstStyle>
          <a:p>
            <a:fld id="{8EB3B4FD-3CAD-4AFA-9298-3EF55001580E}" type="slidenum">
              <a:rPr lang="en-IL" smtClean="0"/>
              <a:pPr/>
              <a:t>‹#›</a:t>
            </a:fld>
            <a:endParaRPr lang="en-IL" dirty="0"/>
          </a:p>
        </p:txBody>
      </p:sp>
      <p:pic>
        <p:nvPicPr>
          <p:cNvPr id="7" name="תמונה 6" descr="תמונה שמכילה צילום מסך, טקסט, לבן, גופן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AE073F25-30AD-441B-849B-69D6555725C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3" t="83258" r="24855" b="4600"/>
          <a:stretch/>
        </p:blipFill>
        <p:spPr>
          <a:xfrm>
            <a:off x="9440165" y="6063937"/>
            <a:ext cx="2751835" cy="805456"/>
          </a:xfrm>
          <a:prstGeom prst="rect">
            <a:avLst/>
          </a:prstGeom>
        </p:spPr>
      </p:pic>
      <p:sp>
        <p:nvSpPr>
          <p:cNvPr id="8" name="Freeform 10">
            <a:extLst>
              <a:ext uri="{FF2B5EF4-FFF2-40B4-BE49-F238E27FC236}">
                <a16:creationId xmlns:a16="http://schemas.microsoft.com/office/drawing/2014/main" id="{3971C51F-2958-4C63-8865-2E99D9AC3D00}"/>
              </a:ext>
            </a:extLst>
          </p:cNvPr>
          <p:cNvSpPr/>
          <p:nvPr userDrawn="1"/>
        </p:nvSpPr>
        <p:spPr>
          <a:xfrm>
            <a:off x="112325" y="6262210"/>
            <a:ext cx="1451750" cy="553403"/>
          </a:xfrm>
          <a:custGeom>
            <a:avLst/>
            <a:gdLst/>
            <a:ahLst/>
            <a:cxnLst/>
            <a:rect l="l" t="t" r="r" b="b"/>
            <a:pathLst>
              <a:path w="1863593" h="711580">
                <a:moveTo>
                  <a:pt x="0" y="0"/>
                </a:moveTo>
                <a:lnTo>
                  <a:pt x="1863593" y="0"/>
                </a:lnTo>
                <a:lnTo>
                  <a:pt x="1863593" y="711580"/>
                </a:lnTo>
                <a:lnTo>
                  <a:pt x="0" y="7115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r="-157"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3F9A32FD-4ABB-4A88-A513-2E41E14A25A7}"/>
              </a:ext>
            </a:extLst>
          </p:cNvPr>
          <p:cNvSpPr/>
          <p:nvPr userDrawn="1"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69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ebo" pitchFamily="2" charset="-79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AD7D9E9-26F2-317C-101E-236699194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6488C4D-233F-C732-39FB-17440713D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6AC885E-9F1B-B878-457C-E4BF77DB6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2861A08A-2A38-45D3-B052-F65FF835A12C}" type="datetimeFigureOut">
              <a:rPr lang="he-IL" smtClean="0"/>
              <a:pPr/>
              <a:t>י"ז/אייר/תשפ"ו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C0EC97E-A557-EF95-83C0-D8A13B811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55B7A4D-B714-4532-44A5-0F197196C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2E6A9DB4-A93B-41F1-8132-9CBB3B6B6D17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3653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707" r:id="rId11"/>
  </p:sldLayoutIdLst>
  <p:txStyles>
    <p:titleStyle>
      <a:lvl1pPr algn="r" defTabSz="914446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11" indent="-228611" algn="r" defTabSz="914446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Heebo" pitchFamily="2" charset="-79"/>
        </a:defRPr>
      </a:lvl1pPr>
      <a:lvl2pPr marL="685834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Heebo" pitchFamily="2" charset="-79"/>
        </a:defRPr>
      </a:lvl2pPr>
      <a:lvl3pPr marL="1143057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Heebo" pitchFamily="2" charset="-79"/>
        </a:defRPr>
      </a:lvl3pPr>
      <a:lvl4pPr marL="1600280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4pPr>
      <a:lvl5pPr marL="2057503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5pPr>
      <a:lvl6pPr marL="2514726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8DFA8D5-5672-46C8-BD4B-7CB4239A5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9758A11-9012-42F8-83D0-0779CD241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ערוך סגנונות טקסט של תבנית בסיס</a:t>
            </a:r>
          </a:p>
          <a:p>
            <a:pPr lvl="1"/>
            <a:r>
              <a:rPr lang="he-IL" dirty="0"/>
              <a:t>רמה שניה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9C2F41A-F465-44ED-A443-60893B85E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9D5DCB32-69DA-42C6-94DE-8693BE075FEB}" type="datetimeFigureOut">
              <a:rPr lang="he-IL" smtClean="0"/>
              <a:pPr/>
              <a:t>י"ז/אייר/תשפ"ו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A3AC9DF-0EE5-4B1C-A0D0-9674538B2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FB425B-A065-4649-99DE-5143E4C51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3DE5BAAE-71FE-4007-A9B8-5B191A9F1ED2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4444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Heebo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Heebo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Heebo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8111C7E-0D3E-4A28-BCA7-E883DFD3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BE7350-D9DF-4B7F-B55D-6EF525CE0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ערוך סגנונות טקסט של תבנית בסיס</a:t>
            </a:r>
          </a:p>
          <a:p>
            <a:pPr lvl="1"/>
            <a:r>
              <a:rPr lang="he-IL" dirty="0"/>
              <a:t>רמה שניה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C50A4B8-3632-4743-BB48-0A3AE19F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C12C0FAA-5D7B-4517-AF8B-0C36B9E2574F}" type="datetimeFigureOut">
              <a:rPr lang="he-IL" smtClean="0"/>
              <a:pPr/>
              <a:t>י"ז/אייר/תשפ"ו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5A93EF2-9919-4F48-82A9-0A2791F24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52DD45C-ECA8-4A4F-A6C2-09B6E5518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8A3920AD-25A2-45B9-B9BD-D34B71261BE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4413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Heebo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Heebo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Heebo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spreadsheets/d/1Lj6yHsjoBkdWfysYNIRMGJUFkrYp_e06/edit?gid=1087757209#gid=1087757209" TargetMode="External"/><Relationship Id="rId3" Type="http://schemas.openxmlformats.org/officeDocument/2006/relationships/image" Target="../media/image4.svg"/><Relationship Id="rId7" Type="http://schemas.openxmlformats.org/officeDocument/2006/relationships/hyperlink" Target="https://docs.google.com/spreadsheets/d/1Lj6yHsjoBkdWfysYNIRMGJUFkrYp_e06/edit?gid=1786705911#gid=178670591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docs.google.com/spreadsheets/d/1Lj6yHsjoBkdWfysYNIRMGJUFkrYp_e06/edit?gid=710565124#gid=710565124" TargetMode="External"/><Relationship Id="rId5" Type="http://schemas.openxmlformats.org/officeDocument/2006/relationships/image" Target="../media/image18.png"/><Relationship Id="rId10" Type="http://schemas.openxmlformats.org/officeDocument/2006/relationships/hyperlink" Target="https://docs.google.com/spreadsheets/d/1Lj6yHsjoBkdWfysYNIRMGJUFkrYp_e06/edit?gid=387895984#gid=387895984" TargetMode="External"/><Relationship Id="rId4" Type="http://schemas.openxmlformats.org/officeDocument/2006/relationships/image" Target="../media/image17.png"/><Relationship Id="rId9" Type="http://schemas.openxmlformats.org/officeDocument/2006/relationships/hyperlink" Target="https://docs.google.com/spreadsheets/d/1Lj6yHsjoBkdWfysYNIRMGJUFkrYp_e06/edit?gid=2033495414#gid=2033495414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B224F0FE-DF36-48B4-B306-C57AE7402BC1}"/>
              </a:ext>
            </a:extLst>
          </p:cNvPr>
          <p:cNvSpPr/>
          <p:nvPr/>
        </p:nvSpPr>
        <p:spPr>
          <a:xfrm>
            <a:off x="3742009" y="1588021"/>
            <a:ext cx="3894668" cy="119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46"/>
            <a:endParaRPr lang="he-IL" dirty="0">
              <a:solidFill>
                <a:prstClr val="white"/>
              </a:solidFill>
              <a:latin typeface="Calibri"/>
              <a:cs typeface="Heebo" pitchFamily="2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646A939-9B1E-75A8-3686-725803440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5187" y="1812004"/>
            <a:ext cx="8350008" cy="22852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ועדה מלווה</a:t>
            </a:r>
            <a:r>
              <a:rPr lang="en-US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תשפ"ו- סיכום שנה</a:t>
            </a:r>
            <a:b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מאי-יולי 2026</a:t>
            </a:r>
            <a:b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סיכום תוכנית עבודה ושאיפות לקראת שנה"ל תשפ"ז</a:t>
            </a:r>
            <a:b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br>
              <a:rPr lang="he-IL" sz="24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שם ביה"ס:</a:t>
            </a:r>
            <a:br>
              <a:rPr lang="he-IL" sz="24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תאריך:</a:t>
            </a:r>
          </a:p>
        </p:txBody>
      </p:sp>
      <p:pic>
        <p:nvPicPr>
          <p:cNvPr id="4" name="תמונה 3" descr="תמונה שמכילה צילום מסך, טקסט, לבן, גופן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99652956-9623-904C-18EF-C22C3E7A0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3" t="83258" r="24855" b="4600"/>
          <a:stretch/>
        </p:blipFill>
        <p:spPr>
          <a:xfrm>
            <a:off x="8191520" y="76200"/>
            <a:ext cx="3898881" cy="1141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493BE-E279-497F-8BF4-64383954D71B}"/>
              </a:ext>
            </a:extLst>
          </p:cNvPr>
          <p:cNvSpPr txBox="1"/>
          <p:nvPr/>
        </p:nvSpPr>
        <p:spPr>
          <a:xfrm>
            <a:off x="2550017" y="4816699"/>
            <a:ext cx="69803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רשם פרוטוקול הוועדה:_______________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2549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19">
            <a:extLst>
              <a:ext uri="{FF2B5EF4-FFF2-40B4-BE49-F238E27FC236}">
                <a16:creationId xmlns:a16="http://schemas.microsoft.com/office/drawing/2014/main" id="{43847774-78A9-769D-E040-EED02C8E150B}"/>
              </a:ext>
            </a:extLst>
          </p:cNvPr>
          <p:cNvSpPr/>
          <p:nvPr/>
        </p:nvSpPr>
        <p:spPr>
          <a:xfrm>
            <a:off x="611219" y="1549409"/>
            <a:ext cx="4267200" cy="4297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50" name="Rectangle: Rounded Corners 19">
            <a:extLst>
              <a:ext uri="{FF2B5EF4-FFF2-40B4-BE49-F238E27FC236}">
                <a16:creationId xmlns:a16="http://schemas.microsoft.com/office/drawing/2014/main" id="{05E87B8A-D2D7-15BC-D548-AD223E26D244}"/>
              </a:ext>
            </a:extLst>
          </p:cNvPr>
          <p:cNvSpPr/>
          <p:nvPr/>
        </p:nvSpPr>
        <p:spPr>
          <a:xfrm>
            <a:off x="594388" y="5833811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282A0FE-68A6-EEE0-01F3-E5140CA3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577" y="217714"/>
            <a:ext cx="6016886" cy="744564"/>
          </a:xfrm>
        </p:spPr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הסיפור הבית ספרי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54DC89E-CD78-B342-1C69-64EFFD6A544D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2AC8AE03-FCA7-714B-16EC-C6BD2C6D8871}"/>
              </a:ext>
            </a:extLst>
          </p:cNvPr>
          <p:cNvSpPr txBox="1"/>
          <p:nvPr/>
        </p:nvSpPr>
        <p:spPr>
          <a:xfrm>
            <a:off x="7330414" y="1025874"/>
            <a:ext cx="4136372" cy="64017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כאן כותבים:</a:t>
            </a:r>
            <a:endParaRPr lang="en-US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האבנים הגדולות של בית הספר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סוג האוכלוסייה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צרכים ייחודיים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דמות הבוגר הרצוי</a:t>
            </a:r>
          </a:p>
          <a:p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השקף עקרונית זהה למה שהיה בשלב א, אלא אם יש עדכונים. לדוגמא המלחמה הציפה צרכים ייחודיים, נפתח בית ספר מתחרה נוסף באזור וכד'</a:t>
            </a: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solidFill>
                <a:schemeClr val="accent5">
                  <a:lumMod val="40000"/>
                  <a:lumOff val="6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en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" name="Rectangle: Rounded Corners 19">
            <a:extLst>
              <a:ext uri="{FF2B5EF4-FFF2-40B4-BE49-F238E27FC236}">
                <a16:creationId xmlns:a16="http://schemas.microsoft.com/office/drawing/2014/main" id="{B8A0E5AF-6161-0D7C-76ED-440411E0618D}"/>
              </a:ext>
            </a:extLst>
          </p:cNvPr>
          <p:cNvSpPr/>
          <p:nvPr/>
        </p:nvSpPr>
        <p:spPr>
          <a:xfrm>
            <a:off x="610336" y="336301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28" name="Rectangle: Rounded Corners 5">
            <a:extLst>
              <a:ext uri="{FF2B5EF4-FFF2-40B4-BE49-F238E27FC236}">
                <a16:creationId xmlns:a16="http://schemas.microsoft.com/office/drawing/2014/main" id="{703A4824-3BEE-EBDA-0D33-509BB348F2FE}"/>
              </a:ext>
            </a:extLst>
          </p:cNvPr>
          <p:cNvSpPr/>
          <p:nvPr/>
        </p:nvSpPr>
        <p:spPr>
          <a:xfrm>
            <a:off x="3557392" y="336301"/>
            <a:ext cx="2148371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המנהל/ת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A540970A-AC3F-9E6B-EB06-D51046798AAA}"/>
              </a:ext>
            </a:extLst>
          </p:cNvPr>
          <p:cNvSpPr/>
          <p:nvPr/>
        </p:nvSpPr>
        <p:spPr>
          <a:xfrm>
            <a:off x="594388" y="962278"/>
            <a:ext cx="4267200" cy="4297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32" name="Rectangle: Rounded Corners 5">
            <a:extLst>
              <a:ext uri="{FF2B5EF4-FFF2-40B4-BE49-F238E27FC236}">
                <a16:creationId xmlns:a16="http://schemas.microsoft.com/office/drawing/2014/main" id="{A63D3BEA-F51C-9C36-9AAD-0C821D885BEC}"/>
              </a:ext>
            </a:extLst>
          </p:cNvPr>
          <p:cNvSpPr/>
          <p:nvPr/>
        </p:nvSpPr>
        <p:spPr>
          <a:xfrm>
            <a:off x="3606847" y="1559317"/>
            <a:ext cx="2148371" cy="42978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המפקח/ת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5" name="Rectangle: Rounded Corners 19">
            <a:extLst>
              <a:ext uri="{FF2B5EF4-FFF2-40B4-BE49-F238E27FC236}">
                <a16:creationId xmlns:a16="http://schemas.microsoft.com/office/drawing/2014/main" id="{84BD4041-AF4C-7979-39C4-03E5DE4FB2DA}"/>
              </a:ext>
            </a:extLst>
          </p:cNvPr>
          <p:cNvSpPr/>
          <p:nvPr/>
        </p:nvSpPr>
        <p:spPr>
          <a:xfrm>
            <a:off x="594388" y="2201684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36" name="Rectangle: Rounded Corners 5">
            <a:extLst>
              <a:ext uri="{FF2B5EF4-FFF2-40B4-BE49-F238E27FC236}">
                <a16:creationId xmlns:a16="http://schemas.microsoft.com/office/drawing/2014/main" id="{04AFA6BF-2CC9-62C9-70CB-84FDB8F420F7}"/>
              </a:ext>
            </a:extLst>
          </p:cNvPr>
          <p:cNvSpPr/>
          <p:nvPr/>
        </p:nvSpPr>
        <p:spPr>
          <a:xfrm>
            <a:off x="3573342" y="972186"/>
            <a:ext cx="2164323" cy="429789"/>
          </a:xfrm>
          <a:prstGeom prst="roundRect">
            <a:avLst/>
          </a:prstGeom>
          <a:solidFill>
            <a:srgbClr val="308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ממונה המחוז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7" name="Rectangle: Rounded Corners 19">
            <a:extLst>
              <a:ext uri="{FF2B5EF4-FFF2-40B4-BE49-F238E27FC236}">
                <a16:creationId xmlns:a16="http://schemas.microsoft.com/office/drawing/2014/main" id="{91BDCDEA-3A81-2775-101E-4F40596687AB}"/>
              </a:ext>
            </a:extLst>
          </p:cNvPr>
          <p:cNvSpPr/>
          <p:nvPr/>
        </p:nvSpPr>
        <p:spPr>
          <a:xfrm>
            <a:off x="610336" y="2951745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38" name="Rectangle: Rounded Corners 5">
            <a:extLst>
              <a:ext uri="{FF2B5EF4-FFF2-40B4-BE49-F238E27FC236}">
                <a16:creationId xmlns:a16="http://schemas.microsoft.com/office/drawing/2014/main" id="{B83BD915-083E-AC27-3521-7FC95FD9D397}"/>
              </a:ext>
            </a:extLst>
          </p:cNvPr>
          <p:cNvSpPr/>
          <p:nvPr/>
        </p:nvSpPr>
        <p:spPr>
          <a:xfrm>
            <a:off x="3557393" y="2951745"/>
            <a:ext cx="2148374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נציג הרשת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1" name="Rectangle: Rounded Corners 19">
            <a:extLst>
              <a:ext uri="{FF2B5EF4-FFF2-40B4-BE49-F238E27FC236}">
                <a16:creationId xmlns:a16="http://schemas.microsoft.com/office/drawing/2014/main" id="{10BB7ABD-7FD8-E396-647E-8FFA1EC6CA5E}"/>
              </a:ext>
            </a:extLst>
          </p:cNvPr>
          <p:cNvSpPr/>
          <p:nvPr/>
        </p:nvSpPr>
        <p:spPr>
          <a:xfrm>
            <a:off x="594388" y="3699779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42" name="Rectangle: Rounded Corners 5">
            <a:extLst>
              <a:ext uri="{FF2B5EF4-FFF2-40B4-BE49-F238E27FC236}">
                <a16:creationId xmlns:a16="http://schemas.microsoft.com/office/drawing/2014/main" id="{AC2172D4-D63E-2D4F-FA26-0A493B19812A}"/>
              </a:ext>
            </a:extLst>
          </p:cNvPr>
          <p:cNvSpPr/>
          <p:nvPr/>
        </p:nvSpPr>
        <p:spPr>
          <a:xfrm>
            <a:off x="3557390" y="3689871"/>
            <a:ext cx="2148373" cy="429789"/>
          </a:xfrm>
          <a:prstGeom prst="roundRect">
            <a:avLst/>
          </a:prstGeom>
          <a:solidFill>
            <a:srgbClr val="308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שנת ליווי במפרש ושם המדריכ/ה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3" name="Rectangle: Rounded Corners 19">
            <a:extLst>
              <a:ext uri="{FF2B5EF4-FFF2-40B4-BE49-F238E27FC236}">
                <a16:creationId xmlns:a16="http://schemas.microsoft.com/office/drawing/2014/main" id="{31AE151A-237C-1FDD-FC80-D1D154AF3E6A}"/>
              </a:ext>
            </a:extLst>
          </p:cNvPr>
          <p:cNvSpPr/>
          <p:nvPr/>
        </p:nvSpPr>
        <p:spPr>
          <a:xfrm>
            <a:off x="610336" y="4447813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44" name="Rectangle: Rounded Corners 5">
            <a:extLst>
              <a:ext uri="{FF2B5EF4-FFF2-40B4-BE49-F238E27FC236}">
                <a16:creationId xmlns:a16="http://schemas.microsoft.com/office/drawing/2014/main" id="{8032A600-B82A-CEEA-6B6B-FC108F7CA5D0}"/>
              </a:ext>
            </a:extLst>
          </p:cNvPr>
          <p:cNvSpPr/>
          <p:nvPr/>
        </p:nvSpPr>
        <p:spPr>
          <a:xfrm>
            <a:off x="3557390" y="4447813"/>
            <a:ext cx="2148373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המגמה והמפקח המקצועי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5" name="Rectangle: Rounded Corners 19">
            <a:extLst>
              <a:ext uri="{FF2B5EF4-FFF2-40B4-BE49-F238E27FC236}">
                <a16:creationId xmlns:a16="http://schemas.microsoft.com/office/drawing/2014/main" id="{A857E1F6-C2E4-0E6E-33E1-C7A68584540B}"/>
              </a:ext>
            </a:extLst>
          </p:cNvPr>
          <p:cNvSpPr/>
          <p:nvPr/>
        </p:nvSpPr>
        <p:spPr>
          <a:xfrm>
            <a:off x="594388" y="5170498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46" name="Rectangle: Rounded Corners 5">
            <a:extLst>
              <a:ext uri="{FF2B5EF4-FFF2-40B4-BE49-F238E27FC236}">
                <a16:creationId xmlns:a16="http://schemas.microsoft.com/office/drawing/2014/main" id="{3AAE7C19-FEA8-D35F-E661-74B5ACD3236A}"/>
              </a:ext>
            </a:extLst>
          </p:cNvPr>
          <p:cNvSpPr/>
          <p:nvPr/>
        </p:nvSpPr>
        <p:spPr>
          <a:xfrm>
            <a:off x="3573342" y="5152708"/>
            <a:ext cx="2148373" cy="429789"/>
          </a:xfrm>
          <a:prstGeom prst="roundRect">
            <a:avLst/>
          </a:prstGeom>
          <a:solidFill>
            <a:srgbClr val="308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המגמה והמפקח המקצועי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8" name="Rectangle: Rounded Corners 5">
            <a:extLst>
              <a:ext uri="{FF2B5EF4-FFF2-40B4-BE49-F238E27FC236}">
                <a16:creationId xmlns:a16="http://schemas.microsoft.com/office/drawing/2014/main" id="{D25BBF72-4D42-0999-99D0-C0569A389E64}"/>
              </a:ext>
            </a:extLst>
          </p:cNvPr>
          <p:cNvSpPr/>
          <p:nvPr/>
        </p:nvSpPr>
        <p:spPr>
          <a:xfrm>
            <a:off x="3557392" y="2211592"/>
            <a:ext cx="2164323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מפקחת מערך טיפולי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9" name="Rectangle: Rounded Corners 5">
            <a:extLst>
              <a:ext uri="{FF2B5EF4-FFF2-40B4-BE49-F238E27FC236}">
                <a16:creationId xmlns:a16="http://schemas.microsoft.com/office/drawing/2014/main" id="{E93D3C33-5CED-486A-9639-91CDE37A1114}"/>
              </a:ext>
            </a:extLst>
          </p:cNvPr>
          <p:cNvSpPr/>
          <p:nvPr/>
        </p:nvSpPr>
        <p:spPr>
          <a:xfrm>
            <a:off x="3573342" y="5815914"/>
            <a:ext cx="2148373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המגמה והמפקח המקצועי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20163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82A0FE-68A6-EEE0-01F3-E5140CA3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931" y="220079"/>
            <a:ext cx="10376297" cy="566058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ביה"ס-נכונים ליום קיום הוועדה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54DC89E-CD78-B342-1C69-64EFFD6A544D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graphicFrame>
        <p:nvGraphicFramePr>
          <p:cNvPr id="7" name="מציין מיקום תוכן 3">
            <a:extLst>
              <a:ext uri="{FF2B5EF4-FFF2-40B4-BE49-F238E27FC236}">
                <a16:creationId xmlns:a16="http://schemas.microsoft.com/office/drawing/2014/main" id="{4BF70631-6261-2920-4CD5-F11FAA8D03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406319"/>
              </p:ext>
            </p:extLst>
          </p:nvPr>
        </p:nvGraphicFramePr>
        <p:xfrm>
          <a:off x="1031931" y="880932"/>
          <a:ext cx="10376297" cy="5623445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6029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38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תשפ"ג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49966"/>
                  </a:ext>
                </a:extLst>
              </a:tr>
              <a:tr h="39198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תשפ"ד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35678"/>
                  </a:ext>
                </a:extLst>
              </a:tr>
              <a:tr h="391988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תשפ"ה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988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תשפ"ו (נובמבר)</a:t>
                      </a:r>
                      <a:br>
                        <a:rPr lang="en-US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תשפ"ו (מאי)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988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כיתות תשפ"ו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ט:              י'              י"א              י"ב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518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מגמות חדשות לקראת שנה"ל תשפ"ז + סטטוס </a:t>
                      </a:r>
                    </a:p>
                    <a:p>
                      <a:pPr algn="r"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693518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תלמידי מסלולים מיוחדים תשפ"ו 64,59,63 ומס' תלמידים</a:t>
                      </a:r>
                    </a:p>
                    <a:p>
                      <a:pPr algn="r"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227330"/>
                  </a:ext>
                </a:extLst>
              </a:tr>
              <a:tr h="41987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ליקויים במבנה אשר הוצגו בוועדה מלווה שלב א</a:t>
                      </a: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947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טיפול בליקויים במידה שהיו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67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מאושר לשנה"ל תשפ"ז –לפי נספח א'-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918584"/>
                  </a:ext>
                </a:extLst>
              </a:tr>
              <a:tr h="668380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מתוכנן בפועל לשנה"ל תשפ"ז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707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16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FF74B-569D-A4B7-F1B9-31AEC816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4E625DD-6267-E3FE-CA24-2968CF9ED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421" y="803306"/>
            <a:ext cx="906431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ביה"ס- מיועד לבתי ספר פחות מ-100 תלמידים. 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תכנון לקראת שנה"ל תשפ"ז 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36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A6568965-0CEA-3E2C-D22E-1EF02FA30DA6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E7076060-C0D0-C78B-4763-925D0A57CC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247644"/>
              </p:ext>
            </p:extLst>
          </p:nvPr>
        </p:nvGraphicFramePr>
        <p:xfrm>
          <a:off x="1219201" y="2128869"/>
          <a:ext cx="10432868" cy="384966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4377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5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כיום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49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צפי מספר תלמידים לקראת שנה"ל תשפ"ז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35678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חסמים/קשיים בגיוס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</a:b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הזדמנויות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506034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שיווקיות שמתבצעות</a:t>
                      </a:r>
                      <a:endParaRPr lang="he-IL" sz="2000" b="1" dirty="0">
                        <a:solidFill>
                          <a:srgbClr val="FF0000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815132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המלצת הוועדה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7606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95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3A23-1E18-71DA-3B14-995A9672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5CA08B-47B9-9621-CDF2-23058C16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148"/>
            <a:ext cx="10515600" cy="1122055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עובדי הוראה וכח אדם</a:t>
            </a: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2382F93A-5915-8683-07A2-2F4A2ACF1423}"/>
              </a:ext>
            </a:extLst>
          </p:cNvPr>
          <p:cNvSpPr txBox="1">
            <a:spLocks/>
          </p:cNvSpPr>
          <p:nvPr/>
        </p:nvSpPr>
        <p:spPr>
          <a:xfrm>
            <a:off x="615563" y="5303520"/>
            <a:ext cx="10515600" cy="512555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0000" lnSpcReduction="2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ebo" pitchFamily="2" charset="-79"/>
                <a:ea typeface="+mj-ea"/>
                <a:cs typeface="+mj-cs"/>
              </a:defRPr>
            </a:lvl1pPr>
          </a:lstStyle>
          <a:p>
            <a:endParaRPr lang="he-IL" sz="24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5328C6EA-EC17-F108-171A-53CFEF79A0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57214"/>
              </p:ext>
            </p:extLst>
          </p:nvPr>
        </p:nvGraphicFramePr>
        <p:xfrm>
          <a:off x="2672742" y="4617720"/>
          <a:ext cx="8609496" cy="13716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20299">
                  <a:extLst>
                    <a:ext uri="{9D8B030D-6E8A-4147-A177-3AD203B41FA5}">
                      <a16:colId xmlns:a16="http://schemas.microsoft.com/office/drawing/2014/main" val="41771966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291540582"/>
                    </a:ext>
                  </a:extLst>
                </a:gridCol>
                <a:gridCol w="1733384">
                  <a:extLst>
                    <a:ext uri="{9D8B030D-6E8A-4147-A177-3AD203B41FA5}">
                      <a16:colId xmlns:a16="http://schemas.microsoft.com/office/drawing/2014/main" val="157491883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424623137"/>
                    </a:ext>
                  </a:extLst>
                </a:gridCol>
                <a:gridCol w="1598213">
                  <a:extLst>
                    <a:ext uri="{9D8B030D-6E8A-4147-A177-3AD203B41FA5}">
                      <a16:colId xmlns:a16="http://schemas.microsoft.com/office/drawing/2014/main" val="875694011"/>
                    </a:ext>
                  </a:extLst>
                </a:gridCol>
              </a:tblGrid>
              <a:tr h="632068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השכלה והכשרת מורים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מוסמכים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תואר ראשון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תואר שני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תואר שלישי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444"/>
                  </a:ext>
                </a:extLst>
              </a:tr>
              <a:tr h="355302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33975"/>
                  </a:ext>
                </a:extLst>
              </a:tr>
              <a:tr h="355302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אחוזים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54384"/>
                  </a:ext>
                </a:extLst>
              </a:tr>
            </a:tbl>
          </a:graphicData>
        </a:graphic>
      </p:graphicFrame>
      <p:graphicFrame>
        <p:nvGraphicFramePr>
          <p:cNvPr id="6" name="טבלה 5">
            <a:extLst>
              <a:ext uri="{FF2B5EF4-FFF2-40B4-BE49-F238E27FC236}">
                <a16:creationId xmlns:a16="http://schemas.microsoft.com/office/drawing/2014/main" id="{EE2545FA-0837-44B5-3B10-BEE0132CC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950416"/>
              </p:ext>
            </p:extLst>
          </p:nvPr>
        </p:nvGraphicFramePr>
        <p:xfrm>
          <a:off x="2672742" y="1361026"/>
          <a:ext cx="8609496" cy="3027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903427">
                  <a:extLst>
                    <a:ext uri="{9D8B030D-6E8A-4147-A177-3AD203B41FA5}">
                      <a16:colId xmlns:a16="http://schemas.microsoft.com/office/drawing/2014/main" val="845817548"/>
                    </a:ext>
                  </a:extLst>
                </a:gridCol>
                <a:gridCol w="4706069">
                  <a:extLst>
                    <a:ext uri="{9D8B030D-6E8A-4147-A177-3AD203B41FA5}">
                      <a16:colId xmlns:a16="http://schemas.microsoft.com/office/drawing/2014/main" val="334664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8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מורים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75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אנשי מנהלה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30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שינויים צפויים במערך כוח האדם ובעלי התפקידים </a:t>
                      </a:r>
                      <a:r>
                        <a:rPr lang="he-IL" dirty="0" err="1"/>
                        <a:t>בתשפ"ז</a:t>
                      </a:r>
                      <a:r>
                        <a:rPr lang="he-IL" dirty="0"/>
                        <a:t> </a:t>
                      </a:r>
                      <a:br>
                        <a:rPr lang="en-US" dirty="0"/>
                      </a:br>
                      <a:r>
                        <a:rPr lang="he-IL" sz="1400" dirty="0">
                          <a:solidFill>
                            <a:srgbClr val="FF0000"/>
                          </a:solidFill>
                        </a:rPr>
                        <a:t>* שינוי בעלי תפקידים כרוך ביידוע ובאישור פיקוח</a:t>
                      </a:r>
                      <a:br>
                        <a:rPr lang="en-US" sz="1400" dirty="0">
                          <a:solidFill>
                            <a:srgbClr val="FF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**</a:t>
                      </a:r>
                      <a:r>
                        <a:rPr lang="he-IL" sz="1400" dirty="0">
                          <a:solidFill>
                            <a:srgbClr val="FF0000"/>
                          </a:solidFill>
                        </a:rPr>
                        <a:t> למען הסר ספק, יציאת מורה לחו"ל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he-IL" sz="1400" dirty="0">
                          <a:solidFill>
                            <a:srgbClr val="FF0000"/>
                          </a:solidFill>
                        </a:rPr>
                        <a:t> על חשבון ימי לימוד מחייבת אישור פיקוח ורשת.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4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אחוז השעות / כמות שעות הנלמדות על ידי מורים ללא הסמכה מתאימה (ללא מגמות)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7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49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632"/>
            <a:ext cx="11009672" cy="122903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עובדי הוראה </a:t>
            </a:r>
            <a:r>
              <a:rPr lang="he-IL" b="1" dirty="0" err="1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וכח</a:t>
            </a:r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אדם- בעלי תפקידים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8162810"/>
              </p:ext>
            </p:extLst>
          </p:nvPr>
        </p:nvGraphicFramePr>
        <p:xfrm>
          <a:off x="2695492" y="1273320"/>
          <a:ext cx="8555602" cy="5061140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618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0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990">
                  <a:extLst>
                    <a:ext uri="{9D8B030D-6E8A-4147-A177-3AD203B41FA5}">
                      <a16:colId xmlns:a16="http://schemas.microsoft.com/office/drawing/2014/main" val="1531452463"/>
                    </a:ext>
                  </a:extLst>
                </a:gridCol>
                <a:gridCol w="1062510">
                  <a:extLst>
                    <a:ext uri="{9D8B030D-6E8A-4147-A177-3AD203B41FA5}">
                      <a16:colId xmlns:a16="http://schemas.microsoft.com/office/drawing/2014/main" val="4080890157"/>
                    </a:ext>
                  </a:extLst>
                </a:gridCol>
                <a:gridCol w="1424134">
                  <a:extLst>
                    <a:ext uri="{9D8B030D-6E8A-4147-A177-3AD203B41FA5}">
                      <a16:colId xmlns:a16="http://schemas.microsoft.com/office/drawing/2014/main" val="2829292945"/>
                    </a:ext>
                  </a:extLst>
                </a:gridCol>
                <a:gridCol w="2115279">
                  <a:extLst>
                    <a:ext uri="{9D8B030D-6E8A-4147-A177-3AD203B41FA5}">
                      <a16:colId xmlns:a16="http://schemas.microsoft.com/office/drawing/2014/main" val="2983295639"/>
                    </a:ext>
                  </a:extLst>
                </a:gridCol>
              </a:tblGrid>
              <a:tr h="380314">
                <a:tc gridSpan="6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בעלי תפקידים</a:t>
                      </a:r>
                      <a:endParaRPr lang="he-IL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96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kern="1200" noProof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התפקיד</a:t>
                      </a: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בעל התפקיד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חבר הנהלה- כן/לא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שעות תפקיד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ותק בתפקיד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השתתף      ממשיך     </a:t>
                      </a:r>
                    </a:p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בהכשרה   בתפקיד </a:t>
                      </a:r>
                    </a:p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כן/לא        בשנה </a:t>
                      </a:r>
                    </a:p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                הבאה                 </a:t>
                      </a:r>
                    </a:p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                 כן/לא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314">
                <a:tc>
                  <a:txBody>
                    <a:bodyPr/>
                    <a:lstStyle/>
                    <a:p>
                      <a:r>
                        <a:rPr lang="he-IL" sz="18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סגן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38031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פדגוגי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138317"/>
                  </a:ext>
                </a:extLst>
              </a:tr>
              <a:tr h="431397">
                <a:tc>
                  <a:txBody>
                    <a:bodyPr/>
                    <a:lstStyle/>
                    <a:p>
                      <a:r>
                        <a:rPr lang="he-IL" sz="18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חניכות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380314">
                <a:tc>
                  <a:txBody>
                    <a:bodyPr/>
                    <a:lstStyle/>
                    <a:p>
                      <a:r>
                        <a:rPr lang="he-IL" sz="18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חברתי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382857">
                <a:tc>
                  <a:txBody>
                    <a:bodyPr/>
                    <a:lstStyle/>
                    <a:p>
                      <a:r>
                        <a:rPr lang="he-IL" sz="18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יועץ/יועצים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16458"/>
                  </a:ext>
                </a:extLst>
              </a:tr>
              <a:tr h="380314">
                <a:tc>
                  <a:txBody>
                    <a:bodyPr/>
                    <a:lstStyle/>
                    <a:p>
                      <a:r>
                        <a:rPr lang="he-IL" sz="1800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מת"לית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31919"/>
                  </a:ext>
                </a:extLst>
              </a:tr>
              <a:tr h="636863">
                <a:tc>
                  <a:txBody>
                    <a:bodyPr/>
                    <a:lstStyle/>
                    <a:p>
                      <a:r>
                        <a:rPr lang="he-IL" sz="18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הכלה ושילוב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13809"/>
                  </a:ext>
                </a:extLst>
              </a:tr>
            </a:tbl>
          </a:graphicData>
        </a:graphic>
      </p:graphicFrame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7DF51C31-35D4-4AC2-866C-845692A5AC40}"/>
              </a:ext>
            </a:extLst>
          </p:cNvPr>
          <p:cNvCxnSpPr/>
          <p:nvPr/>
        </p:nvCxnSpPr>
        <p:spPr>
          <a:xfrm>
            <a:off x="3853543" y="1685109"/>
            <a:ext cx="0" cy="42918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06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3DAF97-7039-93FC-8211-645D9ED4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3525"/>
          </a:xfrm>
        </p:spPr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היבטי ליווי, הדרכה ופיתוח מקצועי</a:t>
            </a:r>
            <a:endParaRPr lang="en-UG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27295F1A-DFDA-95A7-FDE0-E44AB40B4A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5623" y="3400148"/>
          <a:ext cx="6667130" cy="365760"/>
        </p:xfrm>
        <a:graphic>
          <a:graphicData uri="http://schemas.openxmlformats.org/drawingml/2006/table">
            <a:tbl>
              <a:tblPr/>
              <a:tblGrid>
                <a:gridCol w="6667130">
                  <a:extLst>
                    <a:ext uri="{9D8B030D-6E8A-4147-A177-3AD203B41FA5}">
                      <a16:colId xmlns:a16="http://schemas.microsoft.com/office/drawing/2014/main" val="2702789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G" dirty="0">
                        <a:latin typeface="Heebo" pitchFamily="2" charset="-79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027933"/>
                  </a:ext>
                </a:extLst>
              </a:tr>
            </a:tbl>
          </a:graphicData>
        </a:graphic>
      </p:graphicFrame>
      <p:graphicFrame>
        <p:nvGraphicFramePr>
          <p:cNvPr id="4" name="מציין מיקום תוכן 6">
            <a:extLst>
              <a:ext uri="{FF2B5EF4-FFF2-40B4-BE49-F238E27FC236}">
                <a16:creationId xmlns:a16="http://schemas.microsoft.com/office/drawing/2014/main" id="{D6576A1F-29FB-2638-024C-08204AC418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344691"/>
              </p:ext>
            </p:extLst>
          </p:nvPr>
        </p:nvGraphicFramePr>
        <p:xfrm>
          <a:off x="825623" y="1067787"/>
          <a:ext cx="10515601" cy="396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15601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לשנת תשפ"ו, כולל השתלמות מוסדית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</a:tbl>
          </a:graphicData>
        </a:graphic>
      </p:graphicFrame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3819E554-D289-83DD-CEBD-437D6C629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920225"/>
              </p:ext>
            </p:extLst>
          </p:nvPr>
        </p:nvGraphicFramePr>
        <p:xfrm>
          <a:off x="838204" y="2007842"/>
          <a:ext cx="10515596" cy="3237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613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327613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1286790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  <a:gridCol w="2573580">
                  <a:extLst>
                    <a:ext uri="{9D8B030D-6E8A-4147-A177-3AD203B41FA5}">
                      <a16:colId xmlns:a16="http://schemas.microsoft.com/office/drawing/2014/main" val="2021456106"/>
                    </a:ext>
                  </a:extLst>
                </a:gridCol>
              </a:tblGrid>
              <a:tr h="537901">
                <a:tc gridSpan="2"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 משמעותיות מרכזיות</a:t>
                      </a:r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</a:t>
                      </a:r>
                    </a:p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לבחור את הצבע המתאים</a:t>
                      </a:r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תהליכי פיתוח מקצועי</a:t>
                      </a:r>
                    </a:p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וליווי</a:t>
                      </a:r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537901">
                <a:tc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solidFill>
                            <a:schemeClr val="bg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לשיפור (אם יש)</a:t>
                      </a:r>
                      <a:endParaRPr lang="en-UG" sz="1800" b="1" dirty="0">
                        <a:solidFill>
                          <a:schemeClr val="bg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b="1" dirty="0">
                          <a:solidFill>
                            <a:schemeClr val="bg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לשימור (אם יש)</a:t>
                      </a:r>
                      <a:endParaRPr lang="en-UG" sz="1800" b="1" dirty="0">
                        <a:solidFill>
                          <a:schemeClr val="bg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3896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 להעתיק כאן את מה שהיה בוועדה שלב א או להוסיף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</a:tbl>
          </a:graphicData>
        </a:graphic>
      </p:graphicFrame>
      <p:sp>
        <p:nvSpPr>
          <p:cNvPr id="7" name="Rectangle: Rounded Corners 10">
            <a:extLst>
              <a:ext uri="{FF2B5EF4-FFF2-40B4-BE49-F238E27FC236}">
                <a16:creationId xmlns:a16="http://schemas.microsoft.com/office/drawing/2014/main" id="{E7C2EA4F-2ED4-4E94-8F8F-0CD4CD1F124F}"/>
              </a:ext>
            </a:extLst>
          </p:cNvPr>
          <p:cNvSpPr/>
          <p:nvPr/>
        </p:nvSpPr>
        <p:spPr>
          <a:xfrm flipH="1">
            <a:off x="5145665" y="1592104"/>
            <a:ext cx="1175521" cy="28766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עמידה בתכנון</a:t>
            </a:r>
            <a:endParaRPr lang="en-US" sz="14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98AE3020-82DD-43D4-AC9A-D13394385EB1}"/>
              </a:ext>
            </a:extLst>
          </p:cNvPr>
          <p:cNvSpPr/>
          <p:nvPr/>
        </p:nvSpPr>
        <p:spPr>
          <a:xfrm flipH="1">
            <a:off x="3928888" y="1599715"/>
            <a:ext cx="1175521" cy="28766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הצלחה חלקית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20FD152E-87E3-4095-B383-A450435F6EA5}"/>
              </a:ext>
            </a:extLst>
          </p:cNvPr>
          <p:cNvSpPr/>
          <p:nvPr/>
        </p:nvSpPr>
        <p:spPr>
          <a:xfrm flipH="1">
            <a:off x="2712111" y="1599715"/>
            <a:ext cx="1175521" cy="28766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טרם הושג</a:t>
            </a:r>
            <a:endParaRPr lang="en-US" sz="14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5AF04B0-D379-48BD-B629-5DDD0AFB1BBF}"/>
              </a:ext>
            </a:extLst>
          </p:cNvPr>
          <p:cNvSpPr/>
          <p:nvPr/>
        </p:nvSpPr>
        <p:spPr>
          <a:xfrm flipH="1">
            <a:off x="1495334" y="1599715"/>
            <a:ext cx="1175521" cy="28766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בוטל</a:t>
            </a:r>
            <a:endParaRPr lang="en-US" sz="14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892A8AEE-FEE4-4236-A805-9DF8A4B08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198112"/>
              </p:ext>
            </p:extLst>
          </p:nvPr>
        </p:nvGraphicFramePr>
        <p:xfrm>
          <a:off x="757646" y="5373803"/>
          <a:ext cx="10596154" cy="853440"/>
        </p:xfrm>
        <a:graphic>
          <a:graphicData uri="http://schemas.openxmlformats.org/drawingml/2006/table">
            <a:tbl>
              <a:tblPr rtl="1"/>
              <a:tblGrid>
                <a:gridCol w="10596154">
                  <a:extLst>
                    <a:ext uri="{9D8B030D-6E8A-4147-A177-3AD203B41FA5}">
                      <a16:colId xmlns:a16="http://schemas.microsoft.com/office/drawing/2014/main" val="593454615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53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349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BBC39B-B300-4A53-A6D8-FFC80316B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41483"/>
            <a:ext cx="10921180" cy="61894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מהן 3 קפיצות המדרגה שהיינו רוצים לעשות כבית ספר השנה?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36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60349C25-BFB8-B771-B262-CF2DA4550B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1598184"/>
              </p:ext>
            </p:extLst>
          </p:nvPr>
        </p:nvGraphicFramePr>
        <p:xfrm>
          <a:off x="751116" y="1058797"/>
          <a:ext cx="10846883" cy="5212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130295">
                  <a:extLst>
                    <a:ext uri="{9D8B030D-6E8A-4147-A177-3AD203B41FA5}">
                      <a16:colId xmlns:a16="http://schemas.microsoft.com/office/drawing/2014/main" val="3746093149"/>
                    </a:ext>
                  </a:extLst>
                </a:gridCol>
                <a:gridCol w="3788229">
                  <a:extLst>
                    <a:ext uri="{9D8B030D-6E8A-4147-A177-3AD203B41FA5}">
                      <a16:colId xmlns:a16="http://schemas.microsoft.com/office/drawing/2014/main" val="1144319624"/>
                    </a:ext>
                  </a:extLst>
                </a:gridCol>
                <a:gridCol w="1375954">
                  <a:extLst>
                    <a:ext uri="{9D8B030D-6E8A-4147-A177-3AD203B41FA5}">
                      <a16:colId xmlns:a16="http://schemas.microsoft.com/office/drawing/2014/main" val="483963389"/>
                    </a:ext>
                  </a:extLst>
                </a:gridCol>
                <a:gridCol w="4552405">
                  <a:extLst>
                    <a:ext uri="{9D8B030D-6E8A-4147-A177-3AD203B41FA5}">
                      <a16:colId xmlns:a16="http://schemas.microsoft.com/office/drawing/2014/main" val="2084140039"/>
                    </a:ext>
                  </a:extLst>
                </a:gridCol>
              </a:tblGrid>
              <a:tr h="694397"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מהי קפיצת המדרגה שנרצה לראות ? (כל מטרה במשפט קצר מאד וברור)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</a:t>
                      </a:r>
                    </a:p>
                    <a:p>
                      <a:pPr algn="ctr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לבחור את הצבע המתאים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 מרכזיות (הנהלה ) והמלצת הוועדה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786656"/>
                  </a:ext>
                </a:extLst>
              </a:tr>
              <a:tr h="1198548"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מטרה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u="sng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 להעתיק כאן את מה שהיה בוועדה שלב א</a:t>
                      </a: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למשל:</a:t>
                      </a: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העלאת אחוז החניכות והתעסוקה בקרב תלמידי שכבה י"ב ו י"א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solidFill>
                            <a:schemeClr val="bg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טרם הושג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</a:t>
                      </a: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המלצת הוועדה 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45662"/>
                  </a:ext>
                </a:extLst>
              </a:tr>
              <a:tr h="1198548">
                <a:tc>
                  <a:txBody>
                    <a:bodyPr/>
                    <a:lstStyle/>
                    <a:p>
                      <a:pPr rtl="1"/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מטרה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</a:t>
                      </a: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המלצת הוועדה: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620291"/>
                  </a:ext>
                </a:extLst>
              </a:tr>
              <a:tr h="1198548"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מטרה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</a:t>
                      </a: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המלצת הוועדה: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770182"/>
                  </a:ext>
                </a:extLst>
              </a:tr>
            </a:tbl>
          </a:graphicData>
        </a:graphic>
      </p:graphicFrame>
      <p:sp>
        <p:nvSpPr>
          <p:cNvPr id="6" name="Rectangle: Rounded Corners 10">
            <a:extLst>
              <a:ext uri="{FF2B5EF4-FFF2-40B4-BE49-F238E27FC236}">
                <a16:creationId xmlns:a16="http://schemas.microsoft.com/office/drawing/2014/main" id="{30AF9F4C-BF82-4770-A0E3-F63F6A157846}"/>
              </a:ext>
            </a:extLst>
          </p:cNvPr>
          <p:cNvSpPr/>
          <p:nvPr/>
        </p:nvSpPr>
        <p:spPr>
          <a:xfrm flipH="1">
            <a:off x="5508239" y="774170"/>
            <a:ext cx="1175521" cy="28766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עמידה בתכנון</a:t>
            </a:r>
            <a:endParaRPr lang="en-US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EB017E75-8CD6-41F1-BC34-3ED3DC1165D8}"/>
              </a:ext>
            </a:extLst>
          </p:cNvPr>
          <p:cNvSpPr/>
          <p:nvPr/>
        </p:nvSpPr>
        <p:spPr>
          <a:xfrm flipH="1">
            <a:off x="4251105" y="774170"/>
            <a:ext cx="1175521" cy="28766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הצלחה חלקית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A55C10-B172-41F4-907A-7890F43DFF6B}"/>
              </a:ext>
            </a:extLst>
          </p:cNvPr>
          <p:cNvSpPr/>
          <p:nvPr/>
        </p:nvSpPr>
        <p:spPr>
          <a:xfrm flipH="1">
            <a:off x="2993971" y="771137"/>
            <a:ext cx="1175521" cy="28766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טרם הושג</a:t>
            </a:r>
            <a:endParaRPr lang="en-US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9">
            <a:extLst>
              <a:ext uri="{FF2B5EF4-FFF2-40B4-BE49-F238E27FC236}">
                <a16:creationId xmlns:a16="http://schemas.microsoft.com/office/drawing/2014/main" id="{402C38BA-FEEC-47C8-9161-0CB6C75BCD41}"/>
              </a:ext>
            </a:extLst>
          </p:cNvPr>
          <p:cNvSpPr/>
          <p:nvPr/>
        </p:nvSpPr>
        <p:spPr>
          <a:xfrm flipH="1">
            <a:off x="1736837" y="771136"/>
            <a:ext cx="1175521" cy="287661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he-IL" sz="1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בוטל</a:t>
            </a:r>
            <a:endParaRPr lang="en-US" sz="1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13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891774-2C95-4B51-B6CB-73C045C6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826" y="357051"/>
            <a:ext cx="105156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גמר ובגרות חובה  </a:t>
            </a:r>
            <a:b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בוגרים ותלמידי י"ב</a:t>
            </a:r>
            <a:b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7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לרשום אותם נתונים שהיו בוועדה שלב א אלא אם יש שינוי אז להחליף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11F2E2B-FE33-44C1-A843-D12F5B2C48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612239"/>
              </p:ext>
            </p:extLst>
          </p:nvPr>
        </p:nvGraphicFramePr>
        <p:xfrm>
          <a:off x="2510928" y="1881051"/>
          <a:ext cx="8025601" cy="3383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959779">
                  <a:extLst>
                    <a:ext uri="{9D8B030D-6E8A-4147-A177-3AD203B41FA5}">
                      <a16:colId xmlns:a16="http://schemas.microsoft.com/office/drawing/2014/main" val="572017828"/>
                    </a:ext>
                  </a:extLst>
                </a:gridCol>
                <a:gridCol w="1011783">
                  <a:extLst>
                    <a:ext uri="{9D8B030D-6E8A-4147-A177-3AD203B41FA5}">
                      <a16:colId xmlns:a16="http://schemas.microsoft.com/office/drawing/2014/main" val="2883747395"/>
                    </a:ext>
                  </a:extLst>
                </a:gridCol>
                <a:gridCol w="1558085">
                  <a:extLst>
                    <a:ext uri="{9D8B030D-6E8A-4147-A177-3AD203B41FA5}">
                      <a16:colId xmlns:a16="http://schemas.microsoft.com/office/drawing/2014/main" val="3160464980"/>
                    </a:ext>
                  </a:extLst>
                </a:gridCol>
                <a:gridCol w="1509396">
                  <a:extLst>
                    <a:ext uri="{9D8B030D-6E8A-4147-A177-3AD203B41FA5}">
                      <a16:colId xmlns:a16="http://schemas.microsoft.com/office/drawing/2014/main" val="460548193"/>
                    </a:ext>
                  </a:extLst>
                </a:gridCol>
                <a:gridCol w="1986558">
                  <a:extLst>
                    <a:ext uri="{9D8B030D-6E8A-4147-A177-3AD203B41FA5}">
                      <a16:colId xmlns:a16="http://schemas.microsoft.com/office/drawing/2014/main" val="131823682"/>
                    </a:ext>
                  </a:extLst>
                </a:gridCol>
              </a:tblGrid>
              <a:tr h="891119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שנה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בוגרים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</a:t>
                      </a:r>
                    </a:p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לתעודת מקצוע.</a:t>
                      </a:r>
                    </a:p>
                    <a:p>
                      <a:pPr rtl="1"/>
                      <a:r>
                        <a:rPr lang="he-IL" sz="14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+ אחוז 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לבגרות טכנולוגית 14 </a:t>
                      </a:r>
                      <a:r>
                        <a:rPr lang="he-IL" sz="1600" b="1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יח</a:t>
                      </a: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'.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+ אחוז 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לבגרות מלאה.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+ אחוז 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390456"/>
                  </a:ext>
                </a:extLst>
              </a:tr>
              <a:tr h="483750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תשפ"ג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 (80%)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757"/>
                  </a:ext>
                </a:extLst>
              </a:tr>
              <a:tr h="483750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תשפ"ד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730663"/>
                  </a:ext>
                </a:extLst>
              </a:tr>
              <a:tr h="483750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תשפ"ה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6680"/>
                  </a:ext>
                </a:extLst>
              </a:tr>
              <a:tr h="483750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צפי לשנה"ל  תשפ"ו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174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604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891774-2C95-4B51-B6CB-73C045C6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826" y="357051"/>
            <a:ext cx="10515600" cy="1524000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צפי - נתוני גמר ובגרות חובה  </a:t>
            </a:r>
            <a:b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תלמידי י"א היום לקראת תשפ"ז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11F2E2B-FE33-44C1-A843-D12F5B2C48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713104"/>
              </p:ext>
            </p:extLst>
          </p:nvPr>
        </p:nvGraphicFramePr>
        <p:xfrm>
          <a:off x="1658982" y="2274735"/>
          <a:ext cx="8874035" cy="1645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66959">
                  <a:extLst>
                    <a:ext uri="{9D8B030D-6E8A-4147-A177-3AD203B41FA5}">
                      <a16:colId xmlns:a16="http://schemas.microsoft.com/office/drawing/2014/main" val="572017828"/>
                    </a:ext>
                  </a:extLst>
                </a:gridCol>
                <a:gridCol w="1118744">
                  <a:extLst>
                    <a:ext uri="{9D8B030D-6E8A-4147-A177-3AD203B41FA5}">
                      <a16:colId xmlns:a16="http://schemas.microsoft.com/office/drawing/2014/main" val="2883747395"/>
                    </a:ext>
                  </a:extLst>
                </a:gridCol>
                <a:gridCol w="1722800">
                  <a:extLst>
                    <a:ext uri="{9D8B030D-6E8A-4147-A177-3AD203B41FA5}">
                      <a16:colId xmlns:a16="http://schemas.microsoft.com/office/drawing/2014/main" val="3160464980"/>
                    </a:ext>
                  </a:extLst>
                </a:gridCol>
                <a:gridCol w="1668963">
                  <a:extLst>
                    <a:ext uri="{9D8B030D-6E8A-4147-A177-3AD203B41FA5}">
                      <a16:colId xmlns:a16="http://schemas.microsoft.com/office/drawing/2014/main" val="460548193"/>
                    </a:ext>
                  </a:extLst>
                </a:gridCol>
                <a:gridCol w="2196569">
                  <a:extLst>
                    <a:ext uri="{9D8B030D-6E8A-4147-A177-3AD203B41FA5}">
                      <a16:colId xmlns:a16="http://schemas.microsoft.com/office/drawing/2014/main" val="131823682"/>
                    </a:ext>
                  </a:extLst>
                </a:gridCol>
              </a:tblGrid>
              <a:tr h="618415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שנה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 שכבה</a:t>
                      </a:r>
                    </a:p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י"א כיום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</a:t>
                      </a:r>
                    </a:p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לתעודת מקצוע.</a:t>
                      </a:r>
                    </a:p>
                    <a:p>
                      <a:pPr rtl="1"/>
                      <a:r>
                        <a:rPr lang="he-IL" sz="14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+ אחוז 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לבגרות טכנולוגית 14 </a:t>
                      </a:r>
                      <a:r>
                        <a:rPr lang="he-IL" sz="1600" b="1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יח</a:t>
                      </a: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'.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+ אחוז 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לבגרות מלאה.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+ אחוז 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390456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צפי לשנה"ל  תשפ"ז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40 (80%)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807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4F026-8E3C-E4AE-E0E0-51301BAE5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C37401-C7B8-473F-A653-AE39EC58C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826" y="357051"/>
            <a:ext cx="10515600" cy="1524000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מסלול גמר/בגרות </a:t>
            </a: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CB56BB64-6547-C9D0-2F4A-D2C8926DD826}"/>
              </a:ext>
            </a:extLst>
          </p:cNvPr>
          <p:cNvSpPr txBox="1">
            <a:spLocks/>
          </p:cNvSpPr>
          <p:nvPr/>
        </p:nvSpPr>
        <p:spPr>
          <a:xfrm>
            <a:off x="591708" y="2436411"/>
            <a:ext cx="105156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ebo" pitchFamily="2" charset="-79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איך מחולקות הכיתות – גמר/בגרות או כיתה לפי מגמה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אחוז התלמידים שניגשים לבגרות לפי שכבת הגיל. </a:t>
            </a:r>
          </a:p>
          <a:p>
            <a:pPr algn="ctr"/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8" name="מציין מיקום תוכן 7">
            <a:extLst>
              <a:ext uri="{FF2B5EF4-FFF2-40B4-BE49-F238E27FC236}">
                <a16:creationId xmlns:a16="http://schemas.microsoft.com/office/drawing/2014/main" id="{9EA813AF-614D-A59E-EE0F-9AFF95CF0F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266873"/>
              </p:ext>
            </p:extLst>
          </p:nvPr>
        </p:nvGraphicFramePr>
        <p:xfrm>
          <a:off x="327989" y="1825625"/>
          <a:ext cx="11137791" cy="3550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72163">
                  <a:extLst>
                    <a:ext uri="{9D8B030D-6E8A-4147-A177-3AD203B41FA5}">
                      <a16:colId xmlns:a16="http://schemas.microsoft.com/office/drawing/2014/main" val="786077074"/>
                    </a:ext>
                  </a:extLst>
                </a:gridCol>
                <a:gridCol w="364073">
                  <a:extLst>
                    <a:ext uri="{9D8B030D-6E8A-4147-A177-3AD203B41FA5}">
                      <a16:colId xmlns:a16="http://schemas.microsoft.com/office/drawing/2014/main" val="560690046"/>
                    </a:ext>
                  </a:extLst>
                </a:gridCol>
                <a:gridCol w="488463">
                  <a:extLst>
                    <a:ext uri="{9D8B030D-6E8A-4147-A177-3AD203B41FA5}">
                      <a16:colId xmlns:a16="http://schemas.microsoft.com/office/drawing/2014/main" val="2033166643"/>
                    </a:ext>
                  </a:extLst>
                </a:gridCol>
                <a:gridCol w="538994">
                  <a:extLst>
                    <a:ext uri="{9D8B030D-6E8A-4147-A177-3AD203B41FA5}">
                      <a16:colId xmlns:a16="http://schemas.microsoft.com/office/drawing/2014/main" val="994866692"/>
                    </a:ext>
                  </a:extLst>
                </a:gridCol>
                <a:gridCol w="656898">
                  <a:extLst>
                    <a:ext uri="{9D8B030D-6E8A-4147-A177-3AD203B41FA5}">
                      <a16:colId xmlns:a16="http://schemas.microsoft.com/office/drawing/2014/main" val="4233735947"/>
                    </a:ext>
                  </a:extLst>
                </a:gridCol>
                <a:gridCol w="564258">
                  <a:extLst>
                    <a:ext uri="{9D8B030D-6E8A-4147-A177-3AD203B41FA5}">
                      <a16:colId xmlns:a16="http://schemas.microsoft.com/office/drawing/2014/main" val="3251276282"/>
                    </a:ext>
                  </a:extLst>
                </a:gridCol>
                <a:gridCol w="488462">
                  <a:extLst>
                    <a:ext uri="{9D8B030D-6E8A-4147-A177-3AD203B41FA5}">
                      <a16:colId xmlns:a16="http://schemas.microsoft.com/office/drawing/2014/main" val="454178462"/>
                    </a:ext>
                  </a:extLst>
                </a:gridCol>
                <a:gridCol w="496884">
                  <a:extLst>
                    <a:ext uri="{9D8B030D-6E8A-4147-A177-3AD203B41FA5}">
                      <a16:colId xmlns:a16="http://schemas.microsoft.com/office/drawing/2014/main" val="302563508"/>
                    </a:ext>
                  </a:extLst>
                </a:gridCol>
                <a:gridCol w="547416">
                  <a:extLst>
                    <a:ext uri="{9D8B030D-6E8A-4147-A177-3AD203B41FA5}">
                      <a16:colId xmlns:a16="http://schemas.microsoft.com/office/drawing/2014/main" val="3186598408"/>
                    </a:ext>
                  </a:extLst>
                </a:gridCol>
                <a:gridCol w="496884">
                  <a:extLst>
                    <a:ext uri="{9D8B030D-6E8A-4147-A177-3AD203B41FA5}">
                      <a16:colId xmlns:a16="http://schemas.microsoft.com/office/drawing/2014/main" val="758262409"/>
                    </a:ext>
                  </a:extLst>
                </a:gridCol>
                <a:gridCol w="555836">
                  <a:extLst>
                    <a:ext uri="{9D8B030D-6E8A-4147-A177-3AD203B41FA5}">
                      <a16:colId xmlns:a16="http://schemas.microsoft.com/office/drawing/2014/main" val="2089976330"/>
                    </a:ext>
                  </a:extLst>
                </a:gridCol>
                <a:gridCol w="505306">
                  <a:extLst>
                    <a:ext uri="{9D8B030D-6E8A-4147-A177-3AD203B41FA5}">
                      <a16:colId xmlns:a16="http://schemas.microsoft.com/office/drawing/2014/main" val="1478832484"/>
                    </a:ext>
                  </a:extLst>
                </a:gridCol>
                <a:gridCol w="656899">
                  <a:extLst>
                    <a:ext uri="{9D8B030D-6E8A-4147-A177-3AD203B41FA5}">
                      <a16:colId xmlns:a16="http://schemas.microsoft.com/office/drawing/2014/main" val="2241734763"/>
                    </a:ext>
                  </a:extLst>
                </a:gridCol>
                <a:gridCol w="699007">
                  <a:extLst>
                    <a:ext uri="{9D8B030D-6E8A-4147-A177-3AD203B41FA5}">
                      <a16:colId xmlns:a16="http://schemas.microsoft.com/office/drawing/2014/main" val="468044777"/>
                    </a:ext>
                  </a:extLst>
                </a:gridCol>
                <a:gridCol w="825334">
                  <a:extLst>
                    <a:ext uri="{9D8B030D-6E8A-4147-A177-3AD203B41FA5}">
                      <a16:colId xmlns:a16="http://schemas.microsoft.com/office/drawing/2014/main" val="353808779"/>
                    </a:ext>
                  </a:extLst>
                </a:gridCol>
                <a:gridCol w="496884">
                  <a:extLst>
                    <a:ext uri="{9D8B030D-6E8A-4147-A177-3AD203B41FA5}">
                      <a16:colId xmlns:a16="http://schemas.microsoft.com/office/drawing/2014/main" val="1006476322"/>
                    </a:ext>
                  </a:extLst>
                </a:gridCol>
                <a:gridCol w="496884">
                  <a:extLst>
                    <a:ext uri="{9D8B030D-6E8A-4147-A177-3AD203B41FA5}">
                      <a16:colId xmlns:a16="http://schemas.microsoft.com/office/drawing/2014/main" val="2212205352"/>
                    </a:ext>
                  </a:extLst>
                </a:gridCol>
                <a:gridCol w="1487146">
                  <a:extLst>
                    <a:ext uri="{9D8B030D-6E8A-4147-A177-3AD203B41FA5}">
                      <a16:colId xmlns:a16="http://schemas.microsoft.com/office/drawing/2014/main" val="1547354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עברית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מתמטיקה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אזרחות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ערבית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אנגלית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היסטוריה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תנ"ך/מורשת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ספרות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e-IL" dirty="0"/>
                        <a:t>מסלול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80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e-IL" dirty="0"/>
                        <a:t>יא – </a:t>
                      </a:r>
                    </a:p>
                  </a:txBody>
                  <a:tcPr/>
                </a:tc>
                <a:tc gridSpan="17"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תלמידים בשכבה 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37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1400" dirty="0"/>
                        <a:t>מס' תלמידים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3251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he-IL" sz="1400" dirty="0"/>
                        <a:t>אחוז תלמידים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3491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he-IL" dirty="0"/>
                        <a:t>יב </a:t>
                      </a:r>
                    </a:p>
                  </a:txBody>
                  <a:tcPr/>
                </a:tc>
                <a:tc gridSpan="17"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תלמידים בשכבה: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8465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he-IL" sz="1400" dirty="0"/>
                        <a:t>מס' תלמידים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52617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he-IL" sz="1400" dirty="0"/>
                        <a:t>אחוז תלמידים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0407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7004570-5B12-4EC6-9599-B5DFDC8B642A}"/>
              </a:ext>
            </a:extLst>
          </p:cNvPr>
          <p:cNvSpPr txBox="1"/>
          <p:nvPr/>
        </p:nvSpPr>
        <p:spPr>
          <a:xfrm>
            <a:off x="5486400" y="1365161"/>
            <a:ext cx="552503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ג- גמר, ב- בגרות</a:t>
            </a:r>
          </a:p>
        </p:txBody>
      </p:sp>
    </p:spTree>
    <p:extLst>
      <p:ext uri="{BB962C8B-B14F-4D97-AF65-F5344CB8AC3E}">
        <p14:creationId xmlns:p14="http://schemas.microsoft.com/office/powerpoint/2010/main" val="2762209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9A299C-8787-4E38-9FF9-1C619A21E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היקף יחידות בגרות מתמטיקה אנגלית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34EC7A-A494-468B-8E8E-1C431A3A7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נא להתייחס לתלמידי יא - </a:t>
            </a:r>
            <a:r>
              <a:rPr lang="he-IL" dirty="0" err="1"/>
              <a:t>יב</a:t>
            </a:r>
            <a:r>
              <a:rPr lang="he-IL" dirty="0"/>
              <a:t>' השנה.</a:t>
            </a: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22562DD5-1E31-4F38-84B4-12BEDDA63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02875"/>
              </p:ext>
            </p:extLst>
          </p:nvPr>
        </p:nvGraphicFramePr>
        <p:xfrm>
          <a:off x="2791852" y="2687319"/>
          <a:ext cx="8219585" cy="267029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43917">
                  <a:extLst>
                    <a:ext uri="{9D8B030D-6E8A-4147-A177-3AD203B41FA5}">
                      <a16:colId xmlns:a16="http://schemas.microsoft.com/office/drawing/2014/main" val="2939240958"/>
                    </a:ext>
                  </a:extLst>
                </a:gridCol>
                <a:gridCol w="1643917">
                  <a:extLst>
                    <a:ext uri="{9D8B030D-6E8A-4147-A177-3AD203B41FA5}">
                      <a16:colId xmlns:a16="http://schemas.microsoft.com/office/drawing/2014/main" val="528282490"/>
                    </a:ext>
                  </a:extLst>
                </a:gridCol>
                <a:gridCol w="513723">
                  <a:extLst>
                    <a:ext uri="{9D8B030D-6E8A-4147-A177-3AD203B41FA5}">
                      <a16:colId xmlns:a16="http://schemas.microsoft.com/office/drawing/2014/main" val="2258055031"/>
                    </a:ext>
                  </a:extLst>
                </a:gridCol>
                <a:gridCol w="599104">
                  <a:extLst>
                    <a:ext uri="{9D8B030D-6E8A-4147-A177-3AD203B41FA5}">
                      <a16:colId xmlns:a16="http://schemas.microsoft.com/office/drawing/2014/main" val="1187020648"/>
                    </a:ext>
                  </a:extLst>
                </a:gridCol>
                <a:gridCol w="531089">
                  <a:extLst>
                    <a:ext uri="{9D8B030D-6E8A-4147-A177-3AD203B41FA5}">
                      <a16:colId xmlns:a16="http://schemas.microsoft.com/office/drawing/2014/main" val="1848179557"/>
                    </a:ext>
                  </a:extLst>
                </a:gridCol>
                <a:gridCol w="512639">
                  <a:extLst>
                    <a:ext uri="{9D8B030D-6E8A-4147-A177-3AD203B41FA5}">
                      <a16:colId xmlns:a16="http://schemas.microsoft.com/office/drawing/2014/main" val="1132574222"/>
                    </a:ext>
                  </a:extLst>
                </a:gridCol>
                <a:gridCol w="512639">
                  <a:extLst>
                    <a:ext uri="{9D8B030D-6E8A-4147-A177-3AD203B41FA5}">
                      <a16:colId xmlns:a16="http://schemas.microsoft.com/office/drawing/2014/main" val="379967130"/>
                    </a:ext>
                  </a:extLst>
                </a:gridCol>
                <a:gridCol w="618640">
                  <a:extLst>
                    <a:ext uri="{9D8B030D-6E8A-4147-A177-3AD203B41FA5}">
                      <a16:colId xmlns:a16="http://schemas.microsoft.com/office/drawing/2014/main" val="248722784"/>
                    </a:ext>
                  </a:extLst>
                </a:gridCol>
                <a:gridCol w="1643917">
                  <a:extLst>
                    <a:ext uri="{9D8B030D-6E8A-4147-A177-3AD203B41FA5}">
                      <a16:colId xmlns:a16="http://schemas.microsoft.com/office/drawing/2014/main" val="2720643299"/>
                    </a:ext>
                  </a:extLst>
                </a:gridCol>
              </a:tblGrid>
              <a:tr h="948105">
                <a:tc rowSpan="2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מספר תלמידים שנגשים לבגרות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1"/>
                      <a:r>
                        <a:rPr lang="he-IL" dirty="0"/>
                        <a:t>מתמטיקה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rtl="1"/>
                      <a:r>
                        <a:rPr lang="he-IL" dirty="0"/>
                        <a:t>אנגלית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he-IL" dirty="0"/>
                        <a:t>גמר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13500"/>
                  </a:ext>
                </a:extLst>
              </a:tr>
              <a:tr h="568796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3   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544256"/>
                  </a:ext>
                </a:extLst>
              </a:tr>
              <a:tr h="576695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יא'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88588"/>
                  </a:ext>
                </a:extLst>
              </a:tr>
              <a:tr h="576695">
                <a:tc>
                  <a:txBody>
                    <a:bodyPr/>
                    <a:lstStyle/>
                    <a:p>
                      <a:pPr rtl="1"/>
                      <a:r>
                        <a:rPr lang="he-IL" dirty="0" err="1"/>
                        <a:t>יב</a:t>
                      </a:r>
                      <a:r>
                        <a:rPr lang="he-IL" dirty="0"/>
                        <a:t>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730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469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B103-9DDA-6777-0FCE-C512C7A1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51" y="278040"/>
            <a:ext cx="10911435" cy="55798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פדגוגיה דואלית- תכנית עבודה בית ספרית ל-תשפ"ו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E07B2001-1F68-5D93-C439-7498927037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134799"/>
              </p:ext>
            </p:extLst>
          </p:nvPr>
        </p:nvGraphicFramePr>
        <p:xfrm>
          <a:off x="695552" y="905256"/>
          <a:ext cx="10911435" cy="2286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91143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 </a:t>
                      </a:r>
                      <a:r>
                        <a:rPr lang="he-IL" sz="2000" u="sng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נאננא</a:t>
                      </a:r>
                      <a:r>
                        <a:rPr lang="he-IL" sz="2000" u="sng" dirty="0" err="1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</a:t>
                      </a:r>
                      <a:r>
                        <a:rPr lang="he-IL" sz="2000" u="sng" dirty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מהועדה הראשונה</a:t>
                      </a:r>
                      <a:r>
                        <a:rPr lang="he-IL" sz="2000" u="sng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כאן את מה שהיה בוועדה שלב א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u="sng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 להעתיק כאן את מה שהיה בוועדה שלב 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18420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A86944D-1430-C3E9-91DD-E1936136B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291507"/>
              </p:ext>
            </p:extLst>
          </p:nvPr>
        </p:nvGraphicFramePr>
        <p:xfrm>
          <a:off x="695551" y="3571499"/>
          <a:ext cx="10911436" cy="2630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1836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2939600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עמידה בתכנון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הצלחה חלקית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טרם הושג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בוטל (למחוק את המיותר)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של היעד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לשימור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חסמים /קשיים בהגשת היעד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מדדים להתקדמות</a:t>
                      </a:r>
                    </a:p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היעד לקראת תשפ"ז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05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B103-9DDA-6777-0FCE-C512C7A1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040"/>
            <a:ext cx="10515600" cy="55798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פדגוגיה דואלית- תכנית עבודה בית ספרית ל-תשפ"ו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E07B2001-1F68-5D93-C439-7498927037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804328"/>
              </p:ext>
            </p:extLst>
          </p:nvPr>
        </p:nvGraphicFramePr>
        <p:xfrm>
          <a:off x="695552" y="905256"/>
          <a:ext cx="10911435" cy="2286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91143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</a:t>
                      </a:r>
                      <a:r>
                        <a:rPr lang="he-IL" sz="2000" b="1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בתחום:</a:t>
                      </a:r>
                      <a:r>
                        <a:rPr lang="he-IL" sz="2000" u="sng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נאננא</a:t>
                      </a:r>
                      <a:r>
                        <a:rPr lang="he-IL" sz="2000" u="sng" dirty="0" err="1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</a:t>
                      </a:r>
                      <a:r>
                        <a:rPr lang="he-IL" sz="2000" u="sng" dirty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מהועדה הראשונה</a:t>
                      </a:r>
                      <a:r>
                        <a:rPr lang="he-IL" sz="2000" u="sng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18420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A86944D-1430-C3E9-91DD-E1936136B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179691"/>
              </p:ext>
            </p:extLst>
          </p:nvPr>
        </p:nvGraphicFramePr>
        <p:xfrm>
          <a:off x="695552" y="3571499"/>
          <a:ext cx="10911435" cy="3239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1835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2939600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עמידה בתכנון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הצלחה חלקית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טרם הושג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בוטל (למחוק את המיותר)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של היעד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לשימור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חסמים /קשיים בהגשת היעד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מדדים להתקדמות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היעד לקראת תשפ"ז</a:t>
                      </a:r>
                    </a:p>
                    <a:p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152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4632"/>
            <a:ext cx="10848703" cy="843607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סטטוס השתתפות מורים בקהילות ההדרכה הפדגוגית  והפיתוח המקצועי-שנה"ל תשפ"ו-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804958"/>
              </p:ext>
            </p:extLst>
          </p:nvPr>
        </p:nvGraphicFramePr>
        <p:xfrm>
          <a:off x="966651" y="1332412"/>
          <a:ext cx="10458995" cy="4493622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439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2633">
                  <a:extLst>
                    <a:ext uri="{9D8B030D-6E8A-4147-A177-3AD203B41FA5}">
                      <a16:colId xmlns:a16="http://schemas.microsoft.com/office/drawing/2014/main" val="1531452463"/>
                    </a:ext>
                  </a:extLst>
                </a:gridCol>
                <a:gridCol w="4371703">
                  <a:extLst>
                    <a:ext uri="{9D8B030D-6E8A-4147-A177-3AD203B41FA5}">
                      <a16:colId xmlns:a16="http://schemas.microsoft.com/office/drawing/2014/main" val="2983295639"/>
                    </a:ext>
                  </a:extLst>
                </a:gridCol>
              </a:tblGrid>
              <a:tr h="598319">
                <a:tc gridSpan="4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מורים במקצועות הליבה 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99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kern="1200" noProof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המקצוע</a:t>
                      </a: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המורים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המורים שהשתתפו השנה בהשתלמות בתחום הדעת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המורים שהשתתפו השנה בהדרכה בקהילת המורים במקצוע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36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עברית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398880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אנגלית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378105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ערבית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378105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מתמטיקה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16458"/>
                  </a:ext>
                </a:extLst>
              </a:tr>
              <a:tr h="378105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אזרחות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31919"/>
                  </a:ext>
                </a:extLst>
              </a:tr>
              <a:tr h="48544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היסטוריה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13809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מורשת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878316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42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029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8D17E6-8464-49BC-921F-03BEB1C7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36" y="1962106"/>
            <a:ext cx="10515600" cy="1325563"/>
          </a:xfrm>
        </p:spPr>
        <p:txBody>
          <a:bodyPr/>
          <a:lstStyle/>
          <a:p>
            <a:r>
              <a:rPr lang="he-IL" dirty="0"/>
              <a:t>נא לצרף את דף הנוכחות המורים - שישלח המפקח.</a:t>
            </a:r>
          </a:p>
        </p:txBody>
      </p:sp>
    </p:spTree>
    <p:extLst>
      <p:ext uri="{BB962C8B-B14F-4D97-AF65-F5344CB8AC3E}">
        <p14:creationId xmlns:p14="http://schemas.microsoft.com/office/powerpoint/2010/main" val="1812024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14633"/>
            <a:ext cx="10206446" cy="1279036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השאלון הפדגוגי בקרב </a:t>
            </a:r>
            <a:r>
              <a:rPr lang="he-IL" sz="3600" b="1" u="sng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מורים</a:t>
            </a: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תשפ"ו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הצלחה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שלוש נקודות לשימור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555383"/>
              </p:ext>
            </p:extLst>
          </p:nvPr>
        </p:nvGraphicFramePr>
        <p:xfrm>
          <a:off x="1280160" y="1889760"/>
          <a:ext cx="10145486" cy="3910149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539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5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34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שלושה היגדים בשאלון אשר מעידים על חוזקה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864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827630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822153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822153">
                <a:tc>
                  <a:txBody>
                    <a:bodyPr/>
                    <a:lstStyle/>
                    <a:p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הערות/המלצות הוועדה: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99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965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210130"/>
            <a:ext cx="10145486" cy="1279036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השאלון הפדגוגי בקרב </a:t>
            </a:r>
            <a:r>
              <a:rPr lang="he-IL" sz="3600" b="1" u="sng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מורים</a:t>
            </a: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תשפ"ו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אתגרים/ שלוש נקודות לשיפור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613201"/>
              </p:ext>
            </p:extLst>
          </p:nvPr>
        </p:nvGraphicFramePr>
        <p:xfrm>
          <a:off x="1249680" y="1489166"/>
          <a:ext cx="10145486" cy="4588341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539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5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26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שלושה היגדים בשאלון אשר הצביעו על צורך בשיפור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55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ההיגד: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תובנות/פעולות לקראת שנה"ל תשפ"ז: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ומשאבים לשם שיפור: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91655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ההיגד: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תובנות/פעולות לקראת שנה"ל תשפ"ז: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ומשאבים לשם שיפור:</a:t>
                      </a:r>
                    </a:p>
                    <a:p>
                      <a:pPr rtl="1"/>
                      <a:endParaRPr lang="he-IL" sz="18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91655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ההיגד: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תובנות/פעולות לקראת שנה"ל תשפ"ז: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ומשאבים לשם שיפור:</a:t>
                      </a:r>
                    </a:p>
                    <a:p>
                      <a:pPr rtl="1"/>
                      <a:endParaRPr lang="he-IL" sz="18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824087">
                <a:tc>
                  <a:txBody>
                    <a:bodyPr/>
                    <a:lstStyle/>
                    <a:p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הערות/המלצות הוועדה: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99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5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14633"/>
            <a:ext cx="10206446" cy="1279036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השאלון הפדגוגי בקרב </a:t>
            </a:r>
            <a:r>
              <a:rPr lang="he-IL" sz="3600" b="1" u="sng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תלמידים</a:t>
            </a: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תשפ"ו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הצלחה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שלוש נקודות לשימור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2106019"/>
              </p:ext>
            </p:extLst>
          </p:nvPr>
        </p:nvGraphicFramePr>
        <p:xfrm>
          <a:off x="1280160" y="1880315"/>
          <a:ext cx="10145486" cy="3919594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539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5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79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שלושה היגדים בשאלון אשר מעידים על חוזקות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864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827630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822153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822153">
                <a:tc>
                  <a:txBody>
                    <a:bodyPr/>
                    <a:lstStyle/>
                    <a:p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הערות/המלצות הוועדה: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99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142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210130"/>
            <a:ext cx="10145486" cy="1279036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השאלון הפדגוגי בקרב </a:t>
            </a:r>
            <a:r>
              <a:rPr lang="he-IL" sz="3600" b="1" u="sng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תלמידים</a:t>
            </a: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תשפ"ו</a:t>
            </a:r>
            <a:b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אתגרים/ שלוש נקודות לשיפור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/>
        </p:nvGraphicFramePr>
        <p:xfrm>
          <a:off x="1249680" y="1489166"/>
          <a:ext cx="10145486" cy="4588341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539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5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26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שלושה היגדים בשאלון אשר הצביעו על צורך בשיפור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55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ההיגד: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תובנות/פעולות לקראת שנה"ל תשפ"ז: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ומשאבים לשם שיפור: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91655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ההיגד: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תובנות/פעולות לקראת שנה"ל תשפ"ז: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ומשאבים לשם שיפור:</a:t>
                      </a:r>
                    </a:p>
                    <a:p>
                      <a:pPr rtl="1"/>
                      <a:endParaRPr lang="he-IL" sz="18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91655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ההיגד: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תובנות/פעולות לקראת שנה"ל תשפ"ז:</a:t>
                      </a:r>
                    </a:p>
                    <a:p>
                      <a:pPr rtl="1"/>
                      <a:r>
                        <a:rPr lang="he-IL" sz="18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ומשאבים לשם שיפור:</a:t>
                      </a:r>
                    </a:p>
                    <a:p>
                      <a:pPr rtl="1"/>
                      <a:endParaRPr lang="he-IL" sz="18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824087">
                <a:tc>
                  <a:txBody>
                    <a:bodyPr/>
                    <a:lstStyle/>
                    <a:p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הערות/המלצות הוועדה: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99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53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B6323A-D377-4123-AE9C-719F728B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u="sng" dirty="0" err="1">
                <a:solidFill>
                  <a:srgbClr val="FF0000"/>
                </a:solidFill>
              </a:rPr>
              <a:t>תוכנית</a:t>
            </a:r>
            <a:r>
              <a:rPr lang="he-IL" b="1" u="sng" dirty="0">
                <a:solidFill>
                  <a:srgbClr val="FF0000"/>
                </a:solidFill>
              </a:rPr>
              <a:t> ייחודית רכז פדגוגי (תוספת 4/5)</a:t>
            </a:r>
          </a:p>
        </p:txBody>
      </p:sp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B801049F-1E25-4F1B-9E7A-DE43475E5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290076"/>
              </p:ext>
            </p:extLst>
          </p:nvPr>
        </p:nvGraphicFramePr>
        <p:xfrm>
          <a:off x="2390505" y="1790819"/>
          <a:ext cx="8644707" cy="33775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881569">
                  <a:extLst>
                    <a:ext uri="{9D8B030D-6E8A-4147-A177-3AD203B41FA5}">
                      <a16:colId xmlns:a16="http://schemas.microsoft.com/office/drawing/2014/main" val="3719011741"/>
                    </a:ext>
                  </a:extLst>
                </a:gridCol>
                <a:gridCol w="2881569">
                  <a:extLst>
                    <a:ext uri="{9D8B030D-6E8A-4147-A177-3AD203B41FA5}">
                      <a16:colId xmlns:a16="http://schemas.microsoft.com/office/drawing/2014/main" val="3513840757"/>
                    </a:ext>
                  </a:extLst>
                </a:gridCol>
                <a:gridCol w="2881569">
                  <a:extLst>
                    <a:ext uri="{9D8B030D-6E8A-4147-A177-3AD203B41FA5}">
                      <a16:colId xmlns:a16="http://schemas.microsoft.com/office/drawing/2014/main" val="2717158776"/>
                    </a:ext>
                  </a:extLst>
                </a:gridCol>
              </a:tblGrid>
              <a:tr h="579242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תשפ"ו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תשפ"ז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67727"/>
                  </a:ext>
                </a:extLst>
              </a:tr>
              <a:tr h="579242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ליווי ופיתוח צוות (כולל מורים חדשים)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683824"/>
                  </a:ext>
                </a:extLst>
              </a:tr>
              <a:tr h="999788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פיתוח והטמעת למידה חדשנית ורלוונטית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68864"/>
                  </a:ext>
                </a:extLst>
              </a:tr>
              <a:tr h="579242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מתן מענים </a:t>
                      </a:r>
                      <a:r>
                        <a:rPr lang="he-IL" dirty="0" err="1"/>
                        <a:t>יחודיים</a:t>
                      </a:r>
                      <a:r>
                        <a:rPr lang="he-IL" dirty="0"/>
                        <a:t> לתלמידים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165164"/>
                  </a:ext>
                </a:extLst>
              </a:tr>
              <a:tr h="579242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פיתוח </a:t>
                      </a:r>
                      <a:r>
                        <a:rPr lang="he-IL" dirty="0" err="1"/>
                        <a:t>תוכניות</a:t>
                      </a:r>
                      <a:r>
                        <a:rPr lang="he-IL" dirty="0"/>
                        <a:t> </a:t>
                      </a:r>
                      <a:r>
                        <a:rPr lang="he-IL" dirty="0" err="1"/>
                        <a:t>יחודיות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56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75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49" y="193501"/>
            <a:ext cx="11534960" cy="1178848"/>
          </a:xfrm>
        </p:spPr>
        <p:txBody>
          <a:bodyPr/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תעסוקה</a:t>
            </a:r>
            <a:r>
              <a:rPr lang="he-IL" b="1" dirty="0">
                <a:solidFill>
                  <a:srgbClr val="EEAC3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חובה!</a:t>
            </a:r>
            <a:r>
              <a:rPr lang="he-IL" sz="3600" b="1" dirty="0">
                <a:solidFill>
                  <a:srgbClr val="EEAC3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b="1" dirty="0">
              <a:solidFill>
                <a:srgbClr val="EEAC3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535715"/>
              </p:ext>
            </p:extLst>
          </p:nvPr>
        </p:nvGraphicFramePr>
        <p:xfrm>
          <a:off x="6164826" y="1621774"/>
          <a:ext cx="5537283" cy="3453504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028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940">
                  <a:extLst>
                    <a:ext uri="{9D8B030D-6E8A-4147-A177-3AD203B41FA5}">
                      <a16:colId xmlns:a16="http://schemas.microsoft.com/office/drawing/2014/main" val="1812776415"/>
                    </a:ext>
                  </a:extLst>
                </a:gridCol>
                <a:gridCol w="1159704">
                  <a:extLst>
                    <a:ext uri="{9D8B030D-6E8A-4147-A177-3AD203B41FA5}">
                      <a16:colId xmlns:a16="http://schemas.microsoft.com/office/drawing/2014/main" val="1531452463"/>
                    </a:ext>
                  </a:extLst>
                </a:gridCol>
                <a:gridCol w="1127232">
                  <a:extLst>
                    <a:ext uri="{9D8B030D-6E8A-4147-A177-3AD203B41FA5}">
                      <a16:colId xmlns:a16="http://schemas.microsoft.com/office/drawing/2014/main" val="2983295639"/>
                    </a:ext>
                  </a:extLst>
                </a:gridCol>
              </a:tblGrid>
              <a:tr h="444334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נתונים מהועדה הראשונה</a:t>
                      </a:r>
                      <a:endParaRPr lang="he-IL" sz="1600" b="1" baseline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נתוני חודש מאי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4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kern="1200" noProof="0" dirty="0">
                          <a:solidFill>
                            <a:schemeClr val="dk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שם המגמה </a:t>
                      </a:r>
                      <a:endParaRPr kumimoji="0" lang="he-IL" sz="1600" b="1" kern="1200" dirty="0">
                        <a:solidFill>
                          <a:schemeClr val="dk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+(אחוז 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+ (אחוז 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16458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31919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 (40%)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 (60%)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1380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AECE00-1EEF-4E0A-A818-BB1284681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608281"/>
              </p:ext>
            </p:extLst>
          </p:nvPr>
        </p:nvGraphicFramePr>
        <p:xfrm>
          <a:off x="167149" y="1621773"/>
          <a:ext cx="5683316" cy="3453505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013756">
                  <a:extLst>
                    <a:ext uri="{9D8B030D-6E8A-4147-A177-3AD203B41FA5}">
                      <a16:colId xmlns:a16="http://schemas.microsoft.com/office/drawing/2014/main" val="1423935809"/>
                    </a:ext>
                  </a:extLst>
                </a:gridCol>
                <a:gridCol w="1124659">
                  <a:extLst>
                    <a:ext uri="{9D8B030D-6E8A-4147-A177-3AD203B41FA5}">
                      <a16:colId xmlns:a16="http://schemas.microsoft.com/office/drawing/2014/main" val="718934310"/>
                    </a:ext>
                  </a:extLst>
                </a:gridCol>
                <a:gridCol w="1094358">
                  <a:extLst>
                    <a:ext uri="{9D8B030D-6E8A-4147-A177-3AD203B41FA5}">
                      <a16:colId xmlns:a16="http://schemas.microsoft.com/office/drawing/2014/main" val="1598313397"/>
                    </a:ext>
                  </a:extLst>
                </a:gridCol>
                <a:gridCol w="1014206">
                  <a:extLst>
                    <a:ext uri="{9D8B030D-6E8A-4147-A177-3AD203B41FA5}">
                      <a16:colId xmlns:a16="http://schemas.microsoft.com/office/drawing/2014/main" val="1792520891"/>
                    </a:ext>
                  </a:extLst>
                </a:gridCol>
                <a:gridCol w="1436337">
                  <a:extLst>
                    <a:ext uri="{9D8B030D-6E8A-4147-A177-3AD203B41FA5}">
                      <a16:colId xmlns:a16="http://schemas.microsoft.com/office/drawing/2014/main" val="2784581550"/>
                    </a:ext>
                  </a:extLst>
                </a:gridCol>
              </a:tblGrid>
              <a:tr h="441776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נתונים מהועדה הראשונה</a:t>
                      </a:r>
                      <a:endParaRPr lang="he-IL" sz="1600" b="1" baseline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נתונים חודש מאי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73109"/>
                  </a:ext>
                </a:extLst>
              </a:tr>
              <a:tr h="109451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kern="1200" noProof="0" dirty="0">
                          <a:solidFill>
                            <a:schemeClr val="dk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שם המגמה </a:t>
                      </a:r>
                      <a:endParaRPr kumimoji="0" lang="he-IL" sz="1600" b="1" kern="1200" dirty="0">
                        <a:solidFill>
                          <a:schemeClr val="dk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+ (אחוז 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+ (אחוז 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01981"/>
                  </a:ext>
                </a:extLst>
              </a:tr>
              <a:tr h="42276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422433"/>
                  </a:ext>
                </a:extLst>
              </a:tr>
              <a:tr h="373612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642895"/>
                  </a:ext>
                </a:extLst>
              </a:tr>
              <a:tr h="373612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064515"/>
                  </a:ext>
                </a:extLst>
              </a:tr>
              <a:tr h="373612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307535"/>
                  </a:ext>
                </a:extLst>
              </a:tr>
              <a:tr h="373612">
                <a:tc>
                  <a:txBody>
                    <a:bodyPr/>
                    <a:lstStyle/>
                    <a:p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20 (40%)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30 (60%)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8431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E084BC-4038-4754-B81C-CA741E18FDD5}"/>
              </a:ext>
            </a:extLst>
          </p:cNvPr>
          <p:cNvSpPr txBox="1"/>
          <p:nvPr/>
        </p:nvSpPr>
        <p:spPr>
          <a:xfrm>
            <a:off x="10481903" y="972239"/>
            <a:ext cx="1220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שכבת י"א </a:t>
            </a:r>
            <a:endParaRPr kumimoji="0" lang="en-IL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234C9-DA01-498D-BEB3-C2A26374B533}"/>
              </a:ext>
            </a:extLst>
          </p:cNvPr>
          <p:cNvSpPr txBox="1"/>
          <p:nvPr/>
        </p:nvSpPr>
        <p:spPr>
          <a:xfrm>
            <a:off x="4652701" y="972239"/>
            <a:ext cx="1197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שכבת י"ב </a:t>
            </a:r>
            <a:endParaRPr kumimoji="0" lang="en-IL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6E8CB666-ABF5-498A-A1EC-4D2D9EFD91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403658"/>
              </p:ext>
            </p:extLst>
          </p:nvPr>
        </p:nvGraphicFramePr>
        <p:xfrm>
          <a:off x="337554" y="5324701"/>
          <a:ext cx="11362475" cy="997721"/>
        </p:xfrm>
        <a:graphic>
          <a:graphicData uri="http://schemas.openxmlformats.org/drawingml/2006/table">
            <a:tbl>
              <a:tblPr rtl="1"/>
              <a:tblGrid>
                <a:gridCol w="11362475">
                  <a:extLst>
                    <a:ext uri="{9D8B030D-6E8A-4147-A177-3AD203B41FA5}">
                      <a16:colId xmlns:a16="http://schemas.microsoft.com/office/drawing/2014/main" val="2812433639"/>
                    </a:ext>
                  </a:extLst>
                </a:gridCol>
              </a:tblGrid>
              <a:tr h="997721">
                <a:tc>
                  <a:txBody>
                    <a:bodyPr/>
                    <a:lstStyle/>
                    <a:p>
                      <a:pPr rtl="1"/>
                      <a:r>
                        <a:rPr lang="he-IL" b="1" dirty="0"/>
                        <a:t>מודל תעסוקה/נספח ד: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045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400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B103-9DDA-6777-0FCE-C512C7A1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52" y="246021"/>
            <a:ext cx="10911435" cy="55798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חניכות ותעסוקה-תכנית עבודה בית ספרית ל-תשפ"ו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E07B2001-1F68-5D93-C439-7498927037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89843"/>
              </p:ext>
            </p:extLst>
          </p:nvPr>
        </p:nvGraphicFramePr>
        <p:xfrm>
          <a:off x="695552" y="905256"/>
          <a:ext cx="10911435" cy="2286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91143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  </a:t>
                      </a:r>
                      <a:r>
                        <a:rPr lang="he-IL" sz="2000" u="sng" dirty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 להעתיק מהועדה הראשונה</a:t>
                      </a:r>
                      <a:r>
                        <a:rPr lang="he-IL" sz="2000" u="sng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18420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A86944D-1430-C3E9-91DD-E1936136B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834308"/>
              </p:ext>
            </p:extLst>
          </p:nvPr>
        </p:nvGraphicFramePr>
        <p:xfrm>
          <a:off x="783771" y="3571499"/>
          <a:ext cx="10823216" cy="2848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7383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2915833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עמידה בתכנון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הצלחה חלקית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טרם הושג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בוטל (למחוק את המיותר)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של היעד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לשימור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חסמים /קשיים בהגשת היעד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התקדמות</a:t>
                      </a:r>
                    </a:p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היעד לקראת תשפ"ז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838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B103-9DDA-6777-0FCE-C512C7A1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52" y="246021"/>
            <a:ext cx="10911435" cy="55798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חניכות ותעסוקה-תכנית עבודה בית ספרית ל-תשפ"ו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E07B2001-1F68-5D93-C439-7498927037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237365"/>
              </p:ext>
            </p:extLst>
          </p:nvPr>
        </p:nvGraphicFramePr>
        <p:xfrm>
          <a:off x="695552" y="905256"/>
          <a:ext cx="10911435" cy="2286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91143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 </a:t>
                      </a:r>
                      <a:r>
                        <a:rPr lang="he-IL" sz="2000" u="sng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נאננא</a:t>
                      </a:r>
                      <a:r>
                        <a:rPr lang="he-IL" sz="2000" u="sng" dirty="0" err="1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נא</a:t>
                      </a:r>
                      <a:r>
                        <a:rPr lang="he-IL" sz="2000" u="sng" dirty="0">
                          <a:solidFill>
                            <a:srgbClr val="FF0000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מהועדה הראשונה</a:t>
                      </a:r>
                      <a:r>
                        <a:rPr lang="he-IL" sz="2000" u="sng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להעתיק 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18420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A86944D-1430-C3E9-91DD-E1936136B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64629"/>
              </p:ext>
            </p:extLst>
          </p:nvPr>
        </p:nvGraphicFramePr>
        <p:xfrm>
          <a:off x="783771" y="3571499"/>
          <a:ext cx="10823216" cy="2848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7383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2915833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עמידה בתכנון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הצלחה חלקית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טרם הושג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בוטל (למחוק את המיותר)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של היעד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לשימור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חסמים /קשיים בהגשת היעד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התקדמות</a:t>
                      </a:r>
                    </a:p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היעד לקראת תשפ"ז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222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60A14-EDCC-4047-C3DE-57142B756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6F086-F0E6-2959-EE70-D15AC5EF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308" y="-329243"/>
            <a:ext cx="10515600" cy="132556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מקצוע ומגמה </a:t>
            </a:r>
            <a:r>
              <a:rPr lang="he-IL" sz="3200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(יש לשכפל את הדף עבור כל מגמה)</a:t>
            </a:r>
            <a:endParaRPr lang="en-IL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C4592995-669D-FE23-AB1C-1EB36AC01898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+mn-cs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6A278963-2993-04F8-51AE-B6869BC1BA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474997"/>
              </p:ext>
            </p:extLst>
          </p:nvPr>
        </p:nvGraphicFramePr>
        <p:xfrm>
          <a:off x="478521" y="718216"/>
          <a:ext cx="11484079" cy="5890157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461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1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מגמה מורה מוביל (פירוט הסמכות + השתלמות מקצועית לאחרונה)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מצבת המורים- כולל הכשרה, השתלמויות והתפתחות, השתתפות בהשתלמות מקצועית השנתית (במידה והתקיימה)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*ציין האם ישנם מורים המועסקים בחשבוניות.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יוזמות </a:t>
                      </a:r>
                      <a:r>
                        <a:rPr lang="he-IL" sz="1400" b="1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יחודיות</a:t>
                      </a: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שאינן בתוכנית הלימודים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91263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מצב סדנה במידה והיה צורך לתקן/להשלים חוסרים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883196"/>
                  </a:ext>
                </a:extLst>
              </a:tr>
              <a:tr h="393693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התעסוקה במגמה ובמקומות התעסוקה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 מרכזי </a:t>
                      </a:r>
                      <a:r>
                        <a:rPr lang="he-IL" sz="1400" b="1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לתשפ"ו</a:t>
                      </a: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מתקיימת למידה דואלית – פרט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מלמדים בשיטות הוראה רלוונטיות </a:t>
                      </a:r>
                      <a:r>
                        <a:rPr lang="he-IL" sz="1400" b="1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ומותאומות</a:t>
                      </a: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(שימוש בכלים </a:t>
                      </a:r>
                      <a:r>
                        <a:rPr lang="he-IL" sz="1400" b="1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דיגיטלים</a:t>
                      </a: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משימות חקר וכו')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493480"/>
                  </a:ext>
                </a:extLst>
              </a:tr>
              <a:tr h="3851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שותפים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56848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שיתופי פעולה חיצוניים בתחום ההכשרות והתעסוקה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סיורים מקצועיים</a:t>
                      </a: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פרויקטים מיוחדים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43471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תעודות מקצוע נתוני זכאות וציונים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לריבוי תעודות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85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219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B103-9DDA-6777-0FCE-C512C7A1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51" y="278040"/>
            <a:ext cx="10911435" cy="55798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solidFill>
                  <a:srgbClr val="EB585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פרט וחברה- חינוך חברתי ערכי</a:t>
            </a: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E07B2001-1F68-5D93-C439-7498927037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5200676"/>
              </p:ext>
            </p:extLst>
          </p:nvPr>
        </p:nvGraphicFramePr>
        <p:xfrm>
          <a:off x="695552" y="905256"/>
          <a:ext cx="10911435" cy="2286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91143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סיכום פעילויות (פנים בית ספרי, קהילה, מועצת תלמידים והורים):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18420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A86944D-1430-C3E9-91DD-E1936136B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642683"/>
              </p:ext>
            </p:extLst>
          </p:nvPr>
        </p:nvGraphicFramePr>
        <p:xfrm>
          <a:off x="695551" y="3571499"/>
          <a:ext cx="10911436" cy="241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1836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2939600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עמידה בתכנון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הצלחה חלקית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highlight>
                            <a:srgbClr val="FF0000"/>
                          </a:highlight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טרם הושג</a:t>
                      </a:r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, בוטל (למחוק את המיותר)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סטטוס של רוב הפעילויות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נקודות לשימור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חסמים /קשיים 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מה בתכנון לקראת תשפ"ז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585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8460F-FC7F-DB21-B5DF-7256BDEEE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D53A99-1C6D-9DCE-9064-097E5B92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EB585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פרט וחברה- חינוך חברתי ערכי- תמונת עתיד</a:t>
            </a:r>
            <a:endParaRPr lang="en-IL" sz="1800" b="1" dirty="0">
              <a:solidFill>
                <a:srgbClr val="EB585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DFE797AC-1DED-55A6-8BE2-FF89E20B5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380414"/>
              </p:ext>
            </p:extLst>
          </p:nvPr>
        </p:nvGraphicFramePr>
        <p:xfrm>
          <a:off x="3480516" y="3254637"/>
          <a:ext cx="6480576" cy="15462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40288">
                  <a:extLst>
                    <a:ext uri="{9D8B030D-6E8A-4147-A177-3AD203B41FA5}">
                      <a16:colId xmlns:a16="http://schemas.microsoft.com/office/drawing/2014/main" val="3740024654"/>
                    </a:ext>
                  </a:extLst>
                </a:gridCol>
                <a:gridCol w="3240288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נתוני גיוס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810209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לימודי המשך י"ג י"ד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77540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מכינות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89395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אחר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01232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9F25FA0-2AF0-455F-85CB-A8CBD294E1FA}"/>
              </a:ext>
            </a:extLst>
          </p:cNvPr>
          <p:cNvSpPr txBox="1"/>
          <p:nvPr/>
        </p:nvSpPr>
        <p:spPr>
          <a:xfrm>
            <a:off x="1867438" y="1571222"/>
            <a:ext cx="976218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יש להציג את התוכנית </a:t>
            </a:r>
            <a:r>
              <a:rPr lang="he-IL" b="1" dirty="0" err="1"/>
              <a:t>היחודית</a:t>
            </a:r>
            <a:r>
              <a:rPr lang="he-IL" b="1" dirty="0"/>
              <a:t> הכוללת התייחסות (ע"י רכז חברתי 4/5 שעות תוספת)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מנהיגות תלמידים –מועצת תלמידים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תרומה לקהילה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הכוון – תמונת עתיד – ליווי בוגרים</a:t>
            </a:r>
          </a:p>
        </p:txBody>
      </p:sp>
    </p:spTree>
    <p:extLst>
      <p:ext uri="{BB962C8B-B14F-4D97-AF65-F5344CB8AC3E}">
        <p14:creationId xmlns:p14="http://schemas.microsoft.com/office/powerpoint/2010/main" val="3639617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BC0113-6386-4549-B2AC-FE5A11FB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תחום </a:t>
            </a:r>
            <a:r>
              <a:rPr lang="he-IL" dirty="0" err="1"/>
              <a:t>יעוצי</a:t>
            </a:r>
            <a:r>
              <a:rPr lang="he-IL" dirty="0"/>
              <a:t>-טיפולי: קידום חוסן ומניעת התנהגויות סיכון</a:t>
            </a:r>
          </a:p>
        </p:txBody>
      </p:sp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89766BE6-B659-4127-81DE-5C5C00516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468" y="186270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מטרות מרכזיות שהצבנו השנה:</a:t>
            </a:r>
          </a:p>
          <a:p>
            <a:pPr marL="0" indent="0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1.</a:t>
            </a:r>
          </a:p>
          <a:p>
            <a:pPr marL="0" indent="0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2.</a:t>
            </a:r>
          </a:p>
          <a:p>
            <a:pPr marL="0" indent="0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3.</a:t>
            </a:r>
          </a:p>
          <a:p>
            <a:pPr marL="0" indent="0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4.</a:t>
            </a:r>
          </a:p>
          <a:p>
            <a:pPr marL="0" indent="0"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5.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26989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612DEA-A852-403D-A9ED-5E980C16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בחרו מטרה אחת מהמטרות בשקף הקודם שהשגתם בביה"ס ותרצו להציג בפני הועדה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7807A50-994E-4C5F-A8D6-3871E76E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מהם הפעילויות שנעשו לטובת קידום המטרה?</a:t>
            </a:r>
          </a:p>
          <a:p>
            <a:pPr marL="0" indent="0">
              <a:buNone/>
            </a:pPr>
            <a:endParaRPr lang="he-IL" dirty="0"/>
          </a:p>
          <a:p>
            <a:r>
              <a:rPr lang="he-IL" dirty="0"/>
              <a:t>מהם מדדי ההצלחה (הציגו בהתבסס על נתונים)</a:t>
            </a:r>
          </a:p>
          <a:p>
            <a:endParaRPr lang="he-IL" dirty="0"/>
          </a:p>
          <a:p>
            <a:r>
              <a:rPr lang="he-IL" dirty="0"/>
              <a:t>אתגרים שליוו את התהליך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56145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3DFE4E-ACD6-4D55-A64D-2E6F29CB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העבודה </a:t>
            </a:r>
            <a:r>
              <a:rPr lang="he-IL" dirty="0" err="1"/>
              <a:t>היעוצית</a:t>
            </a:r>
            <a:r>
              <a:rPr lang="he-IL" dirty="0"/>
              <a:t>-טיפולית בזמן המלחמה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1149AC5-FA08-4FBA-9E25-404E8675C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e-IL" dirty="0"/>
              <a:t>פעולה/פעולות מרכזיות </a:t>
            </a:r>
            <a:r>
              <a:rPr lang="he-IL" dirty="0" err="1"/>
              <a:t>יחודיות</a:t>
            </a:r>
            <a:r>
              <a:rPr lang="he-IL" dirty="0"/>
              <a:t> לבית הספר שאנחנו גאים בהן.</a:t>
            </a:r>
          </a:p>
          <a:p>
            <a:pPr marL="514350" indent="-514350">
              <a:buAutoNum type="arabicPeriod"/>
            </a:pPr>
            <a:r>
              <a:rPr lang="he-IL" dirty="0"/>
              <a:t>תובנות שחשוב לנו לשתף כבית ספר.</a:t>
            </a:r>
          </a:p>
        </p:txBody>
      </p:sp>
    </p:spTree>
    <p:extLst>
      <p:ext uri="{BB962C8B-B14F-4D97-AF65-F5344CB8AC3E}">
        <p14:creationId xmlns:p14="http://schemas.microsoft.com/office/powerpoint/2010/main" val="394643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8F8091-1D3D-420C-AD12-57E6E2B6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התמודדות בית ספרית עם אירועים חריגים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C8F8D06-CA30-48BF-A521-EDC760279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e-IL" dirty="0"/>
              <a:t>הצלחות ונקודות לשימור.</a:t>
            </a:r>
          </a:p>
          <a:p>
            <a:pPr marL="514350" indent="-514350">
              <a:buAutoNum type="arabicPeriod"/>
            </a:pPr>
            <a:r>
              <a:rPr lang="he-IL" dirty="0"/>
              <a:t>אתגרים ונקודות לשיפור.</a:t>
            </a:r>
          </a:p>
          <a:p>
            <a:pPr marL="514350" indent="-514350">
              <a:buAutoNum type="arabicPeriod"/>
            </a:pPr>
            <a:r>
              <a:rPr lang="he-IL" dirty="0"/>
              <a:t>תחום שצריך להתמקד בו (סמים, אלימות, אובדנות, מיניות...)</a:t>
            </a:r>
          </a:p>
          <a:p>
            <a:pPr marL="514350" indent="-514350">
              <a:buAutoNum type="arabicPeriod"/>
            </a:pPr>
            <a:r>
              <a:rPr lang="he-IL" dirty="0"/>
              <a:t>מה הפעולות הנדרשות?</a:t>
            </a:r>
          </a:p>
        </p:txBody>
      </p:sp>
    </p:spTree>
    <p:extLst>
      <p:ext uri="{BB962C8B-B14F-4D97-AF65-F5344CB8AC3E}">
        <p14:creationId xmlns:p14="http://schemas.microsoft.com/office/powerpoint/2010/main" val="3656638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FC1ED6-02C1-40E5-86CE-99A2512D1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טיפול בתלמידים הזכאים לסלי שילוב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C1DDB0D-EE51-48C8-BBAA-1791231EB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he-IL" dirty="0"/>
              <a:t>מספר ושיעור תלמידים זכאים לסלי שילוב.</a:t>
            </a:r>
          </a:p>
          <a:p>
            <a:pPr marL="514350" indent="-514350">
              <a:buAutoNum type="arabicPeriod"/>
            </a:pPr>
            <a:r>
              <a:rPr lang="he-IL" dirty="0"/>
              <a:t>סקירה על המענים שניתנו.</a:t>
            </a:r>
          </a:p>
          <a:p>
            <a:pPr marL="514350" indent="-514350">
              <a:buAutoNum type="arabicPeriod"/>
            </a:pPr>
            <a:r>
              <a:rPr lang="he-IL" dirty="0"/>
              <a:t>מסקנות לשימור</a:t>
            </a:r>
          </a:p>
          <a:p>
            <a:pPr marL="514350" indent="-514350">
              <a:buAutoNum type="arabicPeriod"/>
            </a:pPr>
            <a:r>
              <a:rPr lang="he-IL" dirty="0"/>
              <a:t>מסקנות לשיפור</a:t>
            </a:r>
          </a:p>
        </p:txBody>
      </p:sp>
    </p:spTree>
    <p:extLst>
      <p:ext uri="{BB962C8B-B14F-4D97-AF65-F5344CB8AC3E}">
        <p14:creationId xmlns:p14="http://schemas.microsoft.com/office/powerpoint/2010/main" val="3565912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BC0113-6386-4549-B2AC-FE5A11FB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התמדה ונשירה נתונים – נתונים נלווים </a:t>
            </a:r>
            <a:r>
              <a:rPr lang="he-IL" dirty="0" err="1"/>
              <a:t>לועדה</a:t>
            </a:r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09DDE4C6-ADDB-4A88-B4CB-890A4B1C37D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90800" y="1530625"/>
          <a:ext cx="8763000" cy="288401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60500">
                  <a:extLst>
                    <a:ext uri="{9D8B030D-6E8A-4147-A177-3AD203B41FA5}">
                      <a16:colId xmlns:a16="http://schemas.microsoft.com/office/drawing/2014/main" val="580816865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968564458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312407276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492510657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568812585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636129197"/>
                    </a:ext>
                  </a:extLst>
                </a:gridCol>
              </a:tblGrid>
              <a:tr h="863051"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מס' תלמידים בשכבה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מס' תלמידים בנשירה סמויה (בתהליכי טיפול)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מס' תלמידים בנשירה גלויה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תלמידים שעזבו מרצונם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תלמידים שביה"ס סיים את לימודיהם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774366"/>
                  </a:ext>
                </a:extLst>
              </a:tr>
              <a:tr h="345220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שכבת ט'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875473"/>
                  </a:ext>
                </a:extLst>
              </a:tr>
              <a:tr h="345220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שכבת י'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313824"/>
                  </a:ext>
                </a:extLst>
              </a:tr>
              <a:tr h="345220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שכבת י"א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085105"/>
                  </a:ext>
                </a:extLst>
              </a:tr>
              <a:tr h="345220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שכבת י"ב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018018"/>
                  </a:ext>
                </a:extLst>
              </a:tr>
              <a:tr h="345220">
                <a:tc>
                  <a:txBody>
                    <a:bodyPr/>
                    <a:lstStyle/>
                    <a:p>
                      <a:pPr rtl="1"/>
                      <a:r>
                        <a:rPr lang="he-IL" sz="1200" dirty="0"/>
                        <a:t>תלמידים זכאים לשירותי חינוך מיוחדים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80148"/>
                  </a:ext>
                </a:extLst>
              </a:tr>
            </a:tbl>
          </a:graphicData>
        </a:graphic>
      </p:graphicFrame>
      <p:sp>
        <p:nvSpPr>
          <p:cNvPr id="3" name="מלבן 2">
            <a:extLst>
              <a:ext uri="{FF2B5EF4-FFF2-40B4-BE49-F238E27FC236}">
                <a16:creationId xmlns:a16="http://schemas.microsoft.com/office/drawing/2014/main" id="{FF9DAD88-D402-470C-A9F7-105BF9972B5D}"/>
              </a:ext>
            </a:extLst>
          </p:cNvPr>
          <p:cNvSpPr/>
          <p:nvPr/>
        </p:nvSpPr>
        <p:spPr>
          <a:xfrm>
            <a:off x="2132291" y="5645425"/>
            <a:ext cx="73789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 err="1"/>
              <a:t>בועדה</a:t>
            </a:r>
            <a:r>
              <a:rPr lang="he-IL" dirty="0"/>
              <a:t> – הציגו מסקנות ונקודות לשימור/שיפור בתהליכי העבודה והליווי של תלמידים בנשירה סמויה וגלויה.</a:t>
            </a:r>
          </a:p>
        </p:txBody>
      </p:sp>
    </p:spTree>
    <p:extLst>
      <p:ext uri="{BB962C8B-B14F-4D97-AF65-F5344CB8AC3E}">
        <p14:creationId xmlns:p14="http://schemas.microsoft.com/office/powerpoint/2010/main" val="486674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788246-6527-46FE-943F-58872322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אקלים תלמידים – נתונים נלווים </a:t>
            </a:r>
            <a:r>
              <a:rPr lang="he-IL" dirty="0" err="1"/>
              <a:t>לועדה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9F16FC-29D6-4868-902A-49FA5F134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יש להציג את הגרפים </a:t>
            </a:r>
            <a:r>
              <a:rPr lang="he-IL" u="sng" dirty="0"/>
              <a:t>העדכניים ביותר </a:t>
            </a:r>
            <a:r>
              <a:rPr lang="he-IL" dirty="0"/>
              <a:t>מתוך תוצאות 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מהם היעדים לשנה הבאה?</a:t>
            </a:r>
          </a:p>
          <a:p>
            <a:pPr marL="0" indent="0">
              <a:buNone/>
            </a:pPr>
            <a:r>
              <a:rPr lang="he-IL" dirty="0"/>
              <a:t>אילו פעילויות יש לבצע? (נק' לשימור/ נק' לשיפור)</a:t>
            </a:r>
          </a:p>
          <a:p>
            <a:pPr marL="0" indent="0">
              <a:buNone/>
            </a:pPr>
            <a:r>
              <a:rPr lang="he-IL" dirty="0"/>
              <a:t>מדדי הצלחה</a:t>
            </a:r>
          </a:p>
          <a:p>
            <a:pPr marL="0" indent="0">
              <a:buNone/>
            </a:pP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9962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788246-6527-46FE-943F-58872322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אקלים צוות – נתונים נלווים </a:t>
            </a:r>
            <a:r>
              <a:rPr lang="he-IL" dirty="0" err="1"/>
              <a:t>לועדה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9F16FC-29D6-4868-902A-49FA5F134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יש להציג את הגרפים </a:t>
            </a:r>
            <a:r>
              <a:rPr lang="he-IL" u="sng" dirty="0"/>
              <a:t>העדכניים ביותר </a:t>
            </a:r>
            <a:r>
              <a:rPr lang="he-IL" dirty="0"/>
              <a:t>מתוך תוצאות 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מהם היעדים לשנה הבאה?</a:t>
            </a:r>
          </a:p>
          <a:p>
            <a:pPr marL="0" indent="0">
              <a:buNone/>
            </a:pPr>
            <a:r>
              <a:rPr lang="he-IL" dirty="0"/>
              <a:t>אילו פעילויות יש לבצע? (נק' לשימור/ נק' לשיפור)</a:t>
            </a:r>
          </a:p>
          <a:p>
            <a:pPr marL="0" indent="0">
              <a:buNone/>
            </a:pPr>
            <a:r>
              <a:rPr lang="he-IL" dirty="0"/>
              <a:t>מדדי הצלחה</a:t>
            </a:r>
          </a:p>
          <a:p>
            <a:pPr marL="0" indent="0">
              <a:buNone/>
            </a:pP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1169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81CABB-54F0-4199-8F8B-386D47888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089"/>
          </a:xfrm>
        </p:spPr>
        <p:txBody>
          <a:bodyPr/>
          <a:lstStyle/>
          <a:p>
            <a:r>
              <a:rPr lang="he-IL" dirty="0"/>
              <a:t>סיכום מטרות </a:t>
            </a:r>
            <a:r>
              <a:rPr lang="he-IL" dirty="0" err="1"/>
              <a:t>לתשפ"ז</a:t>
            </a:r>
            <a:endParaRPr lang="he-IL" dirty="0"/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8E072A1E-772A-4BA9-BF8C-C1A7BD7528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4299" y="1272171"/>
          <a:ext cx="10075276" cy="40116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816519">
                  <a:extLst>
                    <a:ext uri="{9D8B030D-6E8A-4147-A177-3AD203B41FA5}">
                      <a16:colId xmlns:a16="http://schemas.microsoft.com/office/drawing/2014/main" val="2002509191"/>
                    </a:ext>
                  </a:extLst>
                </a:gridCol>
                <a:gridCol w="6258757">
                  <a:extLst>
                    <a:ext uri="{9D8B030D-6E8A-4147-A177-3AD203B41FA5}">
                      <a16:colId xmlns:a16="http://schemas.microsoft.com/office/drawing/2014/main" val="1547258357"/>
                    </a:ext>
                  </a:extLst>
                </a:gridCol>
              </a:tblGrid>
              <a:tr h="668608">
                <a:tc>
                  <a:txBody>
                    <a:bodyPr/>
                    <a:lstStyle/>
                    <a:p>
                      <a:pPr rtl="1"/>
                      <a:r>
                        <a:rPr lang="he-IL" b="0" dirty="0"/>
                        <a:t>מה המטרה אותה תרצו לקדם בביה"ס?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מהן הפעולות הנדרשות </a:t>
                      </a:r>
                      <a:r>
                        <a:rPr lang="he-IL" sz="1600" b="0" dirty="0"/>
                        <a:t>(למשל פעולות ברמת התלמידים, צוות, הורים, קהילה)</a:t>
                      </a:r>
                      <a:endParaRPr lang="he-IL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59036"/>
                  </a:ext>
                </a:extLst>
              </a:tr>
              <a:tr h="668608">
                <a:tc>
                  <a:txBody>
                    <a:bodyPr/>
                    <a:lstStyle/>
                    <a:p>
                      <a:pPr rtl="1"/>
                      <a:endParaRPr lang="he-I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26363"/>
                  </a:ext>
                </a:extLst>
              </a:tr>
              <a:tr h="668608">
                <a:tc>
                  <a:txBody>
                    <a:bodyPr/>
                    <a:lstStyle/>
                    <a:p>
                      <a:pPr rtl="1"/>
                      <a:endParaRPr lang="he-I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72904"/>
                  </a:ext>
                </a:extLst>
              </a:tr>
              <a:tr h="668608">
                <a:tc>
                  <a:txBody>
                    <a:bodyPr/>
                    <a:lstStyle/>
                    <a:p>
                      <a:pPr rtl="1"/>
                      <a:endParaRPr lang="he-I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27146"/>
                  </a:ext>
                </a:extLst>
              </a:tr>
              <a:tr h="668608">
                <a:tc>
                  <a:txBody>
                    <a:bodyPr/>
                    <a:lstStyle/>
                    <a:p>
                      <a:pPr rtl="1"/>
                      <a:endParaRPr lang="he-I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85570"/>
                  </a:ext>
                </a:extLst>
              </a:tr>
              <a:tr h="668608">
                <a:tc>
                  <a:txBody>
                    <a:bodyPr/>
                    <a:lstStyle/>
                    <a:p>
                      <a:pPr rtl="1"/>
                      <a:endParaRPr lang="he-I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046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8434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1742" y="-2130"/>
            <a:ext cx="12231043" cy="158166"/>
          </a:xfrm>
          <a:custGeom>
            <a:avLst/>
            <a:gdLst/>
            <a:ahLst/>
            <a:cxnLst/>
            <a:rect l="l" t="t" r="r" b="b"/>
            <a:pathLst>
              <a:path w="12231043" h="158166">
                <a:moveTo>
                  <a:pt x="0" y="0"/>
                </a:moveTo>
                <a:lnTo>
                  <a:pt x="12231043" y="0"/>
                </a:lnTo>
                <a:lnTo>
                  <a:pt x="12231043" y="158166"/>
                </a:lnTo>
                <a:lnTo>
                  <a:pt x="0" y="158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0405414" y="6272671"/>
            <a:ext cx="1657470" cy="383110"/>
          </a:xfrm>
          <a:custGeom>
            <a:avLst/>
            <a:gdLst/>
            <a:ahLst/>
            <a:cxnLst/>
            <a:rect l="l" t="t" r="r" b="b"/>
            <a:pathLst>
              <a:path w="1657470" h="383110">
                <a:moveTo>
                  <a:pt x="0" y="0"/>
                </a:moveTo>
                <a:lnTo>
                  <a:pt x="1657470" y="0"/>
                </a:lnTo>
                <a:lnTo>
                  <a:pt x="1657470" y="383110"/>
                </a:lnTo>
                <a:lnTo>
                  <a:pt x="0" y="383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6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24249" y="6272671"/>
            <a:ext cx="1307572" cy="499273"/>
          </a:xfrm>
          <a:custGeom>
            <a:avLst/>
            <a:gdLst/>
            <a:ahLst/>
            <a:cxnLst/>
            <a:rect l="l" t="t" r="r" b="b"/>
            <a:pathLst>
              <a:path w="1307572" h="499273">
                <a:moveTo>
                  <a:pt x="0" y="0"/>
                </a:moveTo>
                <a:lnTo>
                  <a:pt x="1307572" y="0"/>
                </a:lnTo>
                <a:lnTo>
                  <a:pt x="1307572" y="499273"/>
                </a:lnTo>
                <a:lnTo>
                  <a:pt x="0" y="4992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2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258838" y="526385"/>
            <a:ext cx="11628588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3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238" normalizeH="0" baseline="0" noProof="0" dirty="0">
                <a:ln>
                  <a:noFill/>
                </a:ln>
                <a:solidFill>
                  <a:srgbClr val="359937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תוכנית פדגוגית – סטטוס ביצוע - מסקנות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10250" y="2073685"/>
            <a:ext cx="10078770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עבור צמצום פערי למידה עבור כיתה יא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6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6"/>
              </a:rPr>
              <a:t>102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6"/>
                <a:rtl/>
              </a:rPr>
              <a:t>) 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שעות עבור קידום פדגוגיה חדשנית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7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7"/>
              </a:rPr>
              <a:t>105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7"/>
                <a:rtl/>
              </a:rPr>
              <a:t>)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לעדכניות ורלוונטיות בית הספר (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8"/>
                <a:rtl/>
              </a:rPr>
              <a:t>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8"/>
              </a:rPr>
              <a:t>106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8"/>
                <a:rtl/>
              </a:rPr>
              <a:t>)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עבור הכנה ועידוד גיוס לשירות משמעותי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9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9"/>
              </a:rPr>
              <a:t>109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9"/>
                <a:rtl/>
              </a:rPr>
              <a:t>)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</a:t>
            </a:r>
            <a:r>
              <a:rPr lang="he-IL" sz="2000" b="1" spc="180" dirty="0">
                <a:solidFill>
                  <a:srgbClr val="000000"/>
                </a:solidFill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כ</a:t>
            </a:r>
            <a:r>
              <a:rPr kumimoji="0" lang="he-IL" sz="2000" b="1" i="0" u="none" strike="noStrike" kern="1200" cap="none" spc="18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ניות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 עבודה להעשרה בבתי ספר פנימייתיים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10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10"/>
              </a:rPr>
              <a:t>113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10"/>
                <a:rtl/>
              </a:rPr>
              <a:t>) </a:t>
            </a: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Heebo Bold"/>
              <a:sym typeface="Heebo Bold"/>
              <a:rtl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E264CE07-2AE2-3B71-6E6E-7772436D904F}"/>
              </a:ext>
            </a:extLst>
          </p:cNvPr>
          <p:cNvSpPr/>
          <p:nvPr/>
        </p:nvSpPr>
        <p:spPr>
          <a:xfrm>
            <a:off x="11489020" y="2232762"/>
            <a:ext cx="25403" cy="3251425"/>
          </a:xfrm>
          <a:custGeom>
            <a:avLst/>
            <a:gdLst/>
            <a:ahLst/>
            <a:cxnLst/>
            <a:rect l="l" t="t" r="r" b="b"/>
            <a:pathLst>
              <a:path w="25403" h="3251425">
                <a:moveTo>
                  <a:pt x="0" y="0"/>
                </a:moveTo>
                <a:lnTo>
                  <a:pt x="25403" y="0"/>
                </a:lnTo>
                <a:lnTo>
                  <a:pt x="25403" y="3251425"/>
                </a:lnTo>
                <a:lnTo>
                  <a:pt x="0" y="3251425"/>
                </a:lnTo>
                <a:lnTo>
                  <a:pt x="0" y="0"/>
                </a:lnTo>
                <a:close/>
              </a:path>
            </a:pathLst>
          </a:custGeom>
          <a:solidFill>
            <a:srgbClr val="359937"/>
          </a:solidFill>
          <a:ln>
            <a:solidFill>
              <a:srgbClr val="359937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srgbClr val="35993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73" y="252549"/>
            <a:ext cx="10523440" cy="1132113"/>
          </a:xfrm>
        </p:spPr>
        <p:txBody>
          <a:bodyPr>
            <a:normAutofit fontScale="90000"/>
          </a:bodyPr>
          <a:lstStyle/>
          <a:p>
            <a:pPr algn="ctr"/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מלווה/שלב ב – שנת תשפ"ו</a:t>
            </a:r>
            <a:b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פדגוגיה דואלית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8691930"/>
              </p:ext>
            </p:extLst>
          </p:nvPr>
        </p:nvGraphicFramePr>
        <p:xfrm>
          <a:off x="711972" y="3429000"/>
          <a:ext cx="10578712" cy="263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7871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פדגוגיה דואלית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72687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123451"/>
              </p:ext>
            </p:extLst>
          </p:nvPr>
        </p:nvGraphicFramePr>
        <p:xfrm>
          <a:off x="711972" y="149741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9614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7903826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5967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73" y="252549"/>
            <a:ext cx="10523440" cy="1132113"/>
          </a:xfrm>
        </p:spPr>
        <p:txBody>
          <a:bodyPr>
            <a:normAutofit fontScale="90000"/>
          </a:bodyPr>
          <a:lstStyle/>
          <a:p>
            <a:pPr algn="ctr"/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מלווה/שלב ב – שנת תשפ"ו</a:t>
            </a:r>
            <a:b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חניכות ותעסוקה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475252"/>
              </p:ext>
            </p:extLst>
          </p:nvPr>
        </p:nvGraphicFramePr>
        <p:xfrm>
          <a:off x="711972" y="3429000"/>
          <a:ext cx="10578712" cy="263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7871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חניכות ותעסוקה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72687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/>
        </p:nvGraphicFramePr>
        <p:xfrm>
          <a:off x="711972" y="149741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9614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7903826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7219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73" y="252549"/>
            <a:ext cx="10523440" cy="1132113"/>
          </a:xfrm>
        </p:spPr>
        <p:txBody>
          <a:bodyPr>
            <a:normAutofit fontScale="90000"/>
          </a:bodyPr>
          <a:lstStyle/>
          <a:p>
            <a:pPr algn="ctr"/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מלווה/שלב ב – שנת תשפ"ו</a:t>
            </a:r>
            <a:b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ייעוץ-טיפול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765992"/>
              </p:ext>
            </p:extLst>
          </p:nvPr>
        </p:nvGraphicFramePr>
        <p:xfrm>
          <a:off x="711972" y="3429000"/>
          <a:ext cx="10578712" cy="263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7871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ייעוץ טיפול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72687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/>
        </p:nvGraphicFramePr>
        <p:xfrm>
          <a:off x="711972" y="149741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9614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7903826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309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73" y="252549"/>
            <a:ext cx="10523440" cy="1132113"/>
          </a:xfrm>
        </p:spPr>
        <p:txBody>
          <a:bodyPr>
            <a:normAutofit fontScale="90000"/>
          </a:bodyPr>
          <a:lstStyle/>
          <a:p>
            <a:pPr algn="ctr"/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מלווה/שלב ב – שנת תשפ"ו</a:t>
            </a:r>
            <a:b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חינוך ערכי חברתי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9082473"/>
              </p:ext>
            </p:extLst>
          </p:nvPr>
        </p:nvGraphicFramePr>
        <p:xfrm>
          <a:off x="711972" y="3429000"/>
          <a:ext cx="10578712" cy="263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7871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חינוך ערכי חברתי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72687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/>
        </p:nvGraphicFramePr>
        <p:xfrm>
          <a:off x="711972" y="149741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9614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7903826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813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73" y="252549"/>
            <a:ext cx="10523440" cy="1132113"/>
          </a:xfrm>
        </p:spPr>
        <p:txBody>
          <a:bodyPr>
            <a:normAutofit fontScale="90000"/>
          </a:bodyPr>
          <a:lstStyle/>
          <a:p>
            <a:pPr algn="ctr"/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מלווה/שלב ב – שנת תשפ"ו</a:t>
            </a:r>
            <a:b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אחר לביה"ס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102862"/>
              </p:ext>
            </p:extLst>
          </p:nvPr>
        </p:nvGraphicFramePr>
        <p:xfrm>
          <a:off x="711972" y="3429000"/>
          <a:ext cx="10578712" cy="263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7871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אחר לביה"ס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72687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/>
        </p:nvGraphicFramePr>
        <p:xfrm>
          <a:off x="711972" y="149741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9614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7903826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5112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73" y="252549"/>
            <a:ext cx="10523440" cy="1132113"/>
          </a:xfrm>
        </p:spPr>
        <p:txBody>
          <a:bodyPr>
            <a:normAutofit fontScale="90000"/>
          </a:bodyPr>
          <a:lstStyle/>
          <a:p>
            <a:pPr algn="ctr"/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מלווה/שלב ב – שנת תשפ"ו</a:t>
            </a:r>
            <a:b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אחר לביה"ס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11972" y="3429000"/>
          <a:ext cx="10578712" cy="263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7871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413032">
                <a:tc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אחר לביה"ס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413032">
                <a:tc>
                  <a:txBody>
                    <a:bodyPr/>
                    <a:lstStyle/>
                    <a:p>
                      <a:pPr algn="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המלצות הוועדה:</a:t>
                      </a: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he-IL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72687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/>
        </p:nvGraphicFramePr>
        <p:xfrm>
          <a:off x="711972" y="149741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619614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7903826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04378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חינוך יוצר">
  <a:themeElements>
    <a:clrScheme name="חינוך יוצר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חינוך יוצר" id="{1CDE16A3-0710-41BB-9C1B-2E4B7F76F3B1}" vid="{FFEA08A7-C18D-4333-AE6D-71CFDD743B63}"/>
    </a:ext>
  </a:extLst>
</a:theme>
</file>

<file path=ppt/theme/theme3.xml><?xml version="1.0" encoding="utf-8"?>
<a:theme xmlns:a="http://schemas.openxmlformats.org/drawingml/2006/main" name="2_עיצוב מותאם אישית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עיצוב מותאם אישית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lIns="0" tIns="0" rIns="0" bIns="0" rtlCol="0" anchor="t">
        <a:spAutoFit/>
      </a:bodyPr>
      <a:lstStyle>
        <a:defPPr marL="0" marR="0" indent="0" algn="r" defTabSz="914400" rtl="1" eaLnBrk="1" fontAlgn="auto" latinLnBrk="0" hangingPunct="1">
          <a:lnSpc>
            <a:spcPts val="5301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kern="1200" cap="none" spc="238" normalizeH="0" baseline="0" noProof="0" dirty="0">
            <a:ln>
              <a:noFill/>
            </a:ln>
            <a:solidFill>
              <a:srgbClr val="359937"/>
            </a:solidFill>
            <a:effectLst/>
            <a:uLnTx/>
            <a:uFillTx/>
            <a:latin typeface="Guttman Mantova" panose="02010401010101010101" pitchFamily="2" charset="-79"/>
            <a:ea typeface="Heebo Bold"/>
            <a:cs typeface="Heebo" pitchFamily="2" charset="-79"/>
            <a:sym typeface="Heebo Bold"/>
            <a:rtl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3035</TotalTime>
  <Words>2104</Words>
  <Application>Microsoft Office PowerPoint</Application>
  <PresentationFormat>מסך רחב</PresentationFormat>
  <Paragraphs>513</Paragraphs>
  <Slides>43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43</vt:i4>
      </vt:variant>
    </vt:vector>
  </HeadingPairs>
  <TitlesOfParts>
    <vt:vector size="57" baseType="lpstr">
      <vt:lpstr>Heebo Bold</vt:lpstr>
      <vt:lpstr>Times New Roman</vt:lpstr>
      <vt:lpstr>David</vt:lpstr>
      <vt:lpstr>Calibri Light</vt:lpstr>
      <vt:lpstr>Wingdings</vt:lpstr>
      <vt:lpstr>Heebo</vt:lpstr>
      <vt:lpstr>Calibri</vt:lpstr>
      <vt:lpstr>Aptos</vt:lpstr>
      <vt:lpstr>Arial</vt:lpstr>
      <vt:lpstr>ערכת נושא Office</vt:lpstr>
      <vt:lpstr>חינוך יוצר</vt:lpstr>
      <vt:lpstr>2_עיצוב מותאם אישית</vt:lpstr>
      <vt:lpstr>1_עיצוב מותאם אישית</vt:lpstr>
      <vt:lpstr>Office Theme</vt:lpstr>
      <vt:lpstr>ועדה מלווה  תשפ"ו- סיכום שנה מאי-יולי 2026 סיכום תוכנית עבודה ושאיפות לקראת שנה"ל תשפ"ז  שם ביה"ס: תאריך:</vt:lpstr>
      <vt:lpstr>נתונים- הסיפור הבית ספרי</vt:lpstr>
      <vt:lpstr>נתוני ביה"ס-נכונים ליום קיום הוועדה</vt:lpstr>
      <vt:lpstr>נתוני ביה"ס- מיועד לבתי ספר פחות מ-100 תלמידים.  תכנון לקראת שנה"ל תשפ"ז  </vt:lpstr>
      <vt:lpstr>נתונים- עובדי הוראה וכח אדם</vt:lpstr>
      <vt:lpstr>נתונים- עובדי הוראה וכח אדם- בעלי תפקידים</vt:lpstr>
      <vt:lpstr>היבטי ליווי, הדרכה ופיתוח מקצועי</vt:lpstr>
      <vt:lpstr> מהן 3 קפיצות המדרגה שהיינו רוצים לעשות כבית ספר השנה? </vt:lpstr>
      <vt:lpstr>נתוני גמר ובגרות חובה   בוגרים ותלמידי י"ב לרשום אותם נתונים שהיו בוועדה שלב א אלא אם יש שינוי אז להחליף</vt:lpstr>
      <vt:lpstr> צפי - נתוני גמר ובגרות חובה   תלמידי י"א היום לקראת תשפ"ז</vt:lpstr>
      <vt:lpstr>מסלול גמר/בגרות </vt:lpstr>
      <vt:lpstr>היקף יחידות בגרות מתמטיקה אנגלית</vt:lpstr>
      <vt:lpstr>פדגוגיה דואלית- תכנית עבודה בית ספרית ל-תשפ"ו </vt:lpstr>
      <vt:lpstr>פדגוגיה דואלית- תכנית עבודה בית ספרית ל-תשפ"ו </vt:lpstr>
      <vt:lpstr>נתונים- סטטוס השתתפות מורים בקהילות ההדרכה הפדגוגית  והפיתוח המקצועי-שנה"ל תשפ"ו-</vt:lpstr>
      <vt:lpstr>נא לצרף את דף הנוכחות המורים - שישלח המפקח.</vt:lpstr>
      <vt:lpstr>נתונים- השאלון הפדגוגי בקרב מורים תשפ"ו הצלחה שלוש נקודות לשימור</vt:lpstr>
      <vt:lpstr>נתונים- השאלון הפדגוגי בקרב מורים תשפ"ו אתגרים/ שלוש נקודות לשיפור</vt:lpstr>
      <vt:lpstr>נתונים- השאלון הפדגוגי בקרב תלמידים תשפ"ו הצלחה שלוש נקודות לשימור</vt:lpstr>
      <vt:lpstr>נתונים- השאלון הפדגוגי בקרב תלמידים תשפ"ו אתגרים/ שלוש נקודות לשיפור</vt:lpstr>
      <vt:lpstr>תוכנית ייחודית רכז פדגוגי (תוספת 4/5)</vt:lpstr>
      <vt:lpstr>נתוני תעסוקה חובה! </vt:lpstr>
      <vt:lpstr>חניכות ותעסוקה-תכנית עבודה בית ספרית ל-תשפ"ו </vt:lpstr>
      <vt:lpstr>חניכות ותעסוקה-תכנית עבודה בית ספרית ל-תשפ"ו </vt:lpstr>
      <vt:lpstr>מקצוע ומגמה (יש לשכפל את הדף עבור כל מגמה)</vt:lpstr>
      <vt:lpstr>פרט וחברה- חינוך חברתי ערכי</vt:lpstr>
      <vt:lpstr>פרט וחברה- חינוך חברתי ערכי- תמונת עתיד</vt:lpstr>
      <vt:lpstr>תחום יעוצי-טיפולי: קידום חוסן ומניעת התנהגויות סיכון</vt:lpstr>
      <vt:lpstr>בחרו מטרה אחת מהמטרות בשקף הקודם שהשגתם בביה"ס ותרצו להציג בפני הועדה</vt:lpstr>
      <vt:lpstr>העבודה היעוצית-טיפולית בזמן המלחמה</vt:lpstr>
      <vt:lpstr>התמודדות בית ספרית עם אירועים חריגים</vt:lpstr>
      <vt:lpstr>טיפול בתלמידים הזכאים לסלי שילוב</vt:lpstr>
      <vt:lpstr>התמדה ונשירה נתונים – נתונים נלווים לועדה</vt:lpstr>
      <vt:lpstr>אקלים תלמידים – נתונים נלווים לועדה</vt:lpstr>
      <vt:lpstr>אקלים צוות – נתונים נלווים לועדה</vt:lpstr>
      <vt:lpstr>סיכום מטרות לתשפ"ז</vt:lpstr>
      <vt:lpstr>מצגת של PowerPoint‏</vt:lpstr>
      <vt:lpstr> פרוטוקול וועדה מלווה/שלב ב – שנת תשפ"ו פדגוגיה דואלית </vt:lpstr>
      <vt:lpstr> פרוטוקול וועדה מלווה/שלב ב – שנת תשפ"ו חניכות ותעסוקה </vt:lpstr>
      <vt:lpstr> פרוטוקול וועדה מלווה/שלב ב – שנת תשפ"ו ייעוץ-טיפול </vt:lpstr>
      <vt:lpstr> פרוטוקול וועדה מלווה/שלב ב – שנת תשפ"ו חינוך ערכי חברתי </vt:lpstr>
      <vt:lpstr> פרוטוקול וועדה מלווה/שלב ב – שנת תשפ"ו אחר לביה"ס </vt:lpstr>
      <vt:lpstr> פרוטוקול וועדה מלווה/שלב ב – שנת תשפ"ו אחר לביה"ס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אביתר כהן</dc:creator>
  <cp:lastModifiedBy>רויטל אמיר</cp:lastModifiedBy>
  <cp:revision>127</cp:revision>
  <dcterms:created xsi:type="dcterms:W3CDTF">2025-04-24T11:54:02Z</dcterms:created>
  <dcterms:modified xsi:type="dcterms:W3CDTF">2026-05-05T05:45:48Z</dcterms:modified>
</cp:coreProperties>
</file>