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7098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4167897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739000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6BD9B1-944F-4314-80AD-E1EDBAFDAE86}" type="datetimeFigureOut">
              <a:rPr lang="en-IL" smtClean="0"/>
              <a:t>25/10/2024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3467244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6BD9B1-944F-4314-80AD-E1EDBAFDAE86}" type="datetimeFigureOut">
              <a:rPr lang="en-IL" smtClean="0"/>
              <a:t>25/10/2024</a:t>
            </a:fld>
            <a:endParaRPr lang="en-IL"/>
          </a:p>
        </p:txBody>
      </p:sp>
      <p:sp>
        <p:nvSpPr>
          <p:cNvPr id="8" name="Footer Placeholder 7"/>
          <p:cNvSpPr>
            <a:spLocks noGrp="1"/>
          </p:cNvSpPr>
          <p:nvPr>
            <p:ph type="ftr" sz="quarter" idx="11"/>
          </p:nvPr>
        </p:nvSpPr>
        <p:spPr/>
        <p:txBody>
          <a:bodyPr/>
          <a:lstStyle/>
          <a:p>
            <a:endParaRPr lang="en-IL"/>
          </a:p>
        </p:txBody>
      </p:sp>
      <p:sp>
        <p:nvSpPr>
          <p:cNvPr id="9" name="Slide Number Placeholder 8"/>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1021941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6BD9B1-944F-4314-80AD-E1EDBAFDAE86}" type="datetimeFigureOut">
              <a:rPr lang="en-IL" smtClean="0"/>
              <a:t>25/10/2024</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1047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6BD9B1-944F-4314-80AD-E1EDBAFDAE86}" type="datetimeFigureOut">
              <a:rPr lang="en-IL" smtClean="0"/>
              <a:t>25/10/2024</a:t>
            </a:fld>
            <a:endParaRPr lang="en-IL"/>
          </a:p>
        </p:txBody>
      </p:sp>
      <p:sp>
        <p:nvSpPr>
          <p:cNvPr id="3" name="Footer Placeholder 2"/>
          <p:cNvSpPr>
            <a:spLocks noGrp="1"/>
          </p:cNvSpPr>
          <p:nvPr>
            <p:ph type="ftr" sz="quarter" idx="11"/>
          </p:nvPr>
        </p:nvSpPr>
        <p:spPr/>
        <p:txBody>
          <a:bodyPr/>
          <a:lstStyle/>
          <a:p>
            <a:endParaRPr lang="en-IL"/>
          </a:p>
        </p:txBody>
      </p:sp>
      <p:sp>
        <p:nvSpPr>
          <p:cNvPr id="4" name="Slide Number Placeholder 3"/>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1998880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6BD9B1-944F-4314-80AD-E1EDBAFDAE86}" type="datetimeFigureOut">
              <a:rPr lang="en-IL" smtClean="0"/>
              <a:t>25/10/2024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17269493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6BD9B1-944F-4314-80AD-E1EDBAFDAE86}" type="datetimeFigureOut">
              <a:rPr lang="en-IL" smtClean="0"/>
              <a:t>25/10/2024</a:t>
            </a:fld>
            <a:endParaRPr lang="en-IL"/>
          </a:p>
        </p:txBody>
      </p:sp>
      <p:sp>
        <p:nvSpPr>
          <p:cNvPr id="6" name="Footer Placeholder 5"/>
          <p:cNvSpPr>
            <a:spLocks noGrp="1"/>
          </p:cNvSpPr>
          <p:nvPr>
            <p:ph type="ftr" sz="quarter" idx="11"/>
          </p:nvPr>
        </p:nvSpPr>
        <p:spPr/>
        <p:txBody>
          <a:bodyPr/>
          <a:lstStyle/>
          <a:p>
            <a:endParaRPr lang="en-IL"/>
          </a:p>
        </p:txBody>
      </p:sp>
      <p:sp>
        <p:nvSpPr>
          <p:cNvPr id="7" name="Slide Number Placeholder 6"/>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485453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F06BD9B1-944F-4314-80AD-E1EDBAFDAE86}" type="datetimeFigureOut">
              <a:rPr lang="en-IL" smtClean="0"/>
              <a:t>25/10/2024</a:t>
            </a:fld>
            <a:endParaRPr lang="en-IL"/>
          </a:p>
        </p:txBody>
      </p:sp>
      <p:sp>
        <p:nvSpPr>
          <p:cNvPr id="4" name="Footer Placeholder 3"/>
          <p:cNvSpPr>
            <a:spLocks noGrp="1"/>
          </p:cNvSpPr>
          <p:nvPr>
            <p:ph type="ftr" sz="quarter" idx="11"/>
          </p:nvPr>
        </p:nvSpPr>
        <p:spPr/>
        <p:txBody>
          <a:bodyPr/>
          <a:lstStyle/>
          <a:p>
            <a:endParaRPr lang="en-IL"/>
          </a:p>
        </p:txBody>
      </p:sp>
      <p:sp>
        <p:nvSpPr>
          <p:cNvPr id="5" name="Slide Number Placeholder 4"/>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3038898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33942441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073717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556654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957128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4154947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323284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6BD9B1-944F-4314-80AD-E1EDBAFDAE86}" type="datetimeFigureOut">
              <a:rPr lang="en-IL" smtClean="0"/>
              <a:t>25/10/2024</a:t>
            </a:fld>
            <a:endParaRPr lang="en-IL"/>
          </a:p>
        </p:txBody>
      </p:sp>
      <p:sp>
        <p:nvSpPr>
          <p:cNvPr id="5" name="Footer Placeholder 4"/>
          <p:cNvSpPr>
            <a:spLocks noGrp="1"/>
          </p:cNvSpPr>
          <p:nvPr>
            <p:ph type="ftr" sz="quarter" idx="11"/>
          </p:nvPr>
        </p:nvSpPr>
        <p:spPr/>
        <p:txBody>
          <a:bodyPr/>
          <a:lstStyle/>
          <a:p>
            <a:endParaRPr lang="en-IL"/>
          </a:p>
        </p:txBody>
      </p:sp>
      <p:sp>
        <p:nvSpPr>
          <p:cNvPr id="6" name="Slide Number Placeholder 5"/>
          <p:cNvSpPr>
            <a:spLocks noGrp="1"/>
          </p:cNvSpPr>
          <p:nvPr>
            <p:ph type="sldNum" sz="quarter" idx="12"/>
          </p:nvPr>
        </p:nvSpPr>
        <p:spPr/>
        <p:txBody>
          <a:bodyPr/>
          <a:lstStyle/>
          <a:p>
            <a:fld id="{330A1AD7-6100-43D4-ABB7-C55E2E4BFA0C}" type="slidenum">
              <a:rPr lang="en-IL" smtClean="0"/>
              <a:t>‹#›</a:t>
            </a:fld>
            <a:endParaRPr lang="en-IL"/>
          </a:p>
        </p:txBody>
      </p:sp>
    </p:spTree>
    <p:extLst>
      <p:ext uri="{BB962C8B-B14F-4D97-AF65-F5344CB8AC3E}">
        <p14:creationId xmlns:p14="http://schemas.microsoft.com/office/powerpoint/2010/main" val="3921415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06BD9B1-944F-4314-80AD-E1EDBAFDAE86}" type="datetimeFigureOut">
              <a:rPr lang="en-IL" smtClean="0"/>
              <a:t>25/10/2024</a:t>
            </a:fld>
            <a:endParaRPr lang="en-IL"/>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IL"/>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30A1AD7-6100-43D4-ABB7-C55E2E4BFA0C}" type="slidenum">
              <a:rPr lang="en-IL" smtClean="0"/>
              <a:t>‹#›</a:t>
            </a:fld>
            <a:endParaRPr lang="en-IL"/>
          </a:p>
        </p:txBody>
      </p:sp>
    </p:spTree>
    <p:extLst>
      <p:ext uri="{BB962C8B-B14F-4D97-AF65-F5344CB8AC3E}">
        <p14:creationId xmlns:p14="http://schemas.microsoft.com/office/powerpoint/2010/main" val="373612144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D0D98-2F5A-3B65-3997-568476A88647}"/>
              </a:ext>
            </a:extLst>
          </p:cNvPr>
          <p:cNvSpPr>
            <a:spLocks noGrp="1"/>
          </p:cNvSpPr>
          <p:nvPr>
            <p:ph type="ctrTitle"/>
          </p:nvPr>
        </p:nvSpPr>
        <p:spPr>
          <a:xfrm>
            <a:off x="3139736" y="314495"/>
            <a:ext cx="9144000" cy="750825"/>
          </a:xfrm>
        </p:spPr>
        <p:txBody>
          <a:bodyPr>
            <a:normAutofit/>
          </a:bodyPr>
          <a:lstStyle/>
          <a:p>
            <a:r>
              <a:rPr lang="he-IL" sz="3600" dirty="0"/>
              <a:t>ריענון נהלים בהוצאת טיולים</a:t>
            </a:r>
            <a:endParaRPr lang="en-IL" sz="3600" dirty="0"/>
          </a:p>
        </p:txBody>
      </p:sp>
      <p:sp>
        <p:nvSpPr>
          <p:cNvPr id="3" name="Subtitle 2">
            <a:extLst>
              <a:ext uri="{FF2B5EF4-FFF2-40B4-BE49-F238E27FC236}">
                <a16:creationId xmlns:a16="http://schemas.microsoft.com/office/drawing/2014/main" id="{D5226FD7-004E-DF22-37B5-8373B204F1C7}"/>
              </a:ext>
            </a:extLst>
          </p:cNvPr>
          <p:cNvSpPr>
            <a:spLocks noGrp="1"/>
          </p:cNvSpPr>
          <p:nvPr>
            <p:ph type="subTitle" idx="1"/>
          </p:nvPr>
        </p:nvSpPr>
        <p:spPr>
          <a:xfrm>
            <a:off x="97653" y="1065320"/>
            <a:ext cx="12002611" cy="5681709"/>
          </a:xfrm>
        </p:spPr>
        <p:txBody>
          <a:bodyPr>
            <a:normAutofit fontScale="92500" lnSpcReduction="10000"/>
          </a:bodyPr>
          <a:lstStyle/>
          <a:p>
            <a:pPr algn="r">
              <a:lnSpc>
                <a:spcPct val="160000"/>
              </a:lnSpc>
              <a:spcAft>
                <a:spcPts val="800"/>
              </a:spcAft>
            </a:pPr>
            <a:r>
              <a:rPr lang="he-IL" sz="1900" kern="100" dirty="0">
                <a:effectLst/>
                <a:latin typeface="Calibri" panose="020F0502020204030204" pitchFamily="34" charset="0"/>
                <a:ea typeface="Calibri" panose="020F0502020204030204" pitchFamily="34" charset="0"/>
                <a:cs typeface="David" panose="020E0502060401010101" pitchFamily="34" charset="-79"/>
              </a:rPr>
              <a:t>ועדת טיולים זו הינה ועדה ייחודית משום שהיא ועדה ארצית ממצפה רמון בדרום ומסעדה בצפון. הועדה הוקמה בשלהי שנת 2021. הועדה הוקמה כחלק מהפקת לקחים ומסקנות בעקבות אסון צפית. הועדה עובדת בשת"פ עם אגף ביטחון ובטיחות משרד החינוך ואנו מחויבים לאכוף הנחותיהם. </a:t>
            </a:r>
            <a:endParaRPr lang="en-IL" sz="1900" kern="100" dirty="0">
              <a:effectLst/>
              <a:latin typeface="Calibri" panose="020F0502020204030204" pitchFamily="34" charset="0"/>
              <a:ea typeface="Calibri" panose="020F0502020204030204" pitchFamily="34" charset="0"/>
              <a:cs typeface="Arial" panose="020B0604020202020204" pitchFamily="34" charset="0"/>
            </a:endParaRPr>
          </a:p>
          <a:p>
            <a:pPr algn="r">
              <a:lnSpc>
                <a:spcPct val="160000"/>
              </a:lnSpc>
              <a:spcAft>
                <a:spcPts val="800"/>
              </a:spcAft>
            </a:pPr>
            <a:r>
              <a:rPr lang="he-IL" sz="1900" kern="100" dirty="0">
                <a:effectLst/>
                <a:latin typeface="Calibri" panose="020F0502020204030204" pitchFamily="34" charset="0"/>
                <a:ea typeface="Calibri" panose="020F0502020204030204" pitchFamily="34" charset="0"/>
                <a:cs typeface="David" panose="020E0502060401010101" pitchFamily="34" charset="-79"/>
              </a:rPr>
              <a:t>מנהלים יקרים, לתשומת ליבכם הוצאת טיולים במהלך חופשה כרוכה במילוי נספח 14 בחוזר מנכ"ל טיולים "נוהל הוצאת טיולים במהלך חופשה". </a:t>
            </a:r>
            <a:r>
              <a:rPr lang="he-IL" sz="1900" kern="100" dirty="0">
                <a:latin typeface="Calibri" panose="020F0502020204030204" pitchFamily="34" charset="0"/>
                <a:ea typeface="Calibri" panose="020F0502020204030204" pitchFamily="34" charset="0"/>
                <a:cs typeface="David" panose="020E0502060401010101" pitchFamily="34" charset="-79"/>
              </a:rPr>
              <a:t>רכז ועדת הטיולים הוא </a:t>
            </a:r>
            <a:r>
              <a:rPr lang="he-IL" sz="1900" kern="100" dirty="0">
                <a:effectLst/>
                <a:latin typeface="Calibri" panose="020F0502020204030204" pitchFamily="34" charset="0"/>
                <a:ea typeface="Calibri" panose="020F0502020204030204" pitchFamily="34" charset="0"/>
                <a:cs typeface="David" panose="020E0502060401010101" pitchFamily="34" charset="-79"/>
              </a:rPr>
              <a:t>שמטפל בכך מול בתי הספר אגף ביטחון טיולים במשרד החינוך ומוקד טבע זו ועדת הטיולים. היה ואתם יודעים מעוניינים להוציא פעילות במהלך חופשה ההליך יחל מיד לאחר החגים רכזי הטיולים יעדכנו אתכם. בד"כ הנוהל מבוצע עד חודש ינואר של כל שנת לימודים. השנה בשל המלחמה הנוהל בוצע במהלך חודש יוני. </a:t>
            </a:r>
          </a:p>
          <a:p>
            <a:pPr algn="r">
              <a:lnSpc>
                <a:spcPct val="160000"/>
              </a:lnSpc>
              <a:spcAft>
                <a:spcPts val="800"/>
              </a:spcAft>
            </a:pPr>
            <a:r>
              <a:rPr lang="he-IL" sz="1900" dirty="0">
                <a:ea typeface="Calibri" panose="020F0502020204030204" pitchFamily="34" charset="0"/>
                <a:cs typeface="David" panose="020E0502060401010101" pitchFamily="34" charset="-79"/>
              </a:rPr>
              <a:t>עניינים מהותיים</a:t>
            </a:r>
            <a:r>
              <a:rPr lang="he-IL" sz="1900" dirty="0">
                <a:effectLst/>
                <a:ea typeface="Calibri" panose="020F0502020204030204" pitchFamily="34" charset="0"/>
                <a:cs typeface="David" panose="020E0502060401010101" pitchFamily="34" charset="-79"/>
              </a:rPr>
              <a:t> בתכנון טיול התאמת הטיול בהתאם למזג אוויר עונת הטיולים במדבר בין חודש דצמבר לסוף פברואר אחרי פברואר המדבר מושפע מאוד מאפיק ים סוף שיטפונות ושרבים. הקפדה על אזור גיאוגרפי אחד לטיול. התאמת קושי המסלולים ליכולותיהם הפיזיות של התלמידים והצוות.</a:t>
            </a:r>
          </a:p>
          <a:p>
            <a:pPr algn="r">
              <a:lnSpc>
                <a:spcPct val="160000"/>
              </a:lnSpc>
              <a:spcAft>
                <a:spcPts val="800"/>
              </a:spcAft>
            </a:pPr>
            <a:r>
              <a:rPr lang="he-IL" sz="1900" kern="100" dirty="0">
                <a:latin typeface="Calibri" panose="020F0502020204030204" pitchFamily="34" charset="0"/>
                <a:ea typeface="Calibri" panose="020F0502020204030204" pitchFamily="34" charset="0"/>
                <a:cs typeface="David" panose="020E0502060401010101" pitchFamily="34" charset="-79"/>
              </a:rPr>
              <a:t>תכנית טיולים שנתית יש להגיש עד 20.05 כל שנה. הדגשים </a:t>
            </a:r>
            <a:r>
              <a:rPr lang="he-IL" sz="1900" kern="100" dirty="0" err="1">
                <a:latin typeface="Calibri" panose="020F0502020204030204" pitchFamily="34" charset="0"/>
                <a:ea typeface="Calibri" panose="020F0502020204030204" pitchFamily="34" charset="0"/>
                <a:cs typeface="David" panose="020E0502060401010101" pitchFamily="34" charset="-79"/>
              </a:rPr>
              <a:t>לתכנית</a:t>
            </a:r>
            <a:r>
              <a:rPr lang="he-IL" sz="1900" kern="100" dirty="0">
                <a:latin typeface="Calibri" panose="020F0502020204030204" pitchFamily="34" charset="0"/>
                <a:ea typeface="Calibri" panose="020F0502020204030204" pitchFamily="34" charset="0"/>
                <a:cs typeface="David" panose="020E0502060401010101" pitchFamily="34" charset="-79"/>
              </a:rPr>
              <a:t> והנהלים לגיבושה נשלחים אליכם כבר בחודש ינואר. אנא נסו להגיש תכנית הטיולים במועד.  יובהר כי ניתן לשנות </a:t>
            </a:r>
            <a:r>
              <a:rPr lang="he-IL" sz="1900" kern="100" dirty="0" err="1">
                <a:latin typeface="Calibri" panose="020F0502020204030204" pitchFamily="34" charset="0"/>
                <a:ea typeface="Calibri" panose="020F0502020204030204" pitchFamily="34" charset="0"/>
                <a:cs typeface="David" panose="020E0502060401010101" pitchFamily="34" charset="-79"/>
              </a:rPr>
              <a:t>התכנית</a:t>
            </a:r>
            <a:r>
              <a:rPr lang="he-IL" sz="1900" kern="100">
                <a:latin typeface="Calibri" panose="020F0502020204030204" pitchFamily="34" charset="0"/>
                <a:ea typeface="Calibri" panose="020F0502020204030204" pitchFamily="34" charset="0"/>
                <a:cs typeface="David" panose="020E0502060401010101" pitchFamily="34" charset="-79"/>
              </a:rPr>
              <a:t> בכל שלב לאחר אישורה. </a:t>
            </a:r>
            <a:endParaRPr lang="en-IL" sz="1900" kern="100" dirty="0">
              <a:effectLst/>
              <a:latin typeface="Calibri" panose="020F0502020204030204" pitchFamily="34" charset="0"/>
              <a:ea typeface="Calibri" panose="020F0502020204030204" pitchFamily="34" charset="0"/>
              <a:cs typeface="Arial" panose="020B0604020202020204" pitchFamily="34" charset="0"/>
            </a:endParaRPr>
          </a:p>
          <a:p>
            <a:pPr algn="r"/>
            <a:endParaRPr lang="en-IL" dirty="0"/>
          </a:p>
        </p:txBody>
      </p:sp>
    </p:spTree>
    <p:extLst>
      <p:ext uri="{BB962C8B-B14F-4D97-AF65-F5344CB8AC3E}">
        <p14:creationId xmlns:p14="http://schemas.microsoft.com/office/powerpoint/2010/main" val="1627609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4BF030-C301-66C9-E11D-ED7C82494F9E}"/>
              </a:ext>
            </a:extLst>
          </p:cNvPr>
          <p:cNvSpPr>
            <a:spLocks noGrp="1"/>
          </p:cNvSpPr>
          <p:nvPr>
            <p:ph idx="1"/>
          </p:nvPr>
        </p:nvSpPr>
        <p:spPr>
          <a:xfrm>
            <a:off x="124287" y="186431"/>
            <a:ext cx="11984855" cy="6551720"/>
          </a:xfrm>
        </p:spPr>
        <p:txBody>
          <a:bodyPr>
            <a:normAutofit lnSpcReduction="10000"/>
          </a:bodyPr>
          <a:lstStyle/>
          <a:p>
            <a:pPr marL="0" indent="0" algn="r">
              <a:lnSpc>
                <a:spcPct val="150000"/>
              </a:lnSpc>
              <a:buNone/>
            </a:pPr>
            <a:r>
              <a:rPr lang="he-IL" sz="1800" dirty="0">
                <a:effectLst/>
                <a:ea typeface="Calibri" panose="020F0502020204030204" pitchFamily="34" charset="0"/>
                <a:cs typeface="David" panose="020E0502060401010101" pitchFamily="34" charset="-79"/>
              </a:rPr>
              <a:t>יש לשים דגש על הפיכת הטיול לכלי חינוכי ערכי ולא כסוג של חופשה </a:t>
            </a:r>
            <a:r>
              <a:rPr lang="he-IL" sz="1800" dirty="0" err="1">
                <a:effectLst/>
                <a:ea typeface="Calibri" panose="020F0502020204030204" pitchFamily="34" charset="0"/>
                <a:cs typeface="David" panose="020E0502060401010101" pitchFamily="34" charset="-79"/>
              </a:rPr>
              <a:t>הכל</a:t>
            </a:r>
            <a:r>
              <a:rPr lang="he-IL" sz="1800" dirty="0">
                <a:effectLst/>
                <a:ea typeface="Calibri" panose="020F0502020204030204" pitchFamily="34" charset="0"/>
                <a:cs typeface="David" panose="020E0502060401010101" pitchFamily="34" charset="-79"/>
              </a:rPr>
              <a:t> כלול בד"כ באילת אם עודף אטרקציות. לטיול הנמשך יומיים עד 3 ימים </a:t>
            </a:r>
            <a:r>
              <a:rPr lang="he-IL" sz="1800" b="1" dirty="0">
                <a:effectLst/>
                <a:ea typeface="Calibri" panose="020F0502020204030204" pitchFamily="34" charset="0"/>
                <a:cs typeface="David" panose="020E0502060401010101" pitchFamily="34" charset="-79"/>
              </a:rPr>
              <a:t>מאושרת אטרקציה אחת בלבד</a:t>
            </a:r>
            <a:r>
              <a:rPr lang="he-IL" sz="1800" dirty="0">
                <a:effectLst/>
                <a:ea typeface="Calibri" panose="020F0502020204030204" pitchFamily="34" charset="0"/>
                <a:cs typeface="David" panose="020E0502060401010101" pitchFamily="34" charset="-79"/>
              </a:rPr>
              <a:t>. 4 ימים ומעלה שתי אטרקציות בלבד. בנושא זה מוטב ליישר קו עם הנחיות מוקד טבע. מרבית הכשלים בטיול ואי הקפדה על נהלים מתרחשים בעיקר במהלך אטרקציות. בכל מקרה אורית הבהירה והדגישה שיש להקפיד על כך ולא לאפשר יותר מאטרקציה אחת במהלך טיול. </a:t>
            </a:r>
            <a:endParaRPr lang="en-IL" sz="1800" dirty="0"/>
          </a:p>
          <a:p>
            <a:pPr marL="0" indent="0" algn="r">
              <a:lnSpc>
                <a:spcPct val="150000"/>
              </a:lnSpc>
              <a:buNone/>
            </a:pPr>
            <a:r>
              <a:rPr lang="he-IL" sz="1800" kern="100" dirty="0">
                <a:effectLst/>
                <a:latin typeface="Calibri" panose="020F0502020204030204" pitchFamily="34" charset="0"/>
                <a:ea typeface="Calibri" panose="020F0502020204030204" pitchFamily="34" charset="0"/>
                <a:cs typeface="David" panose="020E0502060401010101" pitchFamily="34" charset="-79"/>
              </a:rPr>
              <a:t>לכל יציאה משטח בית-ספר בן אם זו פעילות חינוכית או טיול קצר או ארוך חלה חובה ליידע קב"ט </a:t>
            </a:r>
            <a:r>
              <a:rPr lang="he-IL" sz="1800" kern="100" dirty="0" err="1">
                <a:effectLst/>
                <a:latin typeface="Calibri" panose="020F0502020204030204" pitchFamily="34" charset="0"/>
                <a:ea typeface="Calibri" panose="020F0502020204030204" pitchFamily="34" charset="0"/>
                <a:cs typeface="David" panose="020E0502060401010101" pitchFamily="34" charset="-79"/>
              </a:rPr>
              <a:t>מוס"ח</a:t>
            </a:r>
            <a:r>
              <a:rPr lang="he-IL" sz="1800" kern="100" dirty="0">
                <a:effectLst/>
                <a:latin typeface="Calibri" panose="020F0502020204030204" pitchFamily="34" charset="0"/>
                <a:ea typeface="Calibri" panose="020F0502020204030204" pitchFamily="34" charset="0"/>
                <a:cs typeface="David" panose="020E0502060401010101" pitchFamily="34" charset="-79"/>
              </a:rPr>
              <a:t> והוצאת תיק טיול. אנא הקפידו על הנחייה זו בימי שיגרה ולבטח בימי משבר. בתום הטיול יש לסרוק מסמכי הטיול לצורך תיעוד בתיקייה ייעודית בית ספרית. </a:t>
            </a:r>
          </a:p>
          <a:p>
            <a:pPr marL="0" indent="0" algn="r">
              <a:lnSpc>
                <a:spcPct val="150000"/>
              </a:lnSpc>
              <a:buNone/>
            </a:pPr>
            <a:r>
              <a:rPr lang="he-IL" sz="1800" b="1" kern="100" dirty="0">
                <a:latin typeface="Calibri" panose="020F0502020204030204" pitchFamily="34" charset="0"/>
                <a:ea typeface="Calibri" panose="020F0502020204030204" pitchFamily="34" charset="0"/>
                <a:cs typeface="David" panose="020E0502060401010101" pitchFamily="34" charset="-79"/>
              </a:rPr>
              <a:t>נוהל חדש: </a:t>
            </a:r>
            <a:r>
              <a:rPr lang="he-IL" sz="1800" kern="100" dirty="0">
                <a:latin typeface="Calibri" panose="020F0502020204030204" pitchFamily="34" charset="0"/>
                <a:ea typeface="Calibri" panose="020F0502020204030204" pitchFamily="34" charset="0"/>
                <a:cs typeface="David" panose="020E0502060401010101" pitchFamily="34" charset="-79"/>
              </a:rPr>
              <a:t>היה ומחליטים על ביטול טיול </a:t>
            </a:r>
            <a:r>
              <a:rPr lang="he-IL" sz="1800" b="1" kern="100" dirty="0">
                <a:latin typeface="Calibri" panose="020F0502020204030204" pitchFamily="34" charset="0"/>
                <a:ea typeface="Calibri" panose="020F0502020204030204" pitchFamily="34" charset="0"/>
                <a:cs typeface="David" panose="020E0502060401010101" pitchFamily="34" charset="-79"/>
              </a:rPr>
              <a:t>חובה</a:t>
            </a:r>
            <a:r>
              <a:rPr lang="he-IL" sz="1800" kern="100" dirty="0">
                <a:latin typeface="Calibri" panose="020F0502020204030204" pitchFamily="34" charset="0"/>
                <a:ea typeface="Calibri" panose="020F0502020204030204" pitchFamily="34" charset="0"/>
                <a:cs typeface="David" panose="020E0502060401010101" pitchFamily="34" charset="-79"/>
              </a:rPr>
              <a:t> לבטלו גם במערכת תיאום טיולים באתר מוקד טבע. </a:t>
            </a:r>
          </a:p>
          <a:p>
            <a:pPr marL="0" indent="0" algn="r">
              <a:lnSpc>
                <a:spcPct val="150000"/>
              </a:lnSpc>
              <a:buNone/>
            </a:pPr>
            <a:r>
              <a:rPr lang="he-IL" sz="1800" kern="100" dirty="0">
                <a:effectLst/>
                <a:latin typeface="Calibri" panose="020F0502020204030204" pitchFamily="34" charset="0"/>
                <a:ea typeface="Calibri" panose="020F0502020204030204" pitchFamily="34" charset="0"/>
                <a:cs typeface="David" panose="020E0502060401010101" pitchFamily="34" charset="-79"/>
              </a:rPr>
              <a:t>לקראת כל טיול נשלחים מאת מוקד טבע מייל הכולל אישור הטיול ומסרון לנייד של אחראי הטיול (ואחראי התיאום). היה ומייל ומסרון אלה לא הגיעו אל אחראי הטיול אין אישור מוקד טבע ואין להוציא הטיול. </a:t>
            </a:r>
          </a:p>
          <a:p>
            <a:pPr marL="0" indent="0" algn="r">
              <a:lnSpc>
                <a:spcPct val="150000"/>
              </a:lnSpc>
              <a:buNone/>
            </a:pPr>
            <a:r>
              <a:rPr lang="he-IL" sz="1800" kern="100" dirty="0">
                <a:effectLst/>
                <a:latin typeface="Calibri" panose="020F0502020204030204" pitchFamily="34" charset="0"/>
                <a:ea typeface="Calibri" panose="020F0502020204030204" pitchFamily="34" charset="0"/>
                <a:cs typeface="David" panose="020E0502060401010101" pitchFamily="34" charset="-79"/>
              </a:rPr>
              <a:t>פעילות טיולים והוצאת פעילויות חוץ בית-ספריות מאושרות לביצוע אך ורק אם מכהן רכז טיולים שביצע או בתהליך ביצוע של קורס רכזי טיולים. אנא הקפידו על סוגייה זו. </a:t>
            </a:r>
            <a:endParaRPr lang="en-IL" sz="1800" kern="100" dirty="0">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50000"/>
              </a:lnSpc>
              <a:buNone/>
            </a:pPr>
            <a:r>
              <a:rPr lang="he-IL" sz="1800" kern="100" dirty="0">
                <a:effectLst/>
                <a:latin typeface="Calibri" panose="020F0502020204030204" pitchFamily="34" charset="0"/>
                <a:ea typeface="Calibri" panose="020F0502020204030204" pitchFamily="34" charset="0"/>
                <a:cs typeface="David" panose="020E0502060401010101" pitchFamily="34" charset="-79"/>
              </a:rPr>
              <a:t>בעת אירוע חריג על בית הספר להודיע למוקד טבע, למנהל בית הספר, לרכז ועדת הטיולים ולמפקח הישיר של בית הספר.</a:t>
            </a:r>
          </a:p>
          <a:p>
            <a:pPr marL="0" indent="0" algn="r">
              <a:lnSpc>
                <a:spcPct val="150000"/>
              </a:lnSpc>
              <a:buNone/>
            </a:pPr>
            <a:r>
              <a:rPr lang="he-IL" sz="1800" kern="100" dirty="0">
                <a:effectLst/>
                <a:latin typeface="Calibri" panose="020F0502020204030204" pitchFamily="34" charset="0"/>
                <a:ea typeface="Calibri" panose="020F0502020204030204" pitchFamily="34" charset="0"/>
                <a:cs typeface="David" panose="020E0502060401010101" pitchFamily="34" charset="-79"/>
              </a:rPr>
              <a:t>ימי ריענון לרכזי הטיולים לשנת הלימודים הנוכחית 18.11.2024 יום עיון מקוון במהלכו יועבר מבחן ביטחון ובטיחות. 24.02.2025 ריענון פיסי בפארק האקולוגי בהוד השרון. השתתפות בימי עיון אלה הם בגדר חובה. אחרת רכז הטיולי</a:t>
            </a:r>
            <a:r>
              <a:rPr lang="he-IL" sz="1800" kern="100" dirty="0">
                <a:latin typeface="Calibri" panose="020F0502020204030204" pitchFamily="34" charset="0"/>
                <a:ea typeface="Calibri" panose="020F0502020204030204" pitchFamily="34" charset="0"/>
                <a:cs typeface="David" panose="020E0502060401010101" pitchFamily="34" charset="-79"/>
              </a:rPr>
              <a:t>ם לא יוכל לשמור על כשירותו.</a:t>
            </a:r>
            <a:endParaRPr lang="en-IL" sz="1800" kern="100" dirty="0">
              <a:effectLst/>
              <a:latin typeface="Calibri" panose="020F0502020204030204" pitchFamily="34" charset="0"/>
              <a:ea typeface="Calibri" panose="020F0502020204030204" pitchFamily="34" charset="0"/>
              <a:cs typeface="Arial" panose="020B0604020202020204" pitchFamily="34" charset="0"/>
            </a:endParaRPr>
          </a:p>
          <a:p>
            <a:pPr marL="0" indent="0" algn="r">
              <a:lnSpc>
                <a:spcPct val="150000"/>
              </a:lnSpc>
              <a:buNone/>
            </a:pPr>
            <a:endParaRPr lang="he-IL" sz="1800" kern="100" dirty="0">
              <a:effectLst/>
              <a:latin typeface="Calibri" panose="020F0502020204030204" pitchFamily="34" charset="0"/>
              <a:ea typeface="Calibri" panose="020F0502020204030204" pitchFamily="34" charset="0"/>
              <a:cs typeface="David" panose="020E0502060401010101" pitchFamily="34" charset="-79"/>
            </a:endParaRPr>
          </a:p>
          <a:p>
            <a:pPr marL="0" indent="0" algn="r">
              <a:lnSpc>
                <a:spcPct val="150000"/>
              </a:lnSpc>
              <a:spcAft>
                <a:spcPts val="800"/>
              </a:spcAft>
              <a:buNone/>
            </a:pPr>
            <a:endParaRPr lang="en-IL" dirty="0"/>
          </a:p>
        </p:txBody>
      </p:sp>
    </p:spTree>
    <p:extLst>
      <p:ext uri="{BB962C8B-B14F-4D97-AF65-F5344CB8AC3E}">
        <p14:creationId xmlns:p14="http://schemas.microsoft.com/office/powerpoint/2010/main" val="174999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090416-79DF-F538-728C-EEF1C12F9A60}"/>
              </a:ext>
            </a:extLst>
          </p:cNvPr>
          <p:cNvSpPr>
            <a:spLocks noGrp="1"/>
          </p:cNvSpPr>
          <p:nvPr>
            <p:ph idx="1"/>
          </p:nvPr>
        </p:nvSpPr>
        <p:spPr>
          <a:xfrm>
            <a:off x="106532" y="79899"/>
            <a:ext cx="11993732" cy="6711518"/>
          </a:xfrm>
        </p:spPr>
        <p:txBody>
          <a:bodyPr>
            <a:normAutofit/>
          </a:bodyPr>
          <a:lstStyle/>
          <a:p>
            <a:pPr marL="0" indent="0" algn="r">
              <a:lnSpc>
                <a:spcPct val="150000"/>
              </a:lnSpc>
              <a:buNone/>
            </a:pPr>
            <a:r>
              <a:rPr lang="he-IL" sz="1800" dirty="0">
                <a:latin typeface="David" panose="020E0502060401010101" pitchFamily="34" charset="-79"/>
                <a:cs typeface="David" panose="020E0502060401010101" pitchFamily="34" charset="-79"/>
              </a:rPr>
              <a:t>לחדר מצב לחדר מצב חובה להתקשר בבוקר הטיול  בשני מצבים עקרוניים מצב בטחוני שיש בו ספק או אירוע אקלים שיש צורך לברר האם יש לשנות מסלולים בגינו. המלצתי היא להתקשר לחדר מצב לפני כל יציאה לטיול בגישה של אם זה לא יועיל זה לבטח לא יזיק. יש לתעד השיחה לרשום שעת השיחה תאריך שם הנציג ונושאת השיחה. </a:t>
            </a:r>
          </a:p>
          <a:p>
            <a:pPr marL="0" indent="0" algn="r">
              <a:lnSpc>
                <a:spcPct val="150000"/>
              </a:lnSpc>
              <a:buNone/>
            </a:pPr>
            <a:r>
              <a:rPr lang="he-IL" sz="1800" dirty="0">
                <a:latin typeface="David" panose="020E0502060401010101" pitchFamily="34" charset="-79"/>
                <a:cs typeface="David" panose="020E0502060401010101" pitchFamily="34" charset="-79"/>
              </a:rPr>
              <a:t>אישור הורים יכלול הדברים הבאים: לוגו בית ספר מוסד, תאריכים, נושא הטיול.</a:t>
            </a:r>
          </a:p>
          <a:p>
            <a:pPr marL="0" indent="0" algn="r">
              <a:lnSpc>
                <a:spcPct val="150000"/>
              </a:lnSpc>
              <a:buNone/>
            </a:pPr>
            <a:r>
              <a:rPr lang="he-IL" sz="1800" dirty="0">
                <a:latin typeface="David" panose="020E0502060401010101" pitchFamily="34" charset="-79"/>
                <a:cs typeface="David" panose="020E0502060401010101" pitchFamily="34" charset="-79"/>
              </a:rPr>
              <a:t>פירוט תאריכי הטיול והמסלול המתכונן לכל יום ולוח הזמנים</a:t>
            </a:r>
          </a:p>
          <a:p>
            <a:pPr marL="0" indent="0" algn="r">
              <a:lnSpc>
                <a:spcPct val="150000"/>
              </a:lnSpc>
              <a:buNone/>
            </a:pPr>
            <a:r>
              <a:rPr lang="he-IL" sz="1800" dirty="0">
                <a:latin typeface="David" panose="020E0502060401010101" pitchFamily="34" charset="-79"/>
                <a:cs typeface="David" panose="020E0502060401010101" pitchFamily="34" charset="-79"/>
              </a:rPr>
              <a:t>ציון מופרש כי ייתכנו שינויים במסלולי הטיול בהתאם לתנאים בשטח. ומשפט נוסף המבהיר כי הטיול מאושר על ידי כל הגורמים מוקד טבע, משטרת ישראל  צה"ל ועומד במתווה והנחיות פיקוד העורף או מתווה קורונה.</a:t>
            </a:r>
          </a:p>
          <a:p>
            <a:pPr marL="0" indent="0" algn="r">
              <a:lnSpc>
                <a:spcPct val="150000"/>
              </a:lnSpc>
              <a:buNone/>
            </a:pPr>
            <a:r>
              <a:rPr lang="he-IL" sz="1800" dirty="0">
                <a:latin typeface="David" panose="020E0502060401010101" pitchFamily="34" charset="-79"/>
                <a:cs typeface="David" panose="020E0502060401010101" pitchFamily="34" charset="-79"/>
              </a:rPr>
              <a:t>רשימת הציוד הנדרש :כובע, מים, נעליים סגורות ,מכנס ארוך, ביגוד, ציוד ללינה, תרופות למי שנוטל, מזון וציוד בהתאם למסלול </a:t>
            </a:r>
            <a:r>
              <a:rPr lang="he-IL" sz="1800" dirty="0" err="1">
                <a:latin typeface="David" panose="020E0502060401010101" pitchFamily="34" charset="-79"/>
                <a:cs typeface="David" panose="020E0502060401010101" pitchFamily="34" charset="-79"/>
              </a:rPr>
              <a:t>ולתכנית</a:t>
            </a:r>
            <a:r>
              <a:rPr lang="he-IL" sz="1800" dirty="0">
                <a:latin typeface="David" panose="020E0502060401010101" pitchFamily="34" charset="-79"/>
                <a:cs typeface="David" panose="020E0502060401010101" pitchFamily="34" charset="-79"/>
              </a:rPr>
              <a:t> הטיול.</a:t>
            </a:r>
          </a:p>
          <a:p>
            <a:pPr marL="0" indent="0" algn="r">
              <a:lnSpc>
                <a:spcPct val="150000"/>
              </a:lnSpc>
              <a:buNone/>
            </a:pPr>
            <a:r>
              <a:rPr lang="he-IL" sz="1800" dirty="0">
                <a:latin typeface="David" panose="020E0502060401010101" pitchFamily="34" charset="-79"/>
                <a:cs typeface="David" panose="020E0502060401010101" pitchFamily="34" charset="-79"/>
              </a:rPr>
              <a:t>אישור הורים כולל שם ההורה, שם התלמיד וכיתה. באישור יש לכתוב פיסקה בה יפורטו </a:t>
            </a:r>
            <a:r>
              <a:rPr lang="he-IL" sz="1800" dirty="0" err="1">
                <a:latin typeface="David" panose="020E0502060401010101" pitchFamily="34" charset="-79"/>
                <a:cs typeface="David" panose="020E0502060401010101" pitchFamily="34" charset="-79"/>
              </a:rPr>
              <a:t>מיגבלותיו</a:t>
            </a:r>
            <a:r>
              <a:rPr lang="he-IL" sz="1800" dirty="0">
                <a:latin typeface="David" panose="020E0502060401010101" pitchFamily="34" charset="-79"/>
                <a:cs typeface="David" panose="020E0502060401010101" pitchFamily="34" charset="-79"/>
              </a:rPr>
              <a:t> הרפואיות של התלמיד. </a:t>
            </a:r>
          </a:p>
          <a:p>
            <a:pPr marL="0" indent="0" algn="r">
              <a:lnSpc>
                <a:spcPct val="150000"/>
              </a:lnSpc>
              <a:buNone/>
            </a:pPr>
            <a:r>
              <a:rPr lang="he-IL" sz="1800" dirty="0">
                <a:latin typeface="David" panose="020E0502060401010101" pitchFamily="34" charset="-79"/>
                <a:cs typeface="David" panose="020E0502060401010101" pitchFamily="34" charset="-79"/>
              </a:rPr>
              <a:t>אישור ההורים חייב להיות חתום בחתימת ההורה.</a:t>
            </a:r>
          </a:p>
          <a:p>
            <a:pPr marL="0" indent="0" algn="r">
              <a:lnSpc>
                <a:spcPct val="150000"/>
              </a:lnSpc>
              <a:buNone/>
            </a:pPr>
            <a:r>
              <a:rPr lang="he-IL" sz="1800" dirty="0">
                <a:latin typeface="David" panose="020E0502060401010101" pitchFamily="34" charset="-79"/>
                <a:cs typeface="David" panose="020E0502060401010101" pitchFamily="34" charset="-79"/>
              </a:rPr>
              <a:t>חוזר כללי ביטחון והתנהגות לתלמידים הכולל הוראה מופרשת כי תלמיד שיפר הכללים הוריו נושאים באחריות להשיבו בהתאם להחלטת הצוות החינוכי בשטח.</a:t>
            </a:r>
          </a:p>
          <a:p>
            <a:pPr marL="0" indent="0" algn="r">
              <a:buNone/>
            </a:pPr>
            <a:endParaRPr lang="en-IL" sz="1800" dirty="0"/>
          </a:p>
        </p:txBody>
      </p:sp>
    </p:spTree>
    <p:extLst>
      <p:ext uri="{BB962C8B-B14F-4D97-AF65-F5344CB8AC3E}">
        <p14:creationId xmlns:p14="http://schemas.microsoft.com/office/powerpoint/2010/main" val="1598589405"/>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1829</TotalTime>
  <Words>688</Words>
  <Application>Microsoft Office PowerPoint</Application>
  <PresentationFormat>Widescreen</PresentationFormat>
  <Paragraphs>20</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Calibri</vt:lpstr>
      <vt:lpstr>Century Gothic</vt:lpstr>
      <vt:lpstr>David</vt:lpstr>
      <vt:lpstr>Wingdings 3</vt:lpstr>
      <vt:lpstr>Slice</vt:lpstr>
      <vt:lpstr>ריענון נהלים בהוצאת טיולים</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ריענון נהלים בהוצאת טיולים</dc:title>
  <dc:creator>OREN</dc:creator>
  <cp:lastModifiedBy>OREN</cp:lastModifiedBy>
  <cp:revision>11</cp:revision>
  <dcterms:created xsi:type="dcterms:W3CDTF">2024-10-25T04:37:10Z</dcterms:created>
  <dcterms:modified xsi:type="dcterms:W3CDTF">2024-10-26T11:06:42Z</dcterms:modified>
</cp:coreProperties>
</file>