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7353" r:id="rId3"/>
    <p:sldId id="270" r:id="rId4"/>
    <p:sldId id="280" r:id="rId5"/>
    <p:sldId id="27347" r:id="rId6"/>
    <p:sldId id="27348" r:id="rId7"/>
    <p:sldId id="258" r:id="rId8"/>
    <p:sldId id="438" r:id="rId9"/>
    <p:sldId id="271" r:id="rId10"/>
    <p:sldId id="27343" r:id="rId11"/>
    <p:sldId id="27350" r:id="rId12"/>
    <p:sldId id="27354" r:id="rId13"/>
    <p:sldId id="272" r:id="rId14"/>
    <p:sldId id="27352" r:id="rId15"/>
  </p:sldIdLst>
  <p:sldSz cx="12192000" cy="6858000"/>
  <p:notesSz cx="6858000" cy="9144000"/>
  <p:embeddedFontLst>
    <p:embeddedFont>
      <p:font typeface="Algerian" panose="04020705040A02060702" pitchFamily="82" charset="0"/>
      <p:regular r:id="rId17"/>
    </p:embeddedFont>
    <p:embeddedFont>
      <p:font typeface="Assistant" panose="00000500000000000000" pitchFamily="2" charset="-79"/>
      <p:regular r:id="rId18"/>
      <p:bold r:id="rId19"/>
    </p:embeddedFont>
    <p:embeddedFont>
      <p:font typeface="Assistant ExtraBold" panose="00000900000000000000" pitchFamily="2" charset="-79"/>
      <p:bold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David" panose="020E0502060401010101" pitchFamily="34" charset="-79"/>
      <p:regular r:id="rId25"/>
      <p:bold r:id="rId26"/>
    </p:embeddedFont>
    <p:embeddedFont>
      <p:font typeface="Georgia" panose="02040502050405020303" pitchFamily="18" charset="0"/>
      <p:regular r:id="rId27"/>
      <p:bold r:id="rId28"/>
      <p:italic r:id="rId29"/>
      <p:boldItalic r:id="rId30"/>
    </p:embeddedFont>
    <p:embeddedFont>
      <p:font typeface="Miriam Libre" panose="00000500000000000000" pitchFamily="2" charset="-79"/>
      <p:regular r:id="rId31"/>
      <p:bold r:id="rId32"/>
    </p:embeddedFont>
    <p:embeddedFont>
      <p:font typeface="Quattrocento Sans" panose="020B0604020202020204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2" roundtripDataSignature="AMtx7miRykFDP3BAgWhpkZixG3LERjXzw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E4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63D290-4D88-43E4-8D37-6C318E193CD0}" v="57" dt="2024-07-29T09:50:56.773"/>
  </p1510:revLst>
</p1510:revInfo>
</file>

<file path=ppt/tableStyles.xml><?xml version="1.0" encoding="utf-8"?>
<a:tblStyleLst xmlns:a="http://schemas.openxmlformats.org/drawingml/2006/main" def="{6ED12081-646D-4854-99F7-EA2BD397C907}">
  <a:tblStyle styleId="{6ED12081-646D-4854-99F7-EA2BD397C90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9E9"/>
          </a:solidFill>
        </a:fill>
      </a:tcStyle>
    </a:wholeTbl>
    <a:band1H>
      <a:tcTxStyle/>
      <a:tcStyle>
        <a:tcBdr/>
        <a:fill>
          <a:solidFill>
            <a:srgbClr val="CDD0D0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0D0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0F65936-B821-4F6A-89EF-8B855123706A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E7F0F0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7F0F0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4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A2D23843-448A-4CC0-8A84-E63C0376A09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>
          <a:top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bottom>
        </a:tcBdr>
      </a:tcStyle>
    </a:band1H>
    <a:band2H>
      <a:tcTxStyle/>
      <a:tcStyle>
        <a:tcBdr/>
      </a:tcStyle>
    </a:band2H>
    <a:band1V>
      <a:tcTxStyle/>
      <a:tcStyle>
        <a:tcBdr>
          <a:left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right>
        </a:tcBdr>
      </a:tcStyle>
    </a:band1V>
    <a:band2V>
      <a:tcTxStyle/>
      <a:tcStyle>
        <a:tcBdr>
          <a:left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right>
        </a:tcBdr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top>
        </a:tcBdr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4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473" autoAdjust="0"/>
  </p:normalViewPr>
  <p:slideViewPr>
    <p:cSldViewPr snapToGrid="0">
      <p:cViewPr varScale="1">
        <p:scale>
          <a:sx n="87" d="100"/>
          <a:sy n="87" d="100"/>
        </p:scale>
        <p:origin x="96" y="3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font" Target="fonts/font20.fntdata"/><Relationship Id="rId57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52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B34A74-B1B9-4A2C-803E-C2EF7E60890B}" type="doc">
      <dgm:prSet loTypeId="urn:microsoft.com/office/officeart/2005/8/layout/hProcess9" loCatId="process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6C8CC63-714C-458C-A769-B355AF42E150}">
      <dgm:prSet custT="1"/>
      <dgm:spPr/>
      <dgm:t>
        <a:bodyPr/>
        <a:lstStyle/>
        <a:p>
          <a:r>
            <a:rPr lang="he-IL" sz="2000" b="0" i="0" u="none" strike="noStrike" kern="1200" cap="none" dirty="0"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ssistant" panose="00000500000000000000" pitchFamily="2" charset="-79"/>
              <a:ea typeface="+mn-ea"/>
              <a:cs typeface="Assistant" panose="00000500000000000000" pitchFamily="2" charset="-79"/>
              <a:sym typeface="Arial"/>
            </a:rPr>
            <a:t>הצגת מודל ההערכה בפני חדר המורים/ (מומלץ)</a:t>
          </a:r>
          <a:endParaRPr lang="en-US" sz="2000" b="0" i="0" u="none" strike="noStrike" kern="1200" cap="none" dirty="0">
            <a:solidFill>
              <a:schemeClr val="lt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ssistant" panose="00000500000000000000" pitchFamily="2" charset="-79"/>
            <a:ea typeface="+mn-ea"/>
            <a:cs typeface="Assistant" panose="00000500000000000000" pitchFamily="2" charset="-79"/>
            <a:sym typeface="Arial"/>
          </a:endParaRPr>
        </a:p>
      </dgm:t>
    </dgm:pt>
    <dgm:pt modelId="{517E8510-6199-4E93-A53A-C4B15B13AD58}" type="parTrans" cxnId="{CCCAC056-43AC-43BC-8AEC-D332DF1890E9}">
      <dgm:prSet/>
      <dgm:spPr/>
      <dgm:t>
        <a:bodyPr/>
        <a:lstStyle/>
        <a:p>
          <a:endParaRPr lang="en-US"/>
        </a:p>
      </dgm:t>
    </dgm:pt>
    <dgm:pt modelId="{4CD72A0F-6FB1-44BF-BCA2-4727DDB35012}" type="sibTrans" cxnId="{CCCAC056-43AC-43BC-8AEC-D332DF1890E9}">
      <dgm:prSet/>
      <dgm:spPr/>
      <dgm:t>
        <a:bodyPr/>
        <a:lstStyle/>
        <a:p>
          <a:endParaRPr lang="en-US"/>
        </a:p>
      </dgm:t>
    </dgm:pt>
    <dgm:pt modelId="{FB4C8D91-6FE2-4AC4-A580-0ABBAA7946A7}">
      <dgm:prSet custT="1"/>
      <dgm:spPr/>
      <dgm:t>
        <a:bodyPr/>
        <a:lstStyle/>
        <a:p>
          <a:r>
            <a:rPr lang="he-IL" sz="2000" b="0" i="0" u="none" strike="noStrike" kern="1200" cap="none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ssistant" panose="00000500000000000000" pitchFamily="2" charset="-79"/>
              <a:ea typeface="+mn-ea"/>
              <a:cs typeface="Assistant" panose="00000500000000000000" pitchFamily="2" charset="-79"/>
            </a:rPr>
            <a:t>שיחת פתיחה עם כל אחד מהמוערכים לתכנון משותף של תהליך הערכה</a:t>
          </a:r>
          <a:endParaRPr lang="en-US" sz="2000" b="0" i="0" u="none" strike="noStrike" kern="1200" cap="none" dirty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ssistant" panose="00000500000000000000" pitchFamily="2" charset="-79"/>
            <a:ea typeface="+mn-ea"/>
            <a:cs typeface="Assistant" panose="00000500000000000000" pitchFamily="2" charset="-79"/>
          </a:endParaRPr>
        </a:p>
      </dgm:t>
    </dgm:pt>
    <dgm:pt modelId="{4B8EF8C7-7AB3-4291-97D6-CF2FA07C2880}" type="parTrans" cxnId="{CDE131C4-7768-4773-AE95-CA39C9F4B0FC}">
      <dgm:prSet/>
      <dgm:spPr/>
      <dgm:t>
        <a:bodyPr/>
        <a:lstStyle/>
        <a:p>
          <a:endParaRPr lang="en-US"/>
        </a:p>
      </dgm:t>
    </dgm:pt>
    <dgm:pt modelId="{759795CB-0BCF-412F-864C-01F12D7FFA7A}" type="sibTrans" cxnId="{CDE131C4-7768-4773-AE95-CA39C9F4B0FC}">
      <dgm:prSet/>
      <dgm:spPr/>
      <dgm:t>
        <a:bodyPr/>
        <a:lstStyle/>
        <a:p>
          <a:endParaRPr lang="en-US"/>
        </a:p>
      </dgm:t>
    </dgm:pt>
    <dgm:pt modelId="{6B5C935F-48E8-4073-AF25-07EDC21072F4}">
      <dgm:prSet custT="1"/>
      <dgm:spPr/>
      <dgm:t>
        <a:bodyPr/>
        <a:lstStyle/>
        <a:p>
          <a:endParaRPr lang="en-US" sz="1800" dirty="0"/>
        </a:p>
      </dgm:t>
    </dgm:pt>
    <dgm:pt modelId="{5B23DE4F-F8AF-4158-99CA-03D12669B3E0}" type="parTrans" cxnId="{CB825167-C28F-49AE-8D21-25176AF260A0}">
      <dgm:prSet/>
      <dgm:spPr/>
      <dgm:t>
        <a:bodyPr/>
        <a:lstStyle/>
        <a:p>
          <a:endParaRPr lang="en-US"/>
        </a:p>
      </dgm:t>
    </dgm:pt>
    <dgm:pt modelId="{4F37FE1A-4443-4A68-A76B-AD632F965A9D}" type="sibTrans" cxnId="{CB825167-C28F-49AE-8D21-25176AF260A0}">
      <dgm:prSet/>
      <dgm:spPr/>
      <dgm:t>
        <a:bodyPr/>
        <a:lstStyle/>
        <a:p>
          <a:endParaRPr lang="en-US"/>
        </a:p>
      </dgm:t>
    </dgm:pt>
    <dgm:pt modelId="{8E59B7A0-9755-4262-8323-06D4A9F9ADF4}">
      <dgm:prSet custT="1"/>
      <dgm:spPr/>
      <dgm:t>
        <a:bodyPr/>
        <a:lstStyle/>
        <a:p>
          <a:endParaRPr lang="en-US" sz="1800" dirty="0"/>
        </a:p>
      </dgm:t>
    </dgm:pt>
    <dgm:pt modelId="{2C34F976-0BC3-4EC5-9594-B42922B42E91}" type="parTrans" cxnId="{3EF9B3A2-813B-4F19-A517-2CCC3F7E0B80}">
      <dgm:prSet/>
      <dgm:spPr/>
      <dgm:t>
        <a:bodyPr/>
        <a:lstStyle/>
        <a:p>
          <a:pPr rtl="1"/>
          <a:endParaRPr lang="he-IL"/>
        </a:p>
      </dgm:t>
    </dgm:pt>
    <dgm:pt modelId="{B831BB0E-2A35-4897-9C4F-6B3B5C3B2E8A}" type="sibTrans" cxnId="{3EF9B3A2-813B-4F19-A517-2CCC3F7E0B80}">
      <dgm:prSet/>
      <dgm:spPr/>
      <dgm:t>
        <a:bodyPr/>
        <a:lstStyle/>
        <a:p>
          <a:pPr rtl="1"/>
          <a:endParaRPr lang="he-IL"/>
        </a:p>
      </dgm:t>
    </dgm:pt>
    <dgm:pt modelId="{65CA52C7-C82B-4AA1-9C78-62D6BA08D8E6}" type="pres">
      <dgm:prSet presAssocID="{02B34A74-B1B9-4A2C-803E-C2EF7E60890B}" presName="CompostProcess" presStyleCnt="0">
        <dgm:presLayoutVars>
          <dgm:dir val="rev"/>
          <dgm:resizeHandles val="exact"/>
        </dgm:presLayoutVars>
      </dgm:prSet>
      <dgm:spPr/>
    </dgm:pt>
    <dgm:pt modelId="{669AF672-E301-4F89-831C-8B74DF4AE636}" type="pres">
      <dgm:prSet presAssocID="{02B34A74-B1B9-4A2C-803E-C2EF7E60890B}" presName="arrow" presStyleLbl="bgShp" presStyleIdx="0" presStyleCnt="1" custScaleX="117647" custLinFactNeighborX="-6430" custLinFactNeighborY="15398"/>
      <dgm:spPr>
        <a:ln>
          <a:solidFill>
            <a:schemeClr val="accent3"/>
          </a:solidFill>
        </a:ln>
      </dgm:spPr>
    </dgm:pt>
    <dgm:pt modelId="{F0D2A9CE-90F5-4C85-98AB-29D9C6A13163}" type="pres">
      <dgm:prSet presAssocID="{02B34A74-B1B9-4A2C-803E-C2EF7E60890B}" presName="linearProcess" presStyleCnt="0"/>
      <dgm:spPr/>
    </dgm:pt>
    <dgm:pt modelId="{EE0652B4-A6BF-4821-A156-7E4FEC6FA32D}" type="pres">
      <dgm:prSet presAssocID="{C6C8CC63-714C-458C-A769-B355AF42E150}" presName="textNode" presStyleLbl="node1" presStyleIdx="0" presStyleCnt="4" custLinFactNeighborX="-43702" custLinFactNeighborY="-1169">
        <dgm:presLayoutVars>
          <dgm:bulletEnabled val="1"/>
        </dgm:presLayoutVars>
      </dgm:prSet>
      <dgm:spPr/>
    </dgm:pt>
    <dgm:pt modelId="{E2D72EE0-7CEB-4707-935E-7F2EE8A115AD}" type="pres">
      <dgm:prSet presAssocID="{4CD72A0F-6FB1-44BF-BCA2-4727DDB35012}" presName="sibTrans" presStyleCnt="0"/>
      <dgm:spPr/>
    </dgm:pt>
    <dgm:pt modelId="{EDC83275-2928-4D40-8311-4B9658ECF756}" type="pres">
      <dgm:prSet presAssocID="{FB4C8D91-6FE2-4AC4-A580-0ABBAA7946A7}" presName="textNode" presStyleLbl="node1" presStyleIdx="1" presStyleCnt="4">
        <dgm:presLayoutVars>
          <dgm:bulletEnabled val="1"/>
        </dgm:presLayoutVars>
      </dgm:prSet>
      <dgm:spPr/>
    </dgm:pt>
    <dgm:pt modelId="{EAFC89A8-0163-41DF-8F2B-79E9F186B73B}" type="pres">
      <dgm:prSet presAssocID="{759795CB-0BCF-412F-864C-01F12D7FFA7A}" presName="sibTrans" presStyleCnt="0"/>
      <dgm:spPr/>
    </dgm:pt>
    <dgm:pt modelId="{FCFC363B-F092-4104-B308-8EB410DBD6BB}" type="pres">
      <dgm:prSet presAssocID="{8E59B7A0-9755-4262-8323-06D4A9F9ADF4}" presName="textNode" presStyleLbl="node1" presStyleIdx="2" presStyleCnt="4">
        <dgm:presLayoutVars>
          <dgm:bulletEnabled val="1"/>
        </dgm:presLayoutVars>
      </dgm:prSet>
      <dgm:spPr/>
    </dgm:pt>
    <dgm:pt modelId="{5D33113C-48EC-4B36-9F02-113A949C179B}" type="pres">
      <dgm:prSet presAssocID="{B831BB0E-2A35-4897-9C4F-6B3B5C3B2E8A}" presName="sibTrans" presStyleCnt="0"/>
      <dgm:spPr/>
    </dgm:pt>
    <dgm:pt modelId="{9C7F1B3D-1F39-4468-9385-C65ED3DF5E38}" type="pres">
      <dgm:prSet presAssocID="{6B5C935F-48E8-4073-AF25-07EDC21072F4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9CB68C11-2368-43CD-BC64-77BEC306BFE5}" type="presOf" srcId="{6B5C935F-48E8-4073-AF25-07EDC21072F4}" destId="{9C7F1B3D-1F39-4468-9385-C65ED3DF5E38}" srcOrd="0" destOrd="0" presId="urn:microsoft.com/office/officeart/2005/8/layout/hProcess9"/>
    <dgm:cxn modelId="{1688832B-77BF-45BF-9108-B5C0ABE777E9}" type="presOf" srcId="{C6C8CC63-714C-458C-A769-B355AF42E150}" destId="{EE0652B4-A6BF-4821-A156-7E4FEC6FA32D}" srcOrd="0" destOrd="0" presId="urn:microsoft.com/office/officeart/2005/8/layout/hProcess9"/>
    <dgm:cxn modelId="{CB825167-C28F-49AE-8D21-25176AF260A0}" srcId="{02B34A74-B1B9-4A2C-803E-C2EF7E60890B}" destId="{6B5C935F-48E8-4073-AF25-07EDC21072F4}" srcOrd="3" destOrd="0" parTransId="{5B23DE4F-F8AF-4158-99CA-03D12669B3E0}" sibTransId="{4F37FE1A-4443-4A68-A76B-AD632F965A9D}"/>
    <dgm:cxn modelId="{CCCAC056-43AC-43BC-8AEC-D332DF1890E9}" srcId="{02B34A74-B1B9-4A2C-803E-C2EF7E60890B}" destId="{C6C8CC63-714C-458C-A769-B355AF42E150}" srcOrd="0" destOrd="0" parTransId="{517E8510-6199-4E93-A53A-C4B15B13AD58}" sibTransId="{4CD72A0F-6FB1-44BF-BCA2-4727DDB35012}"/>
    <dgm:cxn modelId="{BA4AC081-3F05-4816-A680-4CB99681E37E}" type="presOf" srcId="{8E59B7A0-9755-4262-8323-06D4A9F9ADF4}" destId="{FCFC363B-F092-4104-B308-8EB410DBD6BB}" srcOrd="0" destOrd="0" presId="urn:microsoft.com/office/officeart/2005/8/layout/hProcess9"/>
    <dgm:cxn modelId="{3EF9B3A2-813B-4F19-A517-2CCC3F7E0B80}" srcId="{02B34A74-B1B9-4A2C-803E-C2EF7E60890B}" destId="{8E59B7A0-9755-4262-8323-06D4A9F9ADF4}" srcOrd="2" destOrd="0" parTransId="{2C34F976-0BC3-4EC5-9594-B42922B42E91}" sibTransId="{B831BB0E-2A35-4897-9C4F-6B3B5C3B2E8A}"/>
    <dgm:cxn modelId="{CDE131C4-7768-4773-AE95-CA39C9F4B0FC}" srcId="{02B34A74-B1B9-4A2C-803E-C2EF7E60890B}" destId="{FB4C8D91-6FE2-4AC4-A580-0ABBAA7946A7}" srcOrd="1" destOrd="0" parTransId="{4B8EF8C7-7AB3-4291-97D6-CF2FA07C2880}" sibTransId="{759795CB-0BCF-412F-864C-01F12D7FFA7A}"/>
    <dgm:cxn modelId="{AFC4DEE5-2E8E-4771-A400-E0CC9E4E692F}" type="presOf" srcId="{FB4C8D91-6FE2-4AC4-A580-0ABBAA7946A7}" destId="{EDC83275-2928-4D40-8311-4B9658ECF756}" srcOrd="0" destOrd="0" presId="urn:microsoft.com/office/officeart/2005/8/layout/hProcess9"/>
    <dgm:cxn modelId="{B4EBEDE7-DCE2-4C3B-9D28-1C770AA1A03D}" type="presOf" srcId="{02B34A74-B1B9-4A2C-803E-C2EF7E60890B}" destId="{65CA52C7-C82B-4AA1-9C78-62D6BA08D8E6}" srcOrd="0" destOrd="0" presId="urn:microsoft.com/office/officeart/2005/8/layout/hProcess9"/>
    <dgm:cxn modelId="{3A74C7F8-AC1D-47DE-8AB4-1132D7B9B61A}" type="presParOf" srcId="{65CA52C7-C82B-4AA1-9C78-62D6BA08D8E6}" destId="{669AF672-E301-4F89-831C-8B74DF4AE636}" srcOrd="0" destOrd="0" presId="urn:microsoft.com/office/officeart/2005/8/layout/hProcess9"/>
    <dgm:cxn modelId="{77558DFF-2C8C-4F39-A7A3-24214AAF1CAF}" type="presParOf" srcId="{65CA52C7-C82B-4AA1-9C78-62D6BA08D8E6}" destId="{F0D2A9CE-90F5-4C85-98AB-29D9C6A13163}" srcOrd="1" destOrd="0" presId="urn:microsoft.com/office/officeart/2005/8/layout/hProcess9"/>
    <dgm:cxn modelId="{33D2976E-BBDD-427F-BC26-3C991B3484C6}" type="presParOf" srcId="{F0D2A9CE-90F5-4C85-98AB-29D9C6A13163}" destId="{EE0652B4-A6BF-4821-A156-7E4FEC6FA32D}" srcOrd="0" destOrd="0" presId="urn:microsoft.com/office/officeart/2005/8/layout/hProcess9"/>
    <dgm:cxn modelId="{98D42F82-FC58-41BA-9CC9-2E4F131BF419}" type="presParOf" srcId="{F0D2A9CE-90F5-4C85-98AB-29D9C6A13163}" destId="{E2D72EE0-7CEB-4707-935E-7F2EE8A115AD}" srcOrd="1" destOrd="0" presId="urn:microsoft.com/office/officeart/2005/8/layout/hProcess9"/>
    <dgm:cxn modelId="{439182B0-4A4E-4B91-91D1-104F3D65A59F}" type="presParOf" srcId="{F0D2A9CE-90F5-4C85-98AB-29D9C6A13163}" destId="{EDC83275-2928-4D40-8311-4B9658ECF756}" srcOrd="2" destOrd="0" presId="urn:microsoft.com/office/officeart/2005/8/layout/hProcess9"/>
    <dgm:cxn modelId="{6F677FE7-D8F1-45B5-B7CB-DDC4D61282A7}" type="presParOf" srcId="{F0D2A9CE-90F5-4C85-98AB-29D9C6A13163}" destId="{EAFC89A8-0163-41DF-8F2B-79E9F186B73B}" srcOrd="3" destOrd="0" presId="urn:microsoft.com/office/officeart/2005/8/layout/hProcess9"/>
    <dgm:cxn modelId="{8C470C7C-534B-429A-A656-1B1CDAC260E2}" type="presParOf" srcId="{F0D2A9CE-90F5-4C85-98AB-29D9C6A13163}" destId="{FCFC363B-F092-4104-B308-8EB410DBD6BB}" srcOrd="4" destOrd="0" presId="urn:microsoft.com/office/officeart/2005/8/layout/hProcess9"/>
    <dgm:cxn modelId="{28DF6798-62EA-4B70-BDD8-CB67EF7ADB92}" type="presParOf" srcId="{F0D2A9CE-90F5-4C85-98AB-29D9C6A13163}" destId="{5D33113C-48EC-4B36-9F02-113A949C179B}" srcOrd="5" destOrd="0" presId="urn:microsoft.com/office/officeart/2005/8/layout/hProcess9"/>
    <dgm:cxn modelId="{0C4E5719-C3BE-4B61-B6B5-B5EFAF48E65A}" type="presParOf" srcId="{F0D2A9CE-90F5-4C85-98AB-29D9C6A13163}" destId="{9C7F1B3D-1F39-4468-9385-C65ED3DF5E38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9AF672-E301-4F89-831C-8B74DF4AE636}">
      <dsp:nvSpPr>
        <dsp:cNvPr id="0" name=""/>
        <dsp:cNvSpPr/>
      </dsp:nvSpPr>
      <dsp:spPr>
        <a:xfrm>
          <a:off x="0" y="0"/>
          <a:ext cx="11389798" cy="4887970"/>
        </a:xfrm>
        <a:prstGeom prst="lef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solidFill>
            <a:schemeClr val="accent3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0652B4-A6BF-4821-A156-7E4FEC6FA32D}">
      <dsp:nvSpPr>
        <dsp:cNvPr id="0" name=""/>
        <dsp:cNvSpPr/>
      </dsp:nvSpPr>
      <dsp:spPr>
        <a:xfrm>
          <a:off x="8672345" y="1443534"/>
          <a:ext cx="2529337" cy="195518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000" b="0" i="0" u="none" strike="noStrike" kern="1200" cap="none" dirty="0"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ssistant" panose="00000500000000000000" pitchFamily="2" charset="-79"/>
              <a:ea typeface="+mn-ea"/>
              <a:cs typeface="Assistant" panose="00000500000000000000" pitchFamily="2" charset="-79"/>
              <a:sym typeface="Arial"/>
            </a:rPr>
            <a:t>הצגת מודל ההערכה בפני חדר המורים/ (מומלץ)</a:t>
          </a:r>
          <a:endParaRPr lang="en-US" sz="2000" b="0" i="0" u="none" strike="noStrike" kern="1200" cap="none" dirty="0">
            <a:solidFill>
              <a:schemeClr val="lt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ssistant" panose="00000500000000000000" pitchFamily="2" charset="-79"/>
            <a:ea typeface="+mn-ea"/>
            <a:cs typeface="Assistant" panose="00000500000000000000" pitchFamily="2" charset="-79"/>
            <a:sym typeface="Arial"/>
          </a:endParaRPr>
        </a:p>
      </dsp:txBody>
      <dsp:txXfrm>
        <a:off x="8767789" y="1538978"/>
        <a:ext cx="2338449" cy="1764300"/>
      </dsp:txXfrm>
    </dsp:sp>
    <dsp:sp modelId="{EDC83275-2928-4D40-8311-4B9658ECF756}">
      <dsp:nvSpPr>
        <dsp:cNvPr id="0" name=""/>
        <dsp:cNvSpPr/>
      </dsp:nvSpPr>
      <dsp:spPr>
        <a:xfrm>
          <a:off x="5905680" y="1466390"/>
          <a:ext cx="2529337" cy="1955188"/>
        </a:xfrm>
        <a:prstGeom prst="roundRect">
          <a:avLst/>
        </a:prstGeom>
        <a:solidFill>
          <a:schemeClr val="accent2">
            <a:hueOff val="-3135308"/>
            <a:satOff val="30600"/>
            <a:lumOff val="-1439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000" b="0" i="0" u="none" strike="noStrike" kern="1200" cap="none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ssistant" panose="00000500000000000000" pitchFamily="2" charset="-79"/>
              <a:ea typeface="+mn-ea"/>
              <a:cs typeface="Assistant" panose="00000500000000000000" pitchFamily="2" charset="-79"/>
            </a:rPr>
            <a:t>שיחת פתיחה עם כל אחד מהמוערכים לתכנון משותף של תהליך הערכה</a:t>
          </a:r>
          <a:endParaRPr lang="en-US" sz="2000" b="0" i="0" u="none" strike="noStrike" kern="1200" cap="none" dirty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ssistant" panose="00000500000000000000" pitchFamily="2" charset="-79"/>
            <a:ea typeface="+mn-ea"/>
            <a:cs typeface="Assistant" panose="00000500000000000000" pitchFamily="2" charset="-79"/>
          </a:endParaRPr>
        </a:p>
      </dsp:txBody>
      <dsp:txXfrm>
        <a:off x="6001124" y="1561834"/>
        <a:ext cx="2338449" cy="1764300"/>
      </dsp:txXfrm>
    </dsp:sp>
    <dsp:sp modelId="{FCFC363B-F092-4104-B308-8EB410DBD6BB}">
      <dsp:nvSpPr>
        <dsp:cNvPr id="0" name=""/>
        <dsp:cNvSpPr/>
      </dsp:nvSpPr>
      <dsp:spPr>
        <a:xfrm>
          <a:off x="2954786" y="1466390"/>
          <a:ext cx="2529337" cy="1955188"/>
        </a:xfrm>
        <a:prstGeom prst="roundRect">
          <a:avLst/>
        </a:prstGeom>
        <a:solidFill>
          <a:schemeClr val="accent2">
            <a:hueOff val="-6270616"/>
            <a:satOff val="61200"/>
            <a:lumOff val="-287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</dsp:txBody>
      <dsp:txXfrm>
        <a:off x="3050230" y="1561834"/>
        <a:ext cx="2338449" cy="1764300"/>
      </dsp:txXfrm>
    </dsp:sp>
    <dsp:sp modelId="{9C7F1B3D-1F39-4468-9385-C65ED3DF5E38}">
      <dsp:nvSpPr>
        <dsp:cNvPr id="0" name=""/>
        <dsp:cNvSpPr/>
      </dsp:nvSpPr>
      <dsp:spPr>
        <a:xfrm>
          <a:off x="3892" y="1466390"/>
          <a:ext cx="2529337" cy="1955188"/>
        </a:xfrm>
        <a:prstGeom prst="roundRect">
          <a:avLst/>
        </a:prstGeom>
        <a:solidFill>
          <a:schemeClr val="accent2">
            <a:hueOff val="-9405924"/>
            <a:satOff val="91800"/>
            <a:lumOff val="-4316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</dsp:txBody>
      <dsp:txXfrm>
        <a:off x="99336" y="1561834"/>
        <a:ext cx="2338449" cy="17643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ama.education/internal-assessment-guidelines/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" name="Google Shape;8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Illustration by freepik</a:t>
            </a:r>
            <a:endParaRPr/>
          </a:p>
        </p:txBody>
      </p:sp>
      <p:sp>
        <p:nvSpPr>
          <p:cNvPr id="85" name="Google Shape;85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1" name="Google Shape;301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e-IL" dirty="0"/>
              <a:t>ההזדמנויות בהערכה מרכיבים את הפרמטרים של מנהיגות פדגוגית</a:t>
            </a:r>
            <a:endParaRPr dirty="0"/>
          </a:p>
        </p:txBody>
      </p:sp>
      <p:sp>
        <p:nvSpPr>
          <p:cNvPr id="302" name="Google Shape;302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3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2" name="Google Shape;19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dirty="0"/>
              <a:t>תרבות הערכה- </a:t>
            </a:r>
            <a:r>
              <a:rPr lang="he-IL" altLang="he-IL" dirty="0"/>
              <a:t>הערכת עובדי הוראה כחלק מההערכה פנימית -עקרונות בהערכה מעצבת הקבלה להערכת תלמידים (</a:t>
            </a:r>
            <a:r>
              <a:rPr lang="he-IL" altLang="he-IL" dirty="0" err="1"/>
              <a:t>ראמה</a:t>
            </a:r>
            <a:r>
              <a:rPr lang="he-IL" altLang="he-IL" dirty="0"/>
              <a:t>)- ההזדמנויות בתהליכי הערכה</a:t>
            </a:r>
          </a:p>
          <a:p>
            <a:pPr algn="r"/>
            <a:r>
              <a:rPr lang="he-IL" altLang="he-IL" b="1" dirty="0">
                <a:solidFill>
                  <a:srgbClr val="FAF7F2"/>
                </a:solidFill>
                <a:latin typeface="Miriam Libre" panose="00000500000000000000" pitchFamily="2" charset="-79"/>
                <a:cs typeface="Miriam Libre" panose="00000500000000000000" pitchFamily="2" charset="-79"/>
                <a:hlinkClick r:id="rId3"/>
              </a:rPr>
              <a:t>. הערכה כחלק בלתי נפרד מההוראה ומהלמידה</a:t>
            </a:r>
            <a:r>
              <a:rPr lang="he-IL" altLang="he-IL" b="1" dirty="0">
                <a:solidFill>
                  <a:srgbClr val="FAF7F2"/>
                </a:solidFill>
                <a:latin typeface="Miriam Libre" panose="00000500000000000000" pitchFamily="2" charset="-79"/>
                <a:cs typeface="Miriam Libre" panose="00000500000000000000" pitchFamily="2" charset="-79"/>
              </a:rPr>
              <a:t>-תכננו מראש ובאופן משולב את ההוראה, הלמידה וההערכה והגדירו היטב את המטרות והיעדים של כל אחת מהן.</a:t>
            </a:r>
          </a:p>
          <a:p>
            <a:pPr algn="r"/>
            <a:r>
              <a:rPr lang="he-IL" altLang="he-IL" b="1" dirty="0">
                <a:solidFill>
                  <a:srgbClr val="FDFDFE"/>
                </a:solidFill>
                <a:latin typeface="Miriam Libre" panose="00000500000000000000" pitchFamily="2" charset="-79"/>
                <a:cs typeface="Miriam Libre" panose="00000500000000000000" pitchFamily="2" charset="-79"/>
                <a:hlinkClick r:id="rId3"/>
              </a:rPr>
              <a:t> שותפות לומדים בהערכה לקידום הכוונה עצמית בלמידה</a:t>
            </a:r>
            <a:endParaRPr lang="he-IL" altLang="he-IL" b="1" dirty="0">
              <a:solidFill>
                <a:srgbClr val="FDFDFE"/>
              </a:solidFill>
              <a:latin typeface="Miriam Libre" panose="00000500000000000000" pitchFamily="2" charset="-79"/>
              <a:cs typeface="Miriam Libre" panose="00000500000000000000" pitchFamily="2" charset="-79"/>
            </a:endParaRPr>
          </a:p>
          <a:p>
            <a:pPr algn="r"/>
            <a:r>
              <a:rPr lang="he-IL" altLang="he-IL" b="1" dirty="0">
                <a:solidFill>
                  <a:srgbClr val="FDFDFE"/>
                </a:solidFill>
                <a:latin typeface="Miriam Libre" panose="00000500000000000000" pitchFamily="2" charset="-79"/>
                <a:cs typeface="Miriam Libre" panose="00000500000000000000" pitchFamily="2" charset="-79"/>
                <a:hlinkClick r:id="rId3"/>
              </a:rPr>
              <a:t> בחירה והתאמה של דרכי ההערכה</a:t>
            </a:r>
            <a:endParaRPr lang="he-IL" altLang="he-IL" b="1" dirty="0">
              <a:solidFill>
                <a:srgbClr val="FDFDFE"/>
              </a:solidFill>
              <a:latin typeface="Miriam Libre" panose="00000500000000000000" pitchFamily="2" charset="-79"/>
              <a:cs typeface="Miriam Libre" panose="00000500000000000000" pitchFamily="2" charset="-79"/>
            </a:endParaRPr>
          </a:p>
          <a:p>
            <a:pPr algn="r"/>
            <a:r>
              <a:rPr lang="he-IL" altLang="he-IL" b="1" dirty="0">
                <a:solidFill>
                  <a:srgbClr val="FDFDFE"/>
                </a:solidFill>
                <a:latin typeface="Miriam Libre" panose="00000500000000000000" pitchFamily="2" charset="-79"/>
                <a:cs typeface="Miriam Libre" panose="00000500000000000000" pitchFamily="2" charset="-79"/>
                <a:hlinkClick r:id="rId3"/>
              </a:rPr>
              <a:t>משוב מקדם למידה</a:t>
            </a:r>
            <a:endParaRPr lang="he-IL" altLang="he-IL" b="1" dirty="0">
              <a:solidFill>
                <a:srgbClr val="FDFDFE"/>
              </a:solidFill>
              <a:latin typeface="Miriam Libre" panose="00000500000000000000" pitchFamily="2" charset="-79"/>
              <a:cs typeface="Miriam Libre" panose="00000500000000000000" pitchFamily="2" charset="-79"/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he-IL" altLang="he-IL" dirty="0"/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he-IL" altLang="he-IL" dirty="0"/>
              <a:t>בסוף הצגת הנושא: למה לך להעריך? מה אתה מרוויח מזה ? </a:t>
            </a: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3" name="Google Shape;19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129965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עם אילו מורים התחלתי את ההערכה?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מה ואת מי נמנעתי מלהעריך?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sz="12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האם שיתפתי את המורים בתכנון תהליך הערכתם?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האם התייחסתי להערכה עצמית של המורים ? כיצד? 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האם הצלחתי לטפל בהתנגדויות?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מה עשיתי עם החוזקות והקשיים שזיהיתי?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האם שאלתי שאלות או ייעצתי בתהליכי הערכה?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האם אני חושבת שאני יודעת להעריך? מה העדויות לכך? 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האם היה לי קל/קשה לשמוע שמורים אינם מסכימים  עם דעתי?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מהן החוזקות שלי ומה נדרש ממני לשפר בניהול שלי בעקבות התנהלותי בתהליכי הערכה ובכלל</a:t>
            </a:r>
            <a:endParaRPr lang="he-IL" sz="1400" dirty="0"/>
          </a:p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iw-IL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134302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 algn="r" defTabSz="914400" rtl="1">
              <a:buFont typeface="Arial" panose="020B0604020202020204" pitchFamily="34" charset="0"/>
              <a:buChar char="•"/>
              <a:defRPr/>
            </a:pPr>
            <a:r>
              <a:rPr lang="he-IL" sz="1200" dirty="0">
                <a:solidFill>
                  <a:prstClr val="black"/>
                </a:solidFill>
              </a:rPr>
              <a:t>כיצד המורים מקבלים את תהליכי הערכה?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מהן נקודות החוזק שבולטות אצל מורים כפרטים?</a:t>
            </a:r>
          </a:p>
          <a:p>
            <a:pPr marL="342900" indent="-342900" algn="r" defTabSz="914400" rtl="1">
              <a:buFont typeface="Arial" panose="020B0604020202020204" pitchFamily="34" charset="0"/>
              <a:buChar char="•"/>
              <a:defRPr/>
            </a:pPr>
            <a:r>
              <a:rPr lang="he-IL" sz="1200" dirty="0">
                <a:solidFill>
                  <a:prstClr val="black"/>
                </a:solidFill>
              </a:rPr>
              <a:t>מהן חוזקות צוות בית הספר ומה נדרש לשפר בעקבות ממצאי תהליכי הערכה? </a:t>
            </a:r>
          </a:p>
          <a:p>
            <a:pPr marL="342900" lvl="0" indent="-342900" algn="r" defTabSz="914400" rtl="1">
              <a:buFont typeface="Arial" panose="020B0604020202020204" pitchFamily="34" charset="0"/>
              <a:buChar char="•"/>
              <a:defRPr/>
            </a:pPr>
            <a:r>
              <a:rPr lang="he-IL" sz="1200" dirty="0">
                <a:solidFill>
                  <a:prstClr val="black"/>
                </a:solidFill>
              </a:rPr>
              <a:t>מהן הנקודות לשיפור שבולטות בצוות בית הספר?</a:t>
            </a:r>
          </a:p>
          <a:p>
            <a:pPr marL="342900" lvl="0" indent="-342900" algn="r" defTabSz="914400" rtl="1">
              <a:buFont typeface="Arial" panose="020B0604020202020204" pitchFamily="34" charset="0"/>
              <a:buChar char="•"/>
              <a:defRPr/>
            </a:pPr>
            <a:r>
              <a:rPr lang="he-IL" sz="1200" dirty="0">
                <a:solidFill>
                  <a:prstClr val="black"/>
                </a:solidFill>
              </a:rPr>
              <a:t>מהן הנקודות לשיפור העולות אצל המורים כפרטים?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מה נעשה לקידום החוזקות ולשיפור הקשיים בעקבות תהליכי הערכה? 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האם תוכנית הפיתוח המקצועי לשנה זו ומעני הגפן  מותאמים למה שעולה מההערכות עד כה? </a:t>
            </a:r>
          </a:p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iw-IL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004007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</p:txBody>
      </p:sp>
      <p:sp>
        <p:nvSpPr>
          <p:cNvPr id="152" name="Google Shape;152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7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מפת</a:t>
            </a:r>
            <a:r>
              <a:rPr lang="he-IL" baseline="0" dirty="0"/>
              <a:t> המימדים היא כלי ניהולי .... </a:t>
            </a:r>
          </a:p>
          <a:p>
            <a:r>
              <a:rPr lang="he-IL" dirty="0"/>
              <a:t>להרחיב על תיאורי התנהגויות ולהזכיר את המסמך שך תיאורי </a:t>
            </a:r>
            <a:r>
              <a:rPr lang="he-IL" dirty="0" err="1"/>
              <a:t>התנהגויות.ההערכה</a:t>
            </a:r>
            <a:r>
              <a:rPr lang="he-IL" dirty="0"/>
              <a:t> מתקיימת באמצעות מפת ממדים, בהלימה לדמות המורה המצופה במערכת החינוך. ממדי על ממדים ותיאורי התנהגויות</a:t>
            </a:r>
          </a:p>
          <a:p>
            <a:r>
              <a:rPr lang="he-IL" dirty="0"/>
              <a:t>מתמחה על מה מעריכים?</a:t>
            </a:r>
          </a:p>
          <a:p>
            <a:r>
              <a:rPr lang="he-IL" dirty="0"/>
              <a:t>קביעות?</a:t>
            </a:r>
          </a:p>
          <a:p>
            <a:r>
              <a:rPr lang="he-IL" dirty="0"/>
              <a:t>קדום?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iw-IL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898411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5" name="Google Shape;345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 dirty="0"/>
              <a:t>Illustration by freepik</a:t>
            </a:r>
            <a:endParaRPr dirty="0"/>
          </a:p>
        </p:txBody>
      </p:sp>
      <p:sp>
        <p:nvSpPr>
          <p:cNvPr id="346" name="Google Shape;346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9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אפשר לתת את מסמך תיאורי התנהגות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lang="iw-IL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416375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אפשר לתת את מסמך תיאורי התנהגות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lang="iw-IL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977800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9" name="Google Shape;399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00" name="Google Shape;400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13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lang="iw-IL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125864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" type="blank">
  <p:cSld name="BLANK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9"/>
          <p:cNvSpPr txBox="1">
            <a:spLocks noGrp="1"/>
          </p:cNvSpPr>
          <p:nvPr>
            <p:ph type="title"/>
          </p:nvPr>
        </p:nvSpPr>
        <p:spPr>
          <a:xfrm>
            <a:off x="533400" y="406400"/>
            <a:ext cx="11125200" cy="8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9"/>
          <p:cNvSpPr/>
          <p:nvPr/>
        </p:nvSpPr>
        <p:spPr>
          <a:xfrm>
            <a:off x="11275536" y="6478101"/>
            <a:ext cx="383064" cy="19114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CAA62"/>
              </a:gs>
              <a:gs pos="100000">
                <a:schemeClr val="accent3"/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19"/>
          <p:cNvSpPr txBox="1"/>
          <p:nvPr/>
        </p:nvSpPr>
        <p:spPr>
          <a:xfrm>
            <a:off x="11303045" y="6496730"/>
            <a:ext cx="331788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 sz="1000" b="1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‹#›</a:t>
            </a:fld>
            <a:endParaRPr sz="1000" b="1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7" name="Google Shape;17;p19"/>
          <p:cNvSpPr txBox="1">
            <a:spLocks noGrp="1"/>
          </p:cNvSpPr>
          <p:nvPr>
            <p:ph type="ftr" idx="11"/>
          </p:nvPr>
        </p:nvSpPr>
        <p:spPr>
          <a:xfrm>
            <a:off x="9271631" y="6512118"/>
            <a:ext cx="1911884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accen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6000"/>
              <a:buFont typeface="Georgia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1"/>
          <p:cNvSpPr/>
          <p:nvPr/>
        </p:nvSpPr>
        <p:spPr>
          <a:xfrm>
            <a:off x="11275536" y="6478101"/>
            <a:ext cx="383064" cy="19114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CAA62"/>
              </a:gs>
              <a:gs pos="100000">
                <a:schemeClr val="accent3"/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21"/>
          <p:cNvSpPr txBox="1">
            <a:spLocks noGrp="1"/>
          </p:cNvSpPr>
          <p:nvPr>
            <p:ph type="title"/>
          </p:nvPr>
        </p:nvSpPr>
        <p:spPr>
          <a:xfrm>
            <a:off x="533400" y="406400"/>
            <a:ext cx="11125200" cy="8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1"/>
          <p:cNvSpPr txBox="1">
            <a:spLocks noGrp="1"/>
          </p:cNvSpPr>
          <p:nvPr>
            <p:ph type="body" idx="1"/>
          </p:nvPr>
        </p:nvSpPr>
        <p:spPr>
          <a:xfrm>
            <a:off x="533400" y="1825624"/>
            <a:ext cx="11125200" cy="4422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21"/>
          <p:cNvSpPr txBox="1"/>
          <p:nvPr/>
        </p:nvSpPr>
        <p:spPr>
          <a:xfrm>
            <a:off x="11303045" y="6496730"/>
            <a:ext cx="331788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 sz="1000" b="1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‹#›</a:t>
            </a:fld>
            <a:endParaRPr sz="1000" b="1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6" name="Google Shape;26;p21"/>
          <p:cNvSpPr txBox="1">
            <a:spLocks noGrp="1"/>
          </p:cNvSpPr>
          <p:nvPr>
            <p:ph type="ftr" idx="11"/>
          </p:nvPr>
        </p:nvSpPr>
        <p:spPr>
          <a:xfrm>
            <a:off x="9271631" y="6512118"/>
            <a:ext cx="1911884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accen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6000"/>
              <a:buFont typeface="Georgia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3"/>
          <p:cNvSpPr txBox="1">
            <a:spLocks noGrp="1"/>
          </p:cNvSpPr>
          <p:nvPr>
            <p:ph type="title"/>
          </p:nvPr>
        </p:nvSpPr>
        <p:spPr>
          <a:xfrm>
            <a:off x="533400" y="406400"/>
            <a:ext cx="11125200" cy="8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3"/>
          <p:cNvSpPr txBox="1">
            <a:spLocks noGrp="1"/>
          </p:cNvSpPr>
          <p:nvPr>
            <p:ph type="body" idx="1"/>
          </p:nvPr>
        </p:nvSpPr>
        <p:spPr>
          <a:xfrm>
            <a:off x="533400" y="1825624"/>
            <a:ext cx="5486400" cy="4422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23"/>
          <p:cNvSpPr txBox="1">
            <a:spLocks noGrp="1"/>
          </p:cNvSpPr>
          <p:nvPr>
            <p:ph type="body" idx="2"/>
          </p:nvPr>
        </p:nvSpPr>
        <p:spPr>
          <a:xfrm>
            <a:off x="6172200" y="1825624"/>
            <a:ext cx="5486400" cy="4422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23"/>
          <p:cNvSpPr/>
          <p:nvPr/>
        </p:nvSpPr>
        <p:spPr>
          <a:xfrm>
            <a:off x="11275536" y="6478101"/>
            <a:ext cx="383064" cy="19114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CAA62"/>
              </a:gs>
              <a:gs pos="100000">
                <a:schemeClr val="accent3"/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23"/>
          <p:cNvSpPr txBox="1"/>
          <p:nvPr/>
        </p:nvSpPr>
        <p:spPr>
          <a:xfrm>
            <a:off x="11303045" y="6496730"/>
            <a:ext cx="331788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 sz="1000" b="1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‹#›</a:t>
            </a:fld>
            <a:endParaRPr sz="1000" b="1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6" name="Google Shape;36;p23"/>
          <p:cNvSpPr txBox="1">
            <a:spLocks noGrp="1"/>
          </p:cNvSpPr>
          <p:nvPr>
            <p:ph type="ftr" idx="11"/>
          </p:nvPr>
        </p:nvSpPr>
        <p:spPr>
          <a:xfrm>
            <a:off x="9271631" y="6512118"/>
            <a:ext cx="1911884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accen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4"/>
          <p:cNvSpPr txBox="1">
            <a:spLocks noGrp="1"/>
          </p:cNvSpPr>
          <p:nvPr>
            <p:ph type="title"/>
          </p:nvPr>
        </p:nvSpPr>
        <p:spPr>
          <a:xfrm>
            <a:off x="533400" y="365125"/>
            <a:ext cx="1112837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4"/>
          <p:cNvSpPr txBox="1">
            <a:spLocks noGrp="1"/>
          </p:cNvSpPr>
          <p:nvPr>
            <p:ph type="body" idx="1"/>
          </p:nvPr>
        </p:nvSpPr>
        <p:spPr>
          <a:xfrm>
            <a:off x="533400" y="1681163"/>
            <a:ext cx="5464175" cy="837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0" name="Google Shape;40;p24"/>
          <p:cNvSpPr txBox="1">
            <a:spLocks noGrp="1"/>
          </p:cNvSpPr>
          <p:nvPr>
            <p:ph type="body" idx="2"/>
          </p:nvPr>
        </p:nvSpPr>
        <p:spPr>
          <a:xfrm>
            <a:off x="533400" y="2505074"/>
            <a:ext cx="5464175" cy="3743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2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48640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2" name="Google Shape;42;p24"/>
          <p:cNvSpPr txBox="1">
            <a:spLocks noGrp="1"/>
          </p:cNvSpPr>
          <p:nvPr>
            <p:ph type="body" idx="4"/>
          </p:nvPr>
        </p:nvSpPr>
        <p:spPr>
          <a:xfrm>
            <a:off x="6172200" y="2505074"/>
            <a:ext cx="5486400" cy="3743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24"/>
          <p:cNvSpPr/>
          <p:nvPr/>
        </p:nvSpPr>
        <p:spPr>
          <a:xfrm>
            <a:off x="11275536" y="6478101"/>
            <a:ext cx="383064" cy="19114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CAA62"/>
              </a:gs>
              <a:gs pos="100000">
                <a:schemeClr val="accent3"/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24"/>
          <p:cNvSpPr txBox="1"/>
          <p:nvPr/>
        </p:nvSpPr>
        <p:spPr>
          <a:xfrm>
            <a:off x="11303045" y="6496730"/>
            <a:ext cx="331788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 sz="1000" b="1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‹#›</a:t>
            </a:fld>
            <a:endParaRPr sz="1000" b="1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5" name="Google Shape;45;p24"/>
          <p:cNvSpPr txBox="1">
            <a:spLocks noGrp="1"/>
          </p:cNvSpPr>
          <p:nvPr>
            <p:ph type="ftr" idx="11"/>
          </p:nvPr>
        </p:nvSpPr>
        <p:spPr>
          <a:xfrm>
            <a:off x="9271631" y="6512118"/>
            <a:ext cx="1911884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accen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5"/>
          <p:cNvSpPr/>
          <p:nvPr/>
        </p:nvSpPr>
        <p:spPr>
          <a:xfrm>
            <a:off x="11275536" y="6478101"/>
            <a:ext cx="383064" cy="19114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CAA62"/>
              </a:gs>
              <a:gs pos="100000">
                <a:schemeClr val="accent3"/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25"/>
          <p:cNvSpPr txBox="1"/>
          <p:nvPr/>
        </p:nvSpPr>
        <p:spPr>
          <a:xfrm>
            <a:off x="11303045" y="6496730"/>
            <a:ext cx="331788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 sz="1000" b="1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‹#›</a:t>
            </a:fld>
            <a:endParaRPr sz="1000" b="1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9" name="Google Shape;49;p25"/>
          <p:cNvSpPr txBox="1">
            <a:spLocks noGrp="1"/>
          </p:cNvSpPr>
          <p:nvPr>
            <p:ph type="ftr" idx="11"/>
          </p:nvPr>
        </p:nvSpPr>
        <p:spPr>
          <a:xfrm>
            <a:off x="9271631" y="6512118"/>
            <a:ext cx="1911884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accen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200"/>
              <a:buFont typeface="Georgia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3" name="Google Shape;53;p2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4" name="Google Shape;54;p26"/>
          <p:cNvSpPr/>
          <p:nvPr/>
        </p:nvSpPr>
        <p:spPr>
          <a:xfrm>
            <a:off x="11275536" y="6478101"/>
            <a:ext cx="383064" cy="19114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CAA62"/>
              </a:gs>
              <a:gs pos="100000">
                <a:schemeClr val="accent3"/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26"/>
          <p:cNvSpPr txBox="1"/>
          <p:nvPr/>
        </p:nvSpPr>
        <p:spPr>
          <a:xfrm>
            <a:off x="11303045" y="6496730"/>
            <a:ext cx="331788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 sz="1000" b="1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‹#›</a:t>
            </a:fld>
            <a:endParaRPr sz="1000" b="1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6" name="Google Shape;56;p26"/>
          <p:cNvSpPr txBox="1">
            <a:spLocks noGrp="1"/>
          </p:cNvSpPr>
          <p:nvPr>
            <p:ph type="ftr" idx="11"/>
          </p:nvPr>
        </p:nvSpPr>
        <p:spPr>
          <a:xfrm>
            <a:off x="9271631" y="6512118"/>
            <a:ext cx="1911884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accen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200"/>
              <a:buFont typeface="Georgia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p2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1" name="Google Shape;61;p27"/>
          <p:cNvSpPr/>
          <p:nvPr/>
        </p:nvSpPr>
        <p:spPr>
          <a:xfrm>
            <a:off x="11275536" y="6478101"/>
            <a:ext cx="383064" cy="19114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CAA62"/>
              </a:gs>
              <a:gs pos="100000">
                <a:schemeClr val="accent3"/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27"/>
          <p:cNvSpPr txBox="1"/>
          <p:nvPr/>
        </p:nvSpPr>
        <p:spPr>
          <a:xfrm>
            <a:off x="11303045" y="6496730"/>
            <a:ext cx="331788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 sz="1000" b="1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‹#›</a:t>
            </a:fld>
            <a:endParaRPr sz="1000" b="1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3" name="Google Shape;63;p27"/>
          <p:cNvSpPr txBox="1">
            <a:spLocks noGrp="1"/>
          </p:cNvSpPr>
          <p:nvPr>
            <p:ph type="ftr" idx="11"/>
          </p:nvPr>
        </p:nvSpPr>
        <p:spPr>
          <a:xfrm>
            <a:off x="9271631" y="6512118"/>
            <a:ext cx="1911884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accen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8"/>
          <p:cNvSpPr txBox="1">
            <a:spLocks noGrp="1"/>
          </p:cNvSpPr>
          <p:nvPr>
            <p:ph type="title"/>
          </p:nvPr>
        </p:nvSpPr>
        <p:spPr>
          <a:xfrm>
            <a:off x="533400" y="406400"/>
            <a:ext cx="11125200" cy="8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8"/>
          <p:cNvSpPr txBox="1">
            <a:spLocks noGrp="1"/>
          </p:cNvSpPr>
          <p:nvPr>
            <p:ph type="body" idx="1"/>
          </p:nvPr>
        </p:nvSpPr>
        <p:spPr>
          <a:xfrm rot="5400000">
            <a:off x="3884613" y="-1525589"/>
            <a:ext cx="4422775" cy="111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28"/>
          <p:cNvSpPr/>
          <p:nvPr/>
        </p:nvSpPr>
        <p:spPr>
          <a:xfrm>
            <a:off x="11275536" y="6478101"/>
            <a:ext cx="383064" cy="19114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CAA62"/>
              </a:gs>
              <a:gs pos="100000">
                <a:schemeClr val="accent3"/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28"/>
          <p:cNvSpPr txBox="1"/>
          <p:nvPr/>
        </p:nvSpPr>
        <p:spPr>
          <a:xfrm>
            <a:off x="11303045" y="6496730"/>
            <a:ext cx="331788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 sz="1000" b="1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‹#›</a:t>
            </a:fld>
            <a:endParaRPr sz="1000" b="1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9" name="Google Shape;69;p28"/>
          <p:cNvSpPr txBox="1">
            <a:spLocks noGrp="1"/>
          </p:cNvSpPr>
          <p:nvPr>
            <p:ph type="ftr" idx="11"/>
          </p:nvPr>
        </p:nvSpPr>
        <p:spPr>
          <a:xfrm>
            <a:off x="9271631" y="6512118"/>
            <a:ext cx="1911884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accen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9"/>
          <p:cNvSpPr txBox="1">
            <a:spLocks noGrp="1"/>
          </p:cNvSpPr>
          <p:nvPr>
            <p:ph type="title"/>
          </p:nvPr>
        </p:nvSpPr>
        <p:spPr>
          <a:xfrm rot="5400000">
            <a:off x="7250113" y="1839911"/>
            <a:ext cx="5883275" cy="293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9"/>
          <p:cNvSpPr txBox="1">
            <a:spLocks noGrp="1"/>
          </p:cNvSpPr>
          <p:nvPr>
            <p:ph type="body" idx="1"/>
          </p:nvPr>
        </p:nvSpPr>
        <p:spPr>
          <a:xfrm rot="5400000">
            <a:off x="1611313" y="-712788"/>
            <a:ext cx="5883275" cy="80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29"/>
          <p:cNvSpPr/>
          <p:nvPr/>
        </p:nvSpPr>
        <p:spPr>
          <a:xfrm>
            <a:off x="11275536" y="6478101"/>
            <a:ext cx="383064" cy="19114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CAA62"/>
              </a:gs>
              <a:gs pos="100000">
                <a:schemeClr val="accent3"/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29"/>
          <p:cNvSpPr txBox="1"/>
          <p:nvPr/>
        </p:nvSpPr>
        <p:spPr>
          <a:xfrm>
            <a:off x="11303045" y="6496730"/>
            <a:ext cx="331788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 sz="1000" b="1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‹#›</a:t>
            </a:fld>
            <a:endParaRPr sz="1000" b="1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5" name="Google Shape;75;p29"/>
          <p:cNvSpPr txBox="1">
            <a:spLocks noGrp="1"/>
          </p:cNvSpPr>
          <p:nvPr>
            <p:ph type="ftr" idx="11"/>
          </p:nvPr>
        </p:nvSpPr>
        <p:spPr>
          <a:xfrm>
            <a:off x="9271631" y="6512118"/>
            <a:ext cx="1911884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accen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2 - Templateswise.com">
  <p:cSld name="Title and Content 2 - Templateswise.com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d2cad02793_1_135"/>
          <p:cNvSpPr txBox="1">
            <a:spLocks noGrp="1"/>
          </p:cNvSpPr>
          <p:nvPr>
            <p:ph type="title"/>
          </p:nvPr>
        </p:nvSpPr>
        <p:spPr>
          <a:xfrm>
            <a:off x="609600" y="932723"/>
            <a:ext cx="109728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59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gd2cad02793_1_135"/>
          <p:cNvSpPr txBox="1">
            <a:spLocks noGrp="1"/>
          </p:cNvSpPr>
          <p:nvPr>
            <p:ph type="body" idx="1"/>
          </p:nvPr>
        </p:nvSpPr>
        <p:spPr>
          <a:xfrm>
            <a:off x="609600" y="2084849"/>
            <a:ext cx="10972800" cy="4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rmAutofit/>
          </a:bodyPr>
          <a:lstStyle>
            <a:lvl1pPr marL="457200" lvl="0" indent="-228600" algn="ctr" rtl="0">
              <a:spcBef>
                <a:spcPts val="900"/>
              </a:spcBef>
              <a:spcAft>
                <a:spcPts val="0"/>
              </a:spcAft>
              <a:buClr>
                <a:srgbClr val="3F3F3F"/>
              </a:buClr>
              <a:buSzPts val="4300"/>
              <a:buNone/>
              <a:defRPr/>
            </a:lvl1pPr>
            <a:lvl2pPr marL="914400" lvl="1" indent="-381000" algn="l" rtl="0"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400"/>
              <a:buChar char="•"/>
              <a:defRPr/>
            </a:lvl2pPr>
            <a:lvl3pPr marL="1371600" lvl="2" indent="-381000" algn="l" rtl="0"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400"/>
              <a:buChar char="•"/>
              <a:defRPr/>
            </a:lvl3pPr>
            <a:lvl4pPr marL="1828800" lvl="3" indent="-381000" algn="l" rtl="0"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400"/>
              <a:buChar char="•"/>
              <a:defRPr/>
            </a:lvl4pPr>
            <a:lvl5pPr marL="2286000" lvl="4" indent="-381000" algn="l" rtl="0"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400"/>
              <a:buChar char="•"/>
              <a:defRPr/>
            </a:lvl5pPr>
            <a:lvl6pPr marL="2743200" lvl="5" indent="-38100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6pPr>
            <a:lvl7pPr marL="3200400" lvl="6" indent="-38100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7pPr>
            <a:lvl8pPr marL="3657600" lvl="7" indent="-38100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8pPr>
            <a:lvl9pPr marL="4114800" lvl="8" indent="-38100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gd2cad02793_1_135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9pPr>
          </a:lstStyle>
          <a:p>
            <a:endParaRPr/>
          </a:p>
        </p:txBody>
      </p:sp>
      <p:sp>
        <p:nvSpPr>
          <p:cNvPr id="80" name="Google Shape;80;gd2cad02793_1_135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9pPr>
          </a:lstStyle>
          <a:p>
            <a:endParaRPr/>
          </a:p>
        </p:txBody>
      </p:sp>
      <p:sp>
        <p:nvSpPr>
          <p:cNvPr id="81" name="Google Shape;81;gd2cad02793_1_135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1900"/>
            </a:lvl1pPr>
            <a:lvl2pPr marL="0" lvl="1" indent="0" algn="r" rtl="0">
              <a:spcBef>
                <a:spcPts val="0"/>
              </a:spcBef>
              <a:buNone/>
              <a:defRPr sz="1900"/>
            </a:lvl2pPr>
            <a:lvl3pPr marL="0" lvl="2" indent="0" algn="r" rtl="0">
              <a:spcBef>
                <a:spcPts val="0"/>
              </a:spcBef>
              <a:buNone/>
              <a:defRPr sz="1900"/>
            </a:lvl3pPr>
            <a:lvl4pPr marL="0" lvl="3" indent="0" algn="r" rtl="0">
              <a:spcBef>
                <a:spcPts val="0"/>
              </a:spcBef>
              <a:buNone/>
              <a:defRPr sz="1900"/>
            </a:lvl4pPr>
            <a:lvl5pPr marL="0" lvl="4" indent="0" algn="r" rtl="0">
              <a:spcBef>
                <a:spcPts val="0"/>
              </a:spcBef>
              <a:buNone/>
              <a:defRPr sz="1900"/>
            </a:lvl5pPr>
            <a:lvl6pPr marL="0" lvl="5" indent="0" algn="r" rtl="0">
              <a:spcBef>
                <a:spcPts val="0"/>
              </a:spcBef>
              <a:buNone/>
              <a:defRPr sz="1900"/>
            </a:lvl6pPr>
            <a:lvl7pPr marL="0" lvl="6" indent="0" algn="r" rtl="0">
              <a:spcBef>
                <a:spcPts val="0"/>
              </a:spcBef>
              <a:buNone/>
              <a:defRPr sz="1900"/>
            </a:lvl7pPr>
            <a:lvl8pPr marL="0" lvl="7" indent="0" algn="r" rtl="0">
              <a:spcBef>
                <a:spcPts val="0"/>
              </a:spcBef>
              <a:buNone/>
              <a:defRPr sz="1900"/>
            </a:lvl8pPr>
            <a:lvl9pPr marL="0" lvl="8" indent="0" algn="r" rtl="0">
              <a:spcBef>
                <a:spcPts val="0"/>
              </a:spcBef>
              <a:buNone/>
              <a:defRPr sz="19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 txBox="1">
            <a:spLocks noGrp="1"/>
          </p:cNvSpPr>
          <p:nvPr>
            <p:ph type="title"/>
          </p:nvPr>
        </p:nvSpPr>
        <p:spPr>
          <a:xfrm>
            <a:off x="533400" y="406400"/>
            <a:ext cx="11125200" cy="8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400"/>
              <a:buFont typeface="Georgia"/>
              <a:buNone/>
              <a:defRPr sz="4400" b="1" i="0" u="none" strike="noStrike" cap="none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7"/>
          <p:cNvSpPr txBox="1">
            <a:spLocks noGrp="1"/>
          </p:cNvSpPr>
          <p:nvPr>
            <p:ph type="body" idx="1"/>
          </p:nvPr>
        </p:nvSpPr>
        <p:spPr>
          <a:xfrm>
            <a:off x="533400" y="1524000"/>
            <a:ext cx="11125200" cy="465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336">
          <p15:clr>
            <a:srgbClr val="F26B43"/>
          </p15:clr>
        </p15:guide>
        <p15:guide id="2" pos="7344">
          <p15:clr>
            <a:srgbClr val="F26B43"/>
          </p15:clr>
        </p15:guide>
        <p15:guide id="3" orient="horz" pos="3936">
          <p15:clr>
            <a:srgbClr val="F26B43"/>
          </p15:clr>
        </p15:guide>
        <p15:guide id="4" orient="horz" pos="960">
          <p15:clr>
            <a:srgbClr val="F26B43"/>
          </p15:clr>
        </p15:guide>
        <p15:guide id="5" orient="horz" pos="81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0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2.png"/><Relationship Id="rId10" Type="http://schemas.openxmlformats.org/officeDocument/2006/relationships/hyperlink" Target="https://avneyrosha.org.il/resourcecenter/Pages/27.aspx" TargetMode="External"/><Relationship Id="rId4" Type="http://schemas.openxmlformats.org/officeDocument/2006/relationships/image" Target="../media/image11.png"/><Relationship Id="rId9" Type="http://schemas.openxmlformats.org/officeDocument/2006/relationships/image" Target="../media/image14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6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daveltd.com/photo/macro/eyes/jalene/beautiful-left-eye.jpg">
            <a:extLst>
              <a:ext uri="{FF2B5EF4-FFF2-40B4-BE49-F238E27FC236}">
                <a16:creationId xmlns:a16="http://schemas.microsoft.com/office/drawing/2014/main" id="{1CF4C56B-A449-512E-AFEE-77864575AF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403" y="1840819"/>
            <a:ext cx="6125484" cy="5136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" name="Google Shape;90;p1"/>
          <p:cNvSpPr/>
          <p:nvPr/>
        </p:nvSpPr>
        <p:spPr>
          <a:xfrm>
            <a:off x="7162800" y="903514"/>
            <a:ext cx="4326784" cy="4009628"/>
          </a:xfrm>
          <a:prstGeom prst="round2SameRect">
            <a:avLst>
              <a:gd name="adj1" fmla="val 13338"/>
              <a:gd name="adj2" fmla="val 0"/>
            </a:avLst>
          </a:prstGeom>
          <a:solidFill>
            <a:srgbClr val="F37404">
              <a:alpha val="89803"/>
            </a:srgbClr>
          </a:solidFill>
          <a:ln>
            <a:noFill/>
          </a:ln>
          <a:effectLst>
            <a:outerShdw blurRad="330200" dist="381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7363143" y="3946232"/>
            <a:ext cx="39222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</a:pPr>
            <a:r>
              <a:rPr lang="he-IL" sz="4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הערכת מתמחים</a:t>
            </a:r>
            <a:endParaRPr sz="4800" b="1" i="1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/>
          <p:nvPr/>
        </p:nvSpPr>
        <p:spPr>
          <a:xfrm rot="10800000" flipH="1">
            <a:off x="7162800" y="4913142"/>
            <a:ext cx="4326784" cy="1041344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4A6A6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3" name="Google Shape;93;p1"/>
          <p:cNvCxnSpPr>
            <a:cxnSpLocks/>
          </p:cNvCxnSpPr>
          <p:nvPr/>
        </p:nvCxnSpPr>
        <p:spPr>
          <a:xfrm>
            <a:off x="6758065" y="4913142"/>
            <a:ext cx="5058804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4" name="Google Shape;94;p1"/>
          <p:cNvSpPr txBox="1"/>
          <p:nvPr/>
        </p:nvSpPr>
        <p:spPr>
          <a:xfrm>
            <a:off x="7869785" y="5249148"/>
            <a:ext cx="291281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he-IL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תשפ"ה</a:t>
            </a:r>
            <a:endParaRPr sz="2400" b="0" i="1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"/>
          <p:cNvSpPr/>
          <p:nvPr/>
        </p:nvSpPr>
        <p:spPr>
          <a:xfrm rot="10800000" flipH="1">
            <a:off x="7869785" y="0"/>
            <a:ext cx="1274215" cy="245949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1"/>
          </a:solidFill>
          <a:ln>
            <a:noFill/>
          </a:ln>
          <a:effectLst>
            <a:outerShdw blurRad="330200" dist="38100" dir="27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"/>
          <p:cNvSpPr/>
          <p:nvPr/>
        </p:nvSpPr>
        <p:spPr>
          <a:xfrm>
            <a:off x="8104561" y="1387456"/>
            <a:ext cx="804662" cy="804658"/>
          </a:xfrm>
          <a:prstGeom prst="ellipse">
            <a:avLst/>
          </a:prstGeom>
          <a:noFill/>
          <a:ln w="25400" cap="rnd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-1138108" y="1627967"/>
            <a:ext cx="502774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he-IL" sz="1200" b="0" u="none" dirty="0">
                <a:solidFill>
                  <a:schemeClr val="accent3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היחידה להערכת עובדי הוראה </a:t>
            </a:r>
          </a:p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he-IL" sz="1200" b="0" u="none" dirty="0">
                <a:solidFill>
                  <a:schemeClr val="accent3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ומנהלים</a:t>
            </a:r>
            <a:endParaRPr sz="1200" b="0" i="1" u="none" dirty="0">
              <a:solidFill>
                <a:schemeClr val="accent3">
                  <a:lumMod val="60000"/>
                  <a:lumOff val="40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9" name="Google Shape;99;p1"/>
          <p:cNvGrpSpPr/>
          <p:nvPr/>
        </p:nvGrpSpPr>
        <p:grpSpPr>
          <a:xfrm>
            <a:off x="8281268" y="1556497"/>
            <a:ext cx="469294" cy="467033"/>
            <a:chOff x="-49786250" y="2316650"/>
            <a:chExt cx="300900" cy="299450"/>
          </a:xfrm>
        </p:grpSpPr>
        <p:sp>
          <p:nvSpPr>
            <p:cNvPr id="100" name="Google Shape;100;p1"/>
            <p:cNvSpPr/>
            <p:nvPr/>
          </p:nvSpPr>
          <p:spPr>
            <a:xfrm>
              <a:off x="-49746875" y="2316650"/>
              <a:ext cx="217400" cy="299450"/>
            </a:xfrm>
            <a:custGeom>
              <a:avLst/>
              <a:gdLst/>
              <a:ahLst/>
              <a:cxnLst/>
              <a:rect l="l" t="t" r="r" b="b"/>
              <a:pathLst>
                <a:path w="8696" h="11978" extrusionOk="0">
                  <a:moveTo>
                    <a:pt x="4411" y="3944"/>
                  </a:moveTo>
                  <a:lnTo>
                    <a:pt x="5010" y="5110"/>
                  </a:lnTo>
                  <a:cubicBezTo>
                    <a:pt x="4837" y="5188"/>
                    <a:pt x="4640" y="5228"/>
                    <a:pt x="4439" y="5228"/>
                  </a:cubicBezTo>
                  <a:cubicBezTo>
                    <a:pt x="4238" y="5228"/>
                    <a:pt x="4033" y="5188"/>
                    <a:pt x="3844" y="5110"/>
                  </a:cubicBezTo>
                  <a:lnTo>
                    <a:pt x="4411" y="3944"/>
                  </a:lnTo>
                  <a:close/>
                  <a:moveTo>
                    <a:pt x="5136" y="5834"/>
                  </a:moveTo>
                  <a:lnTo>
                    <a:pt x="5136" y="8418"/>
                  </a:lnTo>
                  <a:lnTo>
                    <a:pt x="3718" y="8418"/>
                  </a:lnTo>
                  <a:lnTo>
                    <a:pt x="3718" y="5834"/>
                  </a:lnTo>
                  <a:cubicBezTo>
                    <a:pt x="3939" y="5897"/>
                    <a:pt x="4191" y="5960"/>
                    <a:pt x="4411" y="5960"/>
                  </a:cubicBezTo>
                  <a:cubicBezTo>
                    <a:pt x="4663" y="5960"/>
                    <a:pt x="4884" y="5897"/>
                    <a:pt x="5136" y="5834"/>
                  </a:cubicBezTo>
                  <a:close/>
                  <a:moveTo>
                    <a:pt x="4390" y="657"/>
                  </a:moveTo>
                  <a:cubicBezTo>
                    <a:pt x="5196" y="657"/>
                    <a:pt x="5982" y="942"/>
                    <a:pt x="6617" y="1455"/>
                  </a:cubicBezTo>
                  <a:cubicBezTo>
                    <a:pt x="7467" y="2117"/>
                    <a:pt x="7940" y="3156"/>
                    <a:pt x="7940" y="4196"/>
                  </a:cubicBezTo>
                  <a:cubicBezTo>
                    <a:pt x="7940" y="5078"/>
                    <a:pt x="7625" y="5897"/>
                    <a:pt x="7058" y="6527"/>
                  </a:cubicBezTo>
                  <a:cubicBezTo>
                    <a:pt x="6585" y="7095"/>
                    <a:pt x="6270" y="7756"/>
                    <a:pt x="6207" y="8418"/>
                  </a:cubicBezTo>
                  <a:lnTo>
                    <a:pt x="5829" y="8418"/>
                  </a:lnTo>
                  <a:lnTo>
                    <a:pt x="5829" y="5267"/>
                  </a:lnTo>
                  <a:cubicBezTo>
                    <a:pt x="5829" y="5236"/>
                    <a:pt x="5829" y="5141"/>
                    <a:pt x="5798" y="5110"/>
                  </a:cubicBezTo>
                  <a:lnTo>
                    <a:pt x="4726" y="2999"/>
                  </a:lnTo>
                  <a:cubicBezTo>
                    <a:pt x="4663" y="2873"/>
                    <a:pt x="4537" y="2778"/>
                    <a:pt x="4411" y="2778"/>
                  </a:cubicBezTo>
                  <a:cubicBezTo>
                    <a:pt x="4317" y="2778"/>
                    <a:pt x="4191" y="2873"/>
                    <a:pt x="4096" y="2999"/>
                  </a:cubicBezTo>
                  <a:lnTo>
                    <a:pt x="3057" y="5110"/>
                  </a:lnTo>
                  <a:cubicBezTo>
                    <a:pt x="2994" y="5141"/>
                    <a:pt x="2994" y="5236"/>
                    <a:pt x="2994" y="5267"/>
                  </a:cubicBezTo>
                  <a:lnTo>
                    <a:pt x="2994" y="8418"/>
                  </a:lnTo>
                  <a:lnTo>
                    <a:pt x="2647" y="8418"/>
                  </a:lnTo>
                  <a:cubicBezTo>
                    <a:pt x="2584" y="7756"/>
                    <a:pt x="2301" y="7095"/>
                    <a:pt x="1796" y="6527"/>
                  </a:cubicBezTo>
                  <a:cubicBezTo>
                    <a:pt x="1040" y="5708"/>
                    <a:pt x="757" y="4574"/>
                    <a:pt x="1009" y="3408"/>
                  </a:cubicBezTo>
                  <a:cubicBezTo>
                    <a:pt x="1261" y="2085"/>
                    <a:pt x="2332" y="1014"/>
                    <a:pt x="3687" y="731"/>
                  </a:cubicBezTo>
                  <a:cubicBezTo>
                    <a:pt x="3921" y="681"/>
                    <a:pt x="4156" y="657"/>
                    <a:pt x="4390" y="657"/>
                  </a:cubicBezTo>
                  <a:close/>
                  <a:moveTo>
                    <a:pt x="6207" y="9142"/>
                  </a:moveTo>
                  <a:lnTo>
                    <a:pt x="6207" y="9489"/>
                  </a:lnTo>
                  <a:cubicBezTo>
                    <a:pt x="6207" y="9678"/>
                    <a:pt x="6050" y="9835"/>
                    <a:pt x="5829" y="9835"/>
                  </a:cubicBezTo>
                  <a:lnTo>
                    <a:pt x="3057" y="9835"/>
                  </a:lnTo>
                  <a:cubicBezTo>
                    <a:pt x="2836" y="9835"/>
                    <a:pt x="2679" y="9678"/>
                    <a:pt x="2679" y="9489"/>
                  </a:cubicBezTo>
                  <a:lnTo>
                    <a:pt x="2679" y="9142"/>
                  </a:lnTo>
                  <a:close/>
                  <a:moveTo>
                    <a:pt x="5483" y="10529"/>
                  </a:moveTo>
                  <a:lnTo>
                    <a:pt x="5483" y="10907"/>
                  </a:lnTo>
                  <a:cubicBezTo>
                    <a:pt x="5483" y="11096"/>
                    <a:pt x="5325" y="11253"/>
                    <a:pt x="5136" y="11253"/>
                  </a:cubicBezTo>
                  <a:lnTo>
                    <a:pt x="3718" y="11253"/>
                  </a:lnTo>
                  <a:cubicBezTo>
                    <a:pt x="3529" y="11253"/>
                    <a:pt x="3372" y="11096"/>
                    <a:pt x="3372" y="10907"/>
                  </a:cubicBezTo>
                  <a:lnTo>
                    <a:pt x="3372" y="10529"/>
                  </a:lnTo>
                  <a:close/>
                  <a:moveTo>
                    <a:pt x="4318" y="0"/>
                  </a:moveTo>
                  <a:cubicBezTo>
                    <a:pt x="4056" y="0"/>
                    <a:pt x="3792" y="23"/>
                    <a:pt x="3529" y="69"/>
                  </a:cubicBezTo>
                  <a:cubicBezTo>
                    <a:pt x="1954" y="384"/>
                    <a:pt x="631" y="1707"/>
                    <a:pt x="284" y="3314"/>
                  </a:cubicBezTo>
                  <a:cubicBezTo>
                    <a:pt x="1" y="4637"/>
                    <a:pt x="379" y="6023"/>
                    <a:pt x="1261" y="7000"/>
                  </a:cubicBezTo>
                  <a:cubicBezTo>
                    <a:pt x="1702" y="7536"/>
                    <a:pt x="1986" y="8166"/>
                    <a:pt x="1986" y="8796"/>
                  </a:cubicBezTo>
                  <a:lnTo>
                    <a:pt x="1986" y="9489"/>
                  </a:lnTo>
                  <a:cubicBezTo>
                    <a:pt x="1986" y="9961"/>
                    <a:pt x="2269" y="10371"/>
                    <a:pt x="2679" y="10466"/>
                  </a:cubicBezTo>
                  <a:lnTo>
                    <a:pt x="2679" y="10907"/>
                  </a:lnTo>
                  <a:cubicBezTo>
                    <a:pt x="2679" y="11505"/>
                    <a:pt x="3151" y="11978"/>
                    <a:pt x="3750" y="11978"/>
                  </a:cubicBezTo>
                  <a:lnTo>
                    <a:pt x="5168" y="11978"/>
                  </a:lnTo>
                  <a:cubicBezTo>
                    <a:pt x="5766" y="11978"/>
                    <a:pt x="6239" y="11505"/>
                    <a:pt x="6239" y="10907"/>
                  </a:cubicBezTo>
                  <a:lnTo>
                    <a:pt x="6239" y="10466"/>
                  </a:lnTo>
                  <a:cubicBezTo>
                    <a:pt x="6617" y="10308"/>
                    <a:pt x="6963" y="9930"/>
                    <a:pt x="6963" y="9489"/>
                  </a:cubicBezTo>
                  <a:lnTo>
                    <a:pt x="6963" y="8796"/>
                  </a:lnTo>
                  <a:cubicBezTo>
                    <a:pt x="6963" y="8166"/>
                    <a:pt x="7184" y="7536"/>
                    <a:pt x="7656" y="6969"/>
                  </a:cubicBezTo>
                  <a:cubicBezTo>
                    <a:pt x="8318" y="6212"/>
                    <a:pt x="8696" y="5236"/>
                    <a:pt x="8696" y="4228"/>
                  </a:cubicBezTo>
                  <a:cubicBezTo>
                    <a:pt x="8633" y="2967"/>
                    <a:pt x="8097" y="1739"/>
                    <a:pt x="7058" y="951"/>
                  </a:cubicBezTo>
                  <a:cubicBezTo>
                    <a:pt x="6285" y="328"/>
                    <a:pt x="5314" y="0"/>
                    <a:pt x="4318" y="0"/>
                  </a:cubicBezTo>
                  <a:close/>
                </a:path>
              </a:pathLst>
            </a:custGeom>
            <a:solidFill>
              <a:srgbClr val="24A6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-49786250" y="2422325"/>
              <a:ext cx="36250" cy="17350"/>
            </a:xfrm>
            <a:custGeom>
              <a:avLst/>
              <a:gdLst/>
              <a:ahLst/>
              <a:cxnLst/>
              <a:rect l="l" t="t" r="r" b="b"/>
              <a:pathLst>
                <a:path w="1450" h="694" extrusionOk="0">
                  <a:moveTo>
                    <a:pt x="379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79" y="694"/>
                  </a:cubicBezTo>
                  <a:lnTo>
                    <a:pt x="1072" y="694"/>
                  </a:lnTo>
                  <a:cubicBezTo>
                    <a:pt x="1261" y="694"/>
                    <a:pt x="1418" y="536"/>
                    <a:pt x="1418" y="347"/>
                  </a:cubicBezTo>
                  <a:cubicBezTo>
                    <a:pt x="1450" y="127"/>
                    <a:pt x="1261" y="1"/>
                    <a:pt x="1072" y="1"/>
                  </a:cubicBezTo>
                  <a:close/>
                </a:path>
              </a:pathLst>
            </a:custGeom>
            <a:solidFill>
              <a:srgbClr val="24A6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-49783900" y="2362475"/>
              <a:ext cx="31550" cy="30150"/>
            </a:xfrm>
            <a:custGeom>
              <a:avLst/>
              <a:gdLst/>
              <a:ahLst/>
              <a:cxnLst/>
              <a:rect l="l" t="t" r="r" b="b"/>
              <a:pathLst>
                <a:path w="1262" h="1206" extrusionOk="0">
                  <a:moveTo>
                    <a:pt x="391" y="0"/>
                  </a:moveTo>
                  <a:cubicBezTo>
                    <a:pt x="300" y="0"/>
                    <a:pt x="206" y="32"/>
                    <a:pt x="127" y="95"/>
                  </a:cubicBezTo>
                  <a:cubicBezTo>
                    <a:pt x="1" y="221"/>
                    <a:pt x="1" y="441"/>
                    <a:pt x="127" y="599"/>
                  </a:cubicBezTo>
                  <a:lnTo>
                    <a:pt x="631" y="1134"/>
                  </a:lnTo>
                  <a:cubicBezTo>
                    <a:pt x="694" y="1182"/>
                    <a:pt x="781" y="1205"/>
                    <a:pt x="871" y="1205"/>
                  </a:cubicBezTo>
                  <a:cubicBezTo>
                    <a:pt x="962" y="1205"/>
                    <a:pt x="1056" y="1182"/>
                    <a:pt x="1135" y="1134"/>
                  </a:cubicBezTo>
                  <a:cubicBezTo>
                    <a:pt x="1261" y="1008"/>
                    <a:pt x="1261" y="756"/>
                    <a:pt x="1135" y="599"/>
                  </a:cubicBezTo>
                  <a:lnTo>
                    <a:pt x="631" y="95"/>
                  </a:lnTo>
                  <a:cubicBezTo>
                    <a:pt x="568" y="32"/>
                    <a:pt x="481" y="0"/>
                    <a:pt x="391" y="0"/>
                  </a:cubicBezTo>
                  <a:close/>
                </a:path>
              </a:pathLst>
            </a:custGeom>
            <a:solidFill>
              <a:srgbClr val="24A6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-49783900" y="2468800"/>
              <a:ext cx="31550" cy="30150"/>
            </a:xfrm>
            <a:custGeom>
              <a:avLst/>
              <a:gdLst/>
              <a:ahLst/>
              <a:cxnLst/>
              <a:rect l="l" t="t" r="r" b="b"/>
              <a:pathLst>
                <a:path w="1262" h="1206" extrusionOk="0">
                  <a:moveTo>
                    <a:pt x="871" y="0"/>
                  </a:moveTo>
                  <a:cubicBezTo>
                    <a:pt x="781" y="0"/>
                    <a:pt x="694" y="32"/>
                    <a:pt x="631" y="95"/>
                  </a:cubicBezTo>
                  <a:lnTo>
                    <a:pt x="127" y="599"/>
                  </a:lnTo>
                  <a:cubicBezTo>
                    <a:pt x="1" y="725"/>
                    <a:pt x="1" y="977"/>
                    <a:pt x="127" y="1135"/>
                  </a:cubicBezTo>
                  <a:cubicBezTo>
                    <a:pt x="174" y="1182"/>
                    <a:pt x="261" y="1205"/>
                    <a:pt x="355" y="1205"/>
                  </a:cubicBezTo>
                  <a:cubicBezTo>
                    <a:pt x="450" y="1205"/>
                    <a:pt x="552" y="1182"/>
                    <a:pt x="631" y="1135"/>
                  </a:cubicBezTo>
                  <a:lnTo>
                    <a:pt x="1135" y="599"/>
                  </a:lnTo>
                  <a:cubicBezTo>
                    <a:pt x="1261" y="504"/>
                    <a:pt x="1261" y="252"/>
                    <a:pt x="1135" y="95"/>
                  </a:cubicBezTo>
                  <a:cubicBezTo>
                    <a:pt x="1056" y="32"/>
                    <a:pt x="962" y="0"/>
                    <a:pt x="871" y="0"/>
                  </a:cubicBezTo>
                  <a:close/>
                </a:path>
              </a:pathLst>
            </a:custGeom>
            <a:solidFill>
              <a:srgbClr val="24A6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-49520825" y="2421550"/>
              <a:ext cx="35475" cy="18125"/>
            </a:xfrm>
            <a:custGeom>
              <a:avLst/>
              <a:gdLst/>
              <a:ahLst/>
              <a:cxnLst/>
              <a:rect l="l" t="t" r="r" b="b"/>
              <a:pathLst>
                <a:path w="1419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rgbClr val="24A6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-49519250" y="2362475"/>
              <a:ext cx="31525" cy="31325"/>
            </a:xfrm>
            <a:custGeom>
              <a:avLst/>
              <a:gdLst/>
              <a:ahLst/>
              <a:cxnLst/>
              <a:rect l="l" t="t" r="r" b="b"/>
              <a:pathLst>
                <a:path w="1261" h="1253" extrusionOk="0">
                  <a:moveTo>
                    <a:pt x="906" y="0"/>
                  </a:moveTo>
                  <a:cubicBezTo>
                    <a:pt x="812" y="0"/>
                    <a:pt x="709" y="32"/>
                    <a:pt x="631" y="95"/>
                  </a:cubicBezTo>
                  <a:lnTo>
                    <a:pt x="127" y="599"/>
                  </a:lnTo>
                  <a:cubicBezTo>
                    <a:pt x="1" y="725"/>
                    <a:pt x="1" y="945"/>
                    <a:pt x="127" y="1134"/>
                  </a:cubicBezTo>
                  <a:cubicBezTo>
                    <a:pt x="190" y="1213"/>
                    <a:pt x="276" y="1253"/>
                    <a:pt x="367" y="1253"/>
                  </a:cubicBezTo>
                  <a:cubicBezTo>
                    <a:pt x="457" y="1253"/>
                    <a:pt x="552" y="1213"/>
                    <a:pt x="631" y="1134"/>
                  </a:cubicBezTo>
                  <a:lnTo>
                    <a:pt x="1135" y="599"/>
                  </a:lnTo>
                  <a:cubicBezTo>
                    <a:pt x="1261" y="473"/>
                    <a:pt x="1261" y="252"/>
                    <a:pt x="1135" y="95"/>
                  </a:cubicBezTo>
                  <a:cubicBezTo>
                    <a:pt x="1088" y="32"/>
                    <a:pt x="1001" y="0"/>
                    <a:pt x="906" y="0"/>
                  </a:cubicBezTo>
                  <a:close/>
                </a:path>
              </a:pathLst>
            </a:custGeom>
            <a:solidFill>
              <a:srgbClr val="24A6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-49519250" y="2468800"/>
              <a:ext cx="31525" cy="30150"/>
            </a:xfrm>
            <a:custGeom>
              <a:avLst/>
              <a:gdLst/>
              <a:ahLst/>
              <a:cxnLst/>
              <a:rect l="l" t="t" r="r" b="b"/>
              <a:pathLst>
                <a:path w="1261" h="1206" extrusionOk="0">
                  <a:moveTo>
                    <a:pt x="391" y="0"/>
                  </a:moveTo>
                  <a:cubicBezTo>
                    <a:pt x="300" y="0"/>
                    <a:pt x="205" y="32"/>
                    <a:pt x="127" y="95"/>
                  </a:cubicBezTo>
                  <a:cubicBezTo>
                    <a:pt x="1" y="221"/>
                    <a:pt x="1" y="441"/>
                    <a:pt x="127" y="599"/>
                  </a:cubicBezTo>
                  <a:lnTo>
                    <a:pt x="631" y="1135"/>
                  </a:lnTo>
                  <a:cubicBezTo>
                    <a:pt x="694" y="1182"/>
                    <a:pt x="780" y="1205"/>
                    <a:pt x="871" y="1205"/>
                  </a:cubicBezTo>
                  <a:cubicBezTo>
                    <a:pt x="962" y="1205"/>
                    <a:pt x="1056" y="1182"/>
                    <a:pt x="1135" y="1135"/>
                  </a:cubicBezTo>
                  <a:cubicBezTo>
                    <a:pt x="1261" y="1009"/>
                    <a:pt x="1261" y="756"/>
                    <a:pt x="1135" y="599"/>
                  </a:cubicBezTo>
                  <a:lnTo>
                    <a:pt x="631" y="95"/>
                  </a:lnTo>
                  <a:cubicBezTo>
                    <a:pt x="568" y="32"/>
                    <a:pt x="481" y="0"/>
                    <a:pt x="391" y="0"/>
                  </a:cubicBezTo>
                  <a:close/>
                </a:path>
              </a:pathLst>
            </a:custGeom>
            <a:solidFill>
              <a:srgbClr val="24A6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" name="תמונה 1">
            <a:extLst>
              <a:ext uri="{FF2B5EF4-FFF2-40B4-BE49-F238E27FC236}">
                <a16:creationId xmlns:a16="http://schemas.microsoft.com/office/drawing/2014/main" id="{A4A21CB5-02B1-68F5-2ECB-B870D01F2F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476" y="284389"/>
            <a:ext cx="971550" cy="12382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319" y="2045088"/>
            <a:ext cx="11833362" cy="276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710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59;g2039656451d_0_0"/>
          <p:cNvPicPr preferRelativeResize="0"/>
          <p:nvPr/>
        </p:nvPicPr>
        <p:blipFill>
          <a:blip r:embed="rId3">
            <a:alphaModFix/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13"/>
          <p:cNvSpPr/>
          <p:nvPr/>
        </p:nvSpPr>
        <p:spPr>
          <a:xfrm>
            <a:off x="670302" y="1796142"/>
            <a:ext cx="5250284" cy="1186543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  <a:effectLst>
            <a:outerShdw blurRad="330200" dist="38100" dir="2700000" algn="tl" rotWithShape="0">
              <a:srgbClr val="000000">
                <a:alpha val="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13"/>
          <p:cNvSpPr/>
          <p:nvPr/>
        </p:nvSpPr>
        <p:spPr>
          <a:xfrm>
            <a:off x="670302" y="3268435"/>
            <a:ext cx="5250284" cy="1186543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  <a:effectLst>
            <a:outerShdw blurRad="330200" dist="38100" dir="2700000" algn="tl" rotWithShape="0">
              <a:srgbClr val="000000">
                <a:alpha val="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13"/>
          <p:cNvSpPr/>
          <p:nvPr/>
        </p:nvSpPr>
        <p:spPr>
          <a:xfrm>
            <a:off x="670302" y="4740728"/>
            <a:ext cx="5250284" cy="1186543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  <a:effectLst>
            <a:outerShdw blurRad="330200" dist="38100" dir="2700000" algn="tl" rotWithShape="0">
              <a:srgbClr val="000000">
                <a:alpha val="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3"/>
          <p:cNvSpPr/>
          <p:nvPr/>
        </p:nvSpPr>
        <p:spPr>
          <a:xfrm flipH="1">
            <a:off x="6408316" y="1796142"/>
            <a:ext cx="5250284" cy="1186543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  <a:effectLst>
            <a:outerShdw blurRad="330200" dist="38100" dir="2700000" algn="tl" rotWithShape="0">
              <a:srgbClr val="000000">
                <a:alpha val="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13"/>
          <p:cNvSpPr/>
          <p:nvPr/>
        </p:nvSpPr>
        <p:spPr>
          <a:xfrm flipH="1">
            <a:off x="6408316" y="3268435"/>
            <a:ext cx="5250284" cy="1186543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  <a:effectLst>
            <a:outerShdw blurRad="330200" dist="38100" dir="2700000" algn="tl" rotWithShape="0">
              <a:srgbClr val="000000">
                <a:alpha val="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13"/>
          <p:cNvSpPr/>
          <p:nvPr/>
        </p:nvSpPr>
        <p:spPr>
          <a:xfrm flipH="1">
            <a:off x="6408316" y="4740728"/>
            <a:ext cx="5250284" cy="1186543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  <a:effectLst>
            <a:outerShdw blurRad="330200" dist="38100" dir="2700000" algn="tl" rotWithShape="0">
              <a:srgbClr val="000000">
                <a:alpha val="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162;g2039656451d_0_0">
            <a:extLst>
              <a:ext uri="{FF2B5EF4-FFF2-40B4-BE49-F238E27FC236}">
                <a16:creationId xmlns:a16="http://schemas.microsoft.com/office/drawing/2014/main" id="{7531E31D-5AFC-7A9A-E47B-1CBAFCBB50D7}"/>
              </a:ext>
            </a:extLst>
          </p:cNvPr>
          <p:cNvSpPr txBox="1"/>
          <p:nvPr/>
        </p:nvSpPr>
        <p:spPr>
          <a:xfrm>
            <a:off x="6800340" y="1989422"/>
            <a:ext cx="3621847" cy="73858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01" tIns="91401" rIns="91401" bIns="91401" anchor="t" anchorCtr="0">
            <a:spAutoFit/>
          </a:bodyPr>
          <a:lstStyle>
            <a:defPPr>
              <a:defRPr lang="en-US"/>
            </a:defPPr>
            <a:lvl1pPr lvl="0" indent="0" algn="ctr" rtl="1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he-IL" sz="36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</a:rPr>
              <a:t>קשר בין אישי</a:t>
            </a:r>
            <a:endParaRPr sz="3600" b="1" dirty="0">
              <a:solidFill>
                <a:schemeClr val="accent3">
                  <a:lumMod val="60000"/>
                  <a:lumOff val="40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163;g2039656451d_0_0">
            <a:extLst>
              <a:ext uri="{FF2B5EF4-FFF2-40B4-BE49-F238E27FC236}">
                <a16:creationId xmlns:a16="http://schemas.microsoft.com/office/drawing/2014/main" id="{518DE42D-BBE0-3ED1-FF8C-C4AA44479756}"/>
              </a:ext>
            </a:extLst>
          </p:cNvPr>
          <p:cNvSpPr txBox="1"/>
          <p:nvPr/>
        </p:nvSpPr>
        <p:spPr>
          <a:xfrm>
            <a:off x="6867716" y="3461700"/>
            <a:ext cx="3575916" cy="73858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01" tIns="91401" rIns="91401" bIns="91401" anchor="t" anchorCtr="0">
            <a:spAutoFit/>
          </a:bodyPr>
          <a:lstStyle>
            <a:defPPr>
              <a:defRPr lang="en-US"/>
            </a:defPPr>
            <a:lvl1pPr lvl="0" indent="0" algn="ctr" rtl="1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he-IL" sz="36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</a:rPr>
              <a:t>ליווי והעצמה</a:t>
            </a:r>
            <a:endParaRPr sz="3600" b="1" dirty="0">
              <a:solidFill>
                <a:schemeClr val="accent3">
                  <a:lumMod val="60000"/>
                  <a:lumOff val="40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Google Shape;164;g2039656451d_0_0">
            <a:extLst>
              <a:ext uri="{FF2B5EF4-FFF2-40B4-BE49-F238E27FC236}">
                <a16:creationId xmlns:a16="http://schemas.microsoft.com/office/drawing/2014/main" id="{3AA4B624-DB9A-08A8-74DD-851866FBD5CC}"/>
              </a:ext>
            </a:extLst>
          </p:cNvPr>
          <p:cNvSpPr txBox="1"/>
          <p:nvPr/>
        </p:nvSpPr>
        <p:spPr>
          <a:xfrm>
            <a:off x="7570033" y="4740728"/>
            <a:ext cx="2720118" cy="116947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01" tIns="91401" rIns="91401" bIns="91401" anchor="t" anchorCtr="0">
            <a:spAutoFit/>
          </a:bodyPr>
          <a:lstStyle>
            <a:defPPr>
              <a:defRPr lang="en-US"/>
            </a:defPPr>
            <a:lvl1pPr lvl="0" indent="0" algn="ctr" rtl="1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he-IL" sz="32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</a:rPr>
              <a:t>התמדת עובדי הוראה</a:t>
            </a:r>
            <a:endParaRPr sz="3200" b="1" dirty="0">
              <a:solidFill>
                <a:schemeClr val="accent3">
                  <a:lumMod val="60000"/>
                  <a:lumOff val="40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62;g2039656451d_0_0">
            <a:extLst>
              <a:ext uri="{FF2B5EF4-FFF2-40B4-BE49-F238E27FC236}">
                <a16:creationId xmlns:a16="http://schemas.microsoft.com/office/drawing/2014/main" id="{448E3AC5-5DF7-D4D7-7AE3-A6A9F692550D}"/>
              </a:ext>
            </a:extLst>
          </p:cNvPr>
          <p:cNvSpPr txBox="1"/>
          <p:nvPr/>
        </p:nvSpPr>
        <p:spPr>
          <a:xfrm>
            <a:off x="1158085" y="1781731"/>
            <a:ext cx="3574328" cy="1292583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01" tIns="91401" rIns="91401" bIns="91401" anchor="t" anchorCtr="0">
            <a:spAutoFit/>
          </a:bodyPr>
          <a:lstStyle>
            <a:defPPr>
              <a:defRPr lang="en-US"/>
            </a:defPPr>
            <a:lvl1pPr lvl="0" indent="0" algn="ctr" rtl="1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he-IL" sz="3600" b="1" dirty="0">
                <a:solidFill>
                  <a:schemeClr val="accent4"/>
                </a:solidFill>
                <a:latin typeface="Calibri"/>
                <a:ea typeface="Calibri"/>
                <a:cs typeface="Calibri"/>
              </a:rPr>
              <a:t>כלי אבחוני- למורה ולמוסד החינוכי  </a:t>
            </a:r>
            <a:endParaRPr sz="3600" b="1" dirty="0">
              <a:solidFill>
                <a:schemeClr val="accent4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62;g2039656451d_0_0">
            <a:extLst>
              <a:ext uri="{FF2B5EF4-FFF2-40B4-BE49-F238E27FC236}">
                <a16:creationId xmlns:a16="http://schemas.microsoft.com/office/drawing/2014/main" id="{7EC4561A-55E5-D3E3-0339-5033FDC3FF23}"/>
              </a:ext>
            </a:extLst>
          </p:cNvPr>
          <p:cNvSpPr txBox="1"/>
          <p:nvPr/>
        </p:nvSpPr>
        <p:spPr>
          <a:xfrm>
            <a:off x="1370812" y="3435379"/>
            <a:ext cx="3510220" cy="73858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01" tIns="91401" rIns="91401" bIns="91401" anchor="t" anchorCtr="0">
            <a:spAutoFit/>
          </a:bodyPr>
          <a:lstStyle>
            <a:defPPr>
              <a:defRPr lang="en-US"/>
            </a:defPPr>
            <a:lvl1pPr lvl="0" indent="0" algn="ctr" rtl="1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he-IL" sz="3600" b="1" dirty="0">
                <a:solidFill>
                  <a:schemeClr val="accent4"/>
                </a:solidFill>
                <a:latin typeface="Calibri"/>
                <a:ea typeface="Calibri"/>
                <a:cs typeface="Calibri"/>
              </a:rPr>
              <a:t>מסלול התפתחותי</a:t>
            </a:r>
            <a:endParaRPr sz="3600" b="1" dirty="0">
              <a:solidFill>
                <a:schemeClr val="accent4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Google Shape;162;g2039656451d_0_0">
            <a:extLst>
              <a:ext uri="{FF2B5EF4-FFF2-40B4-BE49-F238E27FC236}">
                <a16:creationId xmlns:a16="http://schemas.microsoft.com/office/drawing/2014/main" id="{795F35E1-EB99-AF7A-0AA1-5C1F0F516E63}"/>
              </a:ext>
            </a:extLst>
          </p:cNvPr>
          <p:cNvSpPr txBox="1"/>
          <p:nvPr/>
        </p:nvSpPr>
        <p:spPr>
          <a:xfrm>
            <a:off x="1914411" y="4797584"/>
            <a:ext cx="2886059" cy="116947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01" tIns="91401" rIns="91401" bIns="91401" anchor="t" anchorCtr="0">
            <a:spAutoFit/>
          </a:bodyPr>
          <a:lstStyle/>
          <a:p>
            <a:pPr lvl="0" algn="ctr" rtl="1"/>
            <a:r>
              <a:rPr lang="he-IL" sz="3200" b="1" dirty="0">
                <a:solidFill>
                  <a:schemeClr val="accent4"/>
                </a:solidFill>
                <a:latin typeface="Calibri"/>
                <a:ea typeface="Calibri"/>
                <a:cs typeface="Calibri"/>
              </a:rPr>
              <a:t>תוכנית עבודה ומענים </a:t>
            </a:r>
            <a:endParaRPr sz="3200" b="1" dirty="0">
              <a:solidFill>
                <a:schemeClr val="accent4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" name="תיבת טקסט 11">
            <a:extLst>
              <a:ext uri="{FF2B5EF4-FFF2-40B4-BE49-F238E27FC236}">
                <a16:creationId xmlns:a16="http://schemas.microsoft.com/office/drawing/2014/main" id="{1D902550-3541-DFCC-7870-767362084DF5}"/>
              </a:ext>
            </a:extLst>
          </p:cNvPr>
          <p:cNvSpPr txBox="1"/>
          <p:nvPr/>
        </p:nvSpPr>
        <p:spPr>
          <a:xfrm>
            <a:off x="3419167" y="116803"/>
            <a:ext cx="5353665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800" b="1" dirty="0"/>
              <a:t>מנהיגות פדגוגית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A blue sky with white clouds&#10;&#10;Description automatically generated">
            <a:extLst>
              <a:ext uri="{FF2B5EF4-FFF2-40B4-BE49-F238E27FC236}">
                <a16:creationId xmlns:a16="http://schemas.microsoft.com/office/drawing/2014/main" id="{F831656A-57B7-74D0-8B45-1796F9DB70E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39721" y="39974"/>
            <a:ext cx="12112558" cy="6856718"/>
          </a:xfrm>
          <a:prstGeom prst="rect">
            <a:avLst/>
          </a:prstGeom>
        </p:spPr>
      </p:pic>
      <p:sp>
        <p:nvSpPr>
          <p:cNvPr id="6" name="מלבן 5">
            <a:extLst>
              <a:ext uri="{FF2B5EF4-FFF2-40B4-BE49-F238E27FC236}">
                <a16:creationId xmlns:a16="http://schemas.microsoft.com/office/drawing/2014/main" id="{0442E6D7-C806-A797-339E-900E7CB6F98E}"/>
              </a:ext>
            </a:extLst>
          </p:cNvPr>
          <p:cNvSpPr/>
          <p:nvPr/>
        </p:nvSpPr>
        <p:spPr>
          <a:xfrm>
            <a:off x="211705" y="327314"/>
            <a:ext cx="112655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he-IL" sz="3600" b="1" dirty="0">
                <a:solidFill>
                  <a:srgbClr val="FFC000"/>
                </a:solidFill>
              </a:rPr>
              <a:t>תהליך הערכת עובדי הוראה מאפשר למנהלת ללמוד........</a:t>
            </a:r>
          </a:p>
        </p:txBody>
      </p:sp>
      <p:sp>
        <p:nvSpPr>
          <p:cNvPr id="9" name="בועת דיבור: אליפסה 8">
            <a:extLst>
              <a:ext uri="{FF2B5EF4-FFF2-40B4-BE49-F238E27FC236}">
                <a16:creationId xmlns:a16="http://schemas.microsoft.com/office/drawing/2014/main" id="{78EBC27A-1ED6-7959-5C23-5FCA74D6A547}"/>
              </a:ext>
            </a:extLst>
          </p:cNvPr>
          <p:cNvSpPr/>
          <p:nvPr/>
        </p:nvSpPr>
        <p:spPr>
          <a:xfrm>
            <a:off x="7979257" y="1335666"/>
            <a:ext cx="3177688" cy="2363859"/>
          </a:xfrm>
          <a:prstGeom prst="wedgeEllipseCallout">
            <a:avLst>
              <a:gd name="adj1" fmla="val -45267"/>
              <a:gd name="adj2" fmla="val 54997"/>
            </a:avLst>
          </a:prstGeom>
          <a:solidFill>
            <a:schemeClr val="tx2">
              <a:lumMod val="9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399" b="1" dirty="0">
                <a:solidFill>
                  <a:schemeClr val="bg1"/>
                </a:solidFill>
              </a:rPr>
              <a:t>מה אני יכולה ללמוד </a:t>
            </a:r>
            <a:r>
              <a:rPr lang="he-IL" sz="2399" b="1" dirty="0">
                <a:solidFill>
                  <a:schemeClr val="bg1"/>
                </a:solidFill>
                <a:cs typeface="Spoiler Black" pitchFamily="2" charset="-79"/>
              </a:rPr>
              <a:t>על עצמי </a:t>
            </a:r>
            <a:r>
              <a:rPr lang="he-IL" sz="2399" b="1" dirty="0">
                <a:solidFill>
                  <a:schemeClr val="bg1"/>
                </a:solidFill>
              </a:rPr>
              <a:t>מתהליכי הערכת עובדי הוראה? </a:t>
            </a:r>
          </a:p>
        </p:txBody>
      </p:sp>
      <p:pic>
        <p:nvPicPr>
          <p:cNvPr id="8" name="גרפיקה 7">
            <a:extLst>
              <a:ext uri="{FF2B5EF4-FFF2-40B4-BE49-F238E27FC236}">
                <a16:creationId xmlns:a16="http://schemas.microsoft.com/office/drawing/2014/main" id="{E72FD341-92CB-DAAB-2CF6-6E5685C7F94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3021"/>
          <a:stretch/>
        </p:blipFill>
        <p:spPr>
          <a:xfrm>
            <a:off x="4978759" y="1595014"/>
            <a:ext cx="3000498" cy="522301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0" name="בועת דיבור: אליפסה 9">
            <a:extLst>
              <a:ext uri="{FF2B5EF4-FFF2-40B4-BE49-F238E27FC236}">
                <a16:creationId xmlns:a16="http://schemas.microsoft.com/office/drawing/2014/main" id="{094F0A4C-D0BE-4AB4-A021-22271D07A6F3}"/>
              </a:ext>
            </a:extLst>
          </p:cNvPr>
          <p:cNvSpPr/>
          <p:nvPr/>
        </p:nvSpPr>
        <p:spPr>
          <a:xfrm flipH="1">
            <a:off x="1035055" y="1335666"/>
            <a:ext cx="3177689" cy="2363859"/>
          </a:xfrm>
          <a:prstGeom prst="wedgeEllipseCallout">
            <a:avLst>
              <a:gd name="adj1" fmla="val -45267"/>
              <a:gd name="adj2" fmla="val 54997"/>
            </a:avLst>
          </a:prstGeom>
          <a:solidFill>
            <a:schemeClr val="tx2">
              <a:lumMod val="9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399" b="1" dirty="0">
                <a:solidFill>
                  <a:schemeClr val="bg1"/>
                </a:solidFill>
              </a:rPr>
              <a:t>מה אני יכולה ללמוד </a:t>
            </a:r>
            <a:r>
              <a:rPr lang="he-IL" sz="2399" b="1" dirty="0">
                <a:solidFill>
                  <a:schemeClr val="bg1"/>
                </a:solidFill>
                <a:cs typeface="Spoiler Black" pitchFamily="2" charset="-79"/>
              </a:rPr>
              <a:t>על בית הספר </a:t>
            </a:r>
            <a:r>
              <a:rPr lang="he-IL" sz="2399" b="1" dirty="0">
                <a:solidFill>
                  <a:schemeClr val="bg1"/>
                </a:solidFill>
              </a:rPr>
              <a:t>מתהליכי הערכת עובדי הוראה? </a:t>
            </a:r>
          </a:p>
        </p:txBody>
      </p:sp>
    </p:spTree>
    <p:extLst>
      <p:ext uri="{BB962C8B-B14F-4D97-AF65-F5344CB8AC3E}">
        <p14:creationId xmlns:p14="http://schemas.microsoft.com/office/powerpoint/2010/main" val="319082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0F353852-D32F-D542-31E8-59614C566C2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870" r="7891"/>
          <a:stretch/>
        </p:blipFill>
        <p:spPr>
          <a:xfrm>
            <a:off x="-1" y="0"/>
            <a:ext cx="12188825" cy="6856214"/>
          </a:xfrm>
          <a:prstGeom prst="rect">
            <a:avLst/>
          </a:prstGeom>
        </p:spPr>
      </p:pic>
      <p:pic>
        <p:nvPicPr>
          <p:cNvPr id="6" name="גרפיקה 5">
            <a:extLst>
              <a:ext uri="{FF2B5EF4-FFF2-40B4-BE49-F238E27FC236}">
                <a16:creationId xmlns:a16="http://schemas.microsoft.com/office/drawing/2014/main" id="{335AB997-AC6B-4102-8A76-3463A12B193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b="53021"/>
          <a:stretch/>
        </p:blipFill>
        <p:spPr>
          <a:xfrm>
            <a:off x="6456527" y="2279475"/>
            <a:ext cx="2371077" cy="457763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E09DE20-EA51-485A-A882-4915201AACA9}"/>
              </a:ext>
            </a:extLst>
          </p:cNvPr>
          <p:cNvSpPr txBox="1"/>
          <p:nvPr/>
        </p:nvSpPr>
        <p:spPr>
          <a:xfrm>
            <a:off x="227012" y="455826"/>
            <a:ext cx="11734800" cy="122071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ts val="3199"/>
              </a:lnSpc>
            </a:pPr>
            <a:r>
              <a:rPr lang="he-IL" sz="6000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ללמוד על הניהול שלי</a:t>
            </a:r>
            <a:r>
              <a:rPr lang="en-US" b="1" dirty="0">
                <a:solidFill>
                  <a:srgbClr val="FF0000"/>
                </a:solidFill>
              </a:rPr>
              <a:t>.</a:t>
            </a:r>
          </a:p>
          <a:p>
            <a:pPr algn="ctr">
              <a:lnSpc>
                <a:spcPts val="3199"/>
              </a:lnSpc>
            </a:pPr>
            <a:endParaRPr lang="he-IL" b="1" dirty="0">
              <a:solidFill>
                <a:srgbClr val="FF0000"/>
              </a:solidFill>
            </a:endParaRPr>
          </a:p>
          <a:p>
            <a:pPr marL="342797" indent="-342797">
              <a:buFont typeface="Arial" panose="020B0604020202020204" pitchFamily="34" charset="0"/>
              <a:buChar char="•"/>
            </a:pPr>
            <a:endParaRPr lang="he-IL" sz="1999" dirty="0"/>
          </a:p>
        </p:txBody>
      </p:sp>
      <p:sp>
        <p:nvSpPr>
          <p:cNvPr id="4" name="מלבן 3"/>
          <p:cNvSpPr/>
          <p:nvPr/>
        </p:nvSpPr>
        <p:spPr>
          <a:xfrm>
            <a:off x="-92001" y="3428107"/>
            <a:ext cx="654852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r" rtl="1">
              <a:buClrTx/>
              <a:buFont typeface="Arial" panose="020B0604020202020204" pitchFamily="34" charset="0"/>
              <a:buChar char="•"/>
              <a:defRPr/>
            </a:pPr>
            <a:r>
              <a:rPr lang="he-IL" sz="1800" kern="1200" dirty="0">
                <a:solidFill>
                  <a:schemeClr val="bg1"/>
                </a:solidFill>
                <a:latin typeface="Calibri" panose="020F0502020204030204"/>
                <a:cs typeface="Arial" panose="020B0604020202020204" pitchFamily="34" charset="0"/>
              </a:rPr>
              <a:t>עם אילו מורים התחלתי את ההערכה?</a:t>
            </a:r>
          </a:p>
          <a:p>
            <a:pPr marL="342900" lvl="0" indent="-342900" algn="r" rtl="1">
              <a:buClrTx/>
              <a:buFont typeface="Arial" panose="020B0604020202020204" pitchFamily="34" charset="0"/>
              <a:buChar char="•"/>
              <a:defRPr/>
            </a:pPr>
            <a:r>
              <a:rPr lang="he-IL" sz="1800" kern="1200" dirty="0">
                <a:solidFill>
                  <a:schemeClr val="bg1"/>
                </a:solidFill>
                <a:latin typeface="Calibri" panose="020F0502020204030204"/>
                <a:cs typeface="Arial" panose="020B0604020202020204" pitchFamily="34" charset="0"/>
              </a:rPr>
              <a:t>מה ואת מי נמנעתי מלהעריך?</a:t>
            </a:r>
          </a:p>
          <a:p>
            <a:pPr marL="342900" lvl="0" indent="-342900" algn="r" rtl="1">
              <a:buClrTx/>
              <a:buFont typeface="Arial" panose="020B0604020202020204" pitchFamily="34" charset="0"/>
              <a:buChar char="•"/>
              <a:defRPr/>
            </a:pPr>
            <a:r>
              <a:rPr lang="he-IL" sz="1800" dirty="0">
                <a:solidFill>
                  <a:schemeClr val="bg1"/>
                </a:solidFill>
                <a:latin typeface="Calibri" panose="020F0502020204030204"/>
                <a:cs typeface="Arial" panose="020B0604020202020204" pitchFamily="34" charset="0"/>
              </a:rPr>
              <a:t>האם שיתפתי את המורים בתכנון תהליך הערכתם?</a:t>
            </a:r>
          </a:p>
          <a:p>
            <a:pPr marL="342900" lvl="0" indent="-342900" algn="r" rtl="1">
              <a:buClrTx/>
              <a:buFont typeface="Arial" panose="020B0604020202020204" pitchFamily="34" charset="0"/>
              <a:buChar char="•"/>
              <a:defRPr/>
            </a:pPr>
            <a:r>
              <a:rPr lang="he-IL" sz="1800" kern="1200" dirty="0">
                <a:solidFill>
                  <a:schemeClr val="bg1"/>
                </a:solidFill>
                <a:latin typeface="Calibri" panose="020F0502020204030204"/>
                <a:cs typeface="Arial" panose="020B0604020202020204" pitchFamily="34" charset="0"/>
              </a:rPr>
              <a:t>האם התייחסתי להערכה עצמית של המורים ? כיצד? </a:t>
            </a:r>
          </a:p>
          <a:p>
            <a:pPr marL="342900" lvl="0" indent="-342900" algn="r" rtl="1">
              <a:buClrTx/>
              <a:buFont typeface="Arial" panose="020B0604020202020204" pitchFamily="34" charset="0"/>
              <a:buChar char="•"/>
              <a:defRPr/>
            </a:pPr>
            <a:r>
              <a:rPr lang="he-IL" sz="1800" kern="1200" dirty="0">
                <a:solidFill>
                  <a:schemeClr val="bg1"/>
                </a:solidFill>
                <a:latin typeface="Calibri" panose="020F0502020204030204"/>
                <a:cs typeface="Arial" panose="020B0604020202020204" pitchFamily="34" charset="0"/>
              </a:rPr>
              <a:t>האם הצלחתי לטפל בהתנגדויות?</a:t>
            </a:r>
          </a:p>
          <a:p>
            <a:pPr marL="342900" lvl="0" indent="-342900" algn="r" rtl="1">
              <a:buClrTx/>
              <a:buFont typeface="Arial" panose="020B0604020202020204" pitchFamily="34" charset="0"/>
              <a:buChar char="•"/>
              <a:defRPr/>
            </a:pPr>
            <a:r>
              <a:rPr lang="he-IL" sz="1800" kern="1200" dirty="0">
                <a:solidFill>
                  <a:schemeClr val="bg1"/>
                </a:solidFill>
                <a:latin typeface="Calibri" panose="020F0502020204030204"/>
                <a:cs typeface="Arial" panose="020B0604020202020204" pitchFamily="34" charset="0"/>
              </a:rPr>
              <a:t>מה עשיתי עם </a:t>
            </a:r>
            <a:r>
              <a:rPr lang="he-IL" sz="1800" kern="1200" dirty="0" err="1">
                <a:solidFill>
                  <a:schemeClr val="bg1"/>
                </a:solidFill>
                <a:latin typeface="Calibri" panose="020F0502020204030204"/>
                <a:cs typeface="Arial" panose="020B0604020202020204" pitchFamily="34" charset="0"/>
              </a:rPr>
              <a:t>החוזקות</a:t>
            </a:r>
            <a:r>
              <a:rPr lang="he-IL" sz="1800" kern="1200" dirty="0">
                <a:solidFill>
                  <a:schemeClr val="bg1"/>
                </a:solidFill>
                <a:latin typeface="Calibri" panose="020F0502020204030204"/>
                <a:cs typeface="Arial" panose="020B0604020202020204" pitchFamily="34" charset="0"/>
              </a:rPr>
              <a:t> והקשיים שזיהיתי?</a:t>
            </a:r>
          </a:p>
          <a:p>
            <a:pPr marL="342900" lvl="0" indent="-342900" algn="r" rtl="1">
              <a:buClrTx/>
              <a:buFont typeface="Arial" panose="020B0604020202020204" pitchFamily="34" charset="0"/>
              <a:buChar char="•"/>
              <a:defRPr/>
            </a:pPr>
            <a:r>
              <a:rPr lang="he-IL" sz="1800" kern="1200" dirty="0">
                <a:solidFill>
                  <a:schemeClr val="bg1"/>
                </a:solidFill>
                <a:latin typeface="Calibri" panose="020F0502020204030204"/>
                <a:cs typeface="Arial" panose="020B0604020202020204" pitchFamily="34" charset="0"/>
              </a:rPr>
              <a:t>האם שאלתי שאלות או ייעצתי בתהליכי הערכה?</a:t>
            </a:r>
          </a:p>
          <a:p>
            <a:pPr marL="342900" lvl="0" indent="-342900" algn="r" rtl="1">
              <a:buClrTx/>
              <a:buFont typeface="Arial" panose="020B0604020202020204" pitchFamily="34" charset="0"/>
              <a:buChar char="•"/>
              <a:defRPr/>
            </a:pPr>
            <a:r>
              <a:rPr lang="he-IL" sz="1800" kern="1200" dirty="0">
                <a:solidFill>
                  <a:schemeClr val="bg1"/>
                </a:solidFill>
                <a:latin typeface="Calibri" panose="020F0502020204030204"/>
                <a:cs typeface="Arial" panose="020B0604020202020204" pitchFamily="34" charset="0"/>
              </a:rPr>
              <a:t>האם אני חושבת שאני יודעת להעריך? מה העדויות לכך? </a:t>
            </a:r>
          </a:p>
          <a:p>
            <a:pPr marL="342900" lvl="0" indent="-342900" algn="r" rtl="1">
              <a:buClrTx/>
              <a:buFont typeface="Arial" panose="020B0604020202020204" pitchFamily="34" charset="0"/>
              <a:buChar char="•"/>
              <a:defRPr/>
            </a:pPr>
            <a:r>
              <a:rPr lang="he-IL" sz="1800" kern="1200" dirty="0">
                <a:solidFill>
                  <a:schemeClr val="bg1"/>
                </a:solidFill>
                <a:latin typeface="Calibri" panose="020F0502020204030204"/>
                <a:cs typeface="Arial" panose="020B0604020202020204" pitchFamily="34" charset="0"/>
              </a:rPr>
              <a:t>האם היה לי קל/קשה לשמוע שמורים אינם מסכימים  עם דעתי?</a:t>
            </a:r>
          </a:p>
          <a:p>
            <a:pPr marL="342900" lvl="0" indent="-342900" algn="r" rtl="1">
              <a:buClrTx/>
              <a:buFont typeface="Arial" panose="020B0604020202020204" pitchFamily="34" charset="0"/>
              <a:buChar char="•"/>
              <a:defRPr/>
            </a:pPr>
            <a:r>
              <a:rPr lang="he-IL" sz="1800" kern="1200" dirty="0">
                <a:solidFill>
                  <a:schemeClr val="bg1"/>
                </a:solidFill>
                <a:latin typeface="Calibri" panose="020F0502020204030204"/>
                <a:cs typeface="Arial" panose="020B0604020202020204" pitchFamily="34" charset="0"/>
              </a:rPr>
              <a:t>מהן </a:t>
            </a:r>
            <a:r>
              <a:rPr lang="he-IL" sz="1800" kern="1200" dirty="0" err="1">
                <a:solidFill>
                  <a:schemeClr val="bg1"/>
                </a:solidFill>
                <a:latin typeface="Calibri" panose="020F0502020204030204"/>
                <a:cs typeface="Arial" panose="020B0604020202020204" pitchFamily="34" charset="0"/>
              </a:rPr>
              <a:t>החוזקות</a:t>
            </a:r>
            <a:r>
              <a:rPr lang="he-IL" sz="1800" kern="1200" dirty="0">
                <a:solidFill>
                  <a:schemeClr val="bg1"/>
                </a:solidFill>
                <a:latin typeface="Calibri" panose="020F0502020204030204"/>
                <a:cs typeface="Arial" panose="020B0604020202020204" pitchFamily="34" charset="0"/>
              </a:rPr>
              <a:t> שלי ומה נדרש ממני לשפר בניהול שלי בעקבות התנהלותי בתהליכי הערכה ובכלל</a:t>
            </a:r>
            <a:endParaRPr lang="he-IL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406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0F353852-D32F-D542-31E8-59614C566C2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870" r="7891"/>
          <a:stretch/>
        </p:blipFill>
        <p:spPr>
          <a:xfrm>
            <a:off x="3175" y="0"/>
            <a:ext cx="12188825" cy="6856214"/>
          </a:xfrm>
          <a:prstGeom prst="rect">
            <a:avLst/>
          </a:prstGeom>
        </p:spPr>
      </p:pic>
      <p:pic>
        <p:nvPicPr>
          <p:cNvPr id="6" name="גרפיקה 5">
            <a:extLst>
              <a:ext uri="{FF2B5EF4-FFF2-40B4-BE49-F238E27FC236}">
                <a16:creationId xmlns:a16="http://schemas.microsoft.com/office/drawing/2014/main" id="{335AB997-AC6B-4102-8A76-3463A12B193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b="53021"/>
          <a:stretch/>
        </p:blipFill>
        <p:spPr>
          <a:xfrm>
            <a:off x="7490196" y="2278582"/>
            <a:ext cx="2371077" cy="457763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E09DE20-EA51-485A-A882-4915201AACA9}"/>
              </a:ext>
            </a:extLst>
          </p:cNvPr>
          <p:cNvSpPr txBox="1"/>
          <p:nvPr/>
        </p:nvSpPr>
        <p:spPr>
          <a:xfrm>
            <a:off x="227012" y="455826"/>
            <a:ext cx="11734800" cy="122071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ts val="3199"/>
              </a:lnSpc>
            </a:pPr>
            <a:r>
              <a:rPr lang="en-US" b="1" dirty="0">
                <a:solidFill>
                  <a:srgbClr val="FF0000"/>
                </a:solidFill>
              </a:rPr>
              <a:t>.</a:t>
            </a:r>
          </a:p>
          <a:p>
            <a:pPr algn="ctr">
              <a:lnSpc>
                <a:spcPts val="3199"/>
              </a:lnSpc>
            </a:pPr>
            <a:endParaRPr lang="he-IL" b="1" dirty="0">
              <a:solidFill>
                <a:srgbClr val="FF0000"/>
              </a:solidFill>
            </a:endParaRPr>
          </a:p>
          <a:p>
            <a:pPr marL="342797" indent="-342797">
              <a:buFont typeface="Arial" panose="020B0604020202020204" pitchFamily="34" charset="0"/>
              <a:buChar char="•"/>
            </a:pPr>
            <a:endParaRPr lang="he-IL" sz="1999" dirty="0"/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B68F800D-4896-440B-6FD6-2265778AB061}"/>
              </a:ext>
            </a:extLst>
          </p:cNvPr>
          <p:cNvSpPr txBox="1"/>
          <p:nvPr/>
        </p:nvSpPr>
        <p:spPr>
          <a:xfrm>
            <a:off x="1386590" y="696790"/>
            <a:ext cx="8941632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199"/>
              </a:lnSpc>
            </a:pPr>
            <a:r>
              <a:rPr lang="he-IL" sz="6000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ללמוד על בית הספר</a:t>
            </a:r>
          </a:p>
        </p:txBody>
      </p:sp>
      <p:sp>
        <p:nvSpPr>
          <p:cNvPr id="5" name="מלבן 4"/>
          <p:cNvSpPr/>
          <p:nvPr/>
        </p:nvSpPr>
        <p:spPr>
          <a:xfrm>
            <a:off x="1229140" y="3337676"/>
            <a:ext cx="6096000" cy="3077766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r" defTabSz="914400" rtl="1">
              <a:buFont typeface="Arial" panose="020B0604020202020204" pitchFamily="34" charset="0"/>
              <a:buChar char="•"/>
              <a:defRPr/>
            </a:pPr>
            <a:r>
              <a:rPr lang="he-IL" sz="1800" dirty="0">
                <a:solidFill>
                  <a:schemeClr val="bg1"/>
                </a:solidFill>
              </a:rPr>
              <a:t>כיצד המורים מקבלים את תהליכי הערכה?</a:t>
            </a:r>
          </a:p>
          <a:p>
            <a:pPr marL="342900" lvl="0" indent="-342900" algn="r" rtl="1">
              <a:buClrTx/>
              <a:buFont typeface="Arial" panose="020B0604020202020204" pitchFamily="34" charset="0"/>
              <a:buChar char="•"/>
              <a:defRPr/>
            </a:pPr>
            <a:r>
              <a:rPr lang="he-IL" sz="1800" kern="1200" dirty="0">
                <a:solidFill>
                  <a:schemeClr val="bg1"/>
                </a:solidFill>
                <a:latin typeface="Calibri" panose="020F0502020204030204"/>
                <a:cs typeface="Arial" panose="020B0604020202020204" pitchFamily="34" charset="0"/>
              </a:rPr>
              <a:t>מהן נקודות החוזק שבולטות אצל מורים כפרטים?</a:t>
            </a:r>
          </a:p>
          <a:p>
            <a:pPr marL="342900" indent="-342900" algn="r" defTabSz="914400" rtl="1">
              <a:buFont typeface="Arial" panose="020B0604020202020204" pitchFamily="34" charset="0"/>
              <a:buChar char="•"/>
              <a:defRPr/>
            </a:pPr>
            <a:r>
              <a:rPr lang="he-IL" sz="1800" dirty="0">
                <a:solidFill>
                  <a:schemeClr val="bg1"/>
                </a:solidFill>
              </a:rPr>
              <a:t>מהן </a:t>
            </a:r>
            <a:r>
              <a:rPr lang="he-IL" sz="1800" dirty="0" err="1">
                <a:solidFill>
                  <a:schemeClr val="bg1"/>
                </a:solidFill>
              </a:rPr>
              <a:t>חוזקות</a:t>
            </a:r>
            <a:r>
              <a:rPr lang="he-IL" sz="1800" dirty="0">
                <a:solidFill>
                  <a:schemeClr val="bg1"/>
                </a:solidFill>
              </a:rPr>
              <a:t> צוות בית הספר ומה נדרש לשפר בעקבות ממצאי תהליכי הערכה? </a:t>
            </a:r>
          </a:p>
          <a:p>
            <a:pPr marL="342900" lvl="0" indent="-342900" algn="r" defTabSz="914400" rtl="1">
              <a:buFont typeface="Arial" panose="020B0604020202020204" pitchFamily="34" charset="0"/>
              <a:buChar char="•"/>
              <a:defRPr/>
            </a:pPr>
            <a:r>
              <a:rPr lang="he-IL" sz="1800" dirty="0">
                <a:solidFill>
                  <a:schemeClr val="bg1"/>
                </a:solidFill>
              </a:rPr>
              <a:t>מהן הנקודות לשיפור שבולטות בצוות בית הספר?</a:t>
            </a:r>
          </a:p>
          <a:p>
            <a:pPr marL="342900" lvl="0" indent="-342900" algn="r" defTabSz="914400" rtl="1">
              <a:buFont typeface="Arial" panose="020B0604020202020204" pitchFamily="34" charset="0"/>
              <a:buChar char="•"/>
              <a:defRPr/>
            </a:pPr>
            <a:r>
              <a:rPr lang="he-IL" sz="1800" dirty="0">
                <a:solidFill>
                  <a:schemeClr val="bg1"/>
                </a:solidFill>
              </a:rPr>
              <a:t>מהן הנקודות לשיפור העולות אצל המורים כפרטים?</a:t>
            </a:r>
          </a:p>
          <a:p>
            <a:pPr marL="342900" lvl="0" indent="-342900" algn="r" rtl="1">
              <a:buClrTx/>
              <a:buFont typeface="Arial" panose="020B0604020202020204" pitchFamily="34" charset="0"/>
              <a:buChar char="•"/>
              <a:defRPr/>
            </a:pPr>
            <a:r>
              <a:rPr lang="he-IL" sz="1800" kern="1200" dirty="0">
                <a:solidFill>
                  <a:schemeClr val="bg1"/>
                </a:solidFill>
                <a:latin typeface="Calibri" panose="020F0502020204030204"/>
                <a:cs typeface="Arial" panose="020B0604020202020204" pitchFamily="34" charset="0"/>
              </a:rPr>
              <a:t>מה נעשה לקידום </a:t>
            </a:r>
            <a:r>
              <a:rPr lang="he-IL" sz="1800" kern="1200" dirty="0" err="1">
                <a:solidFill>
                  <a:schemeClr val="bg1"/>
                </a:solidFill>
                <a:latin typeface="Calibri" panose="020F0502020204030204"/>
                <a:cs typeface="Arial" panose="020B0604020202020204" pitchFamily="34" charset="0"/>
              </a:rPr>
              <a:t>החוזקות</a:t>
            </a:r>
            <a:r>
              <a:rPr lang="he-IL" sz="1800" kern="1200" dirty="0">
                <a:solidFill>
                  <a:schemeClr val="bg1"/>
                </a:solidFill>
                <a:latin typeface="Calibri" panose="020F0502020204030204"/>
                <a:cs typeface="Arial" panose="020B0604020202020204" pitchFamily="34" charset="0"/>
              </a:rPr>
              <a:t> ולשיפור הקשיים בעקבות תהליכי הערכה? </a:t>
            </a:r>
          </a:p>
          <a:p>
            <a:pPr marL="342900" lvl="0" indent="-342900" algn="r" rtl="1">
              <a:buClrTx/>
              <a:buFont typeface="Arial" panose="020B0604020202020204" pitchFamily="34" charset="0"/>
              <a:buChar char="•"/>
              <a:defRPr/>
            </a:pPr>
            <a:r>
              <a:rPr lang="he-IL" sz="1800" kern="1200" dirty="0">
                <a:solidFill>
                  <a:schemeClr val="bg1"/>
                </a:solidFill>
                <a:latin typeface="Calibri" panose="020F0502020204030204"/>
                <a:cs typeface="Arial" panose="020B0604020202020204" pitchFamily="34" charset="0"/>
              </a:rPr>
              <a:t>האם תוכנית הפיתוח המקצועי לשנה זו ומעני הגפן  מותאמים למה שעולה מההערכות עד כה? 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275710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0891457C-7031-64E0-D12E-861064437ADC}"/>
              </a:ext>
            </a:extLst>
          </p:cNvPr>
          <p:cNvSpPr txBox="1"/>
          <p:nvPr/>
        </p:nvSpPr>
        <p:spPr>
          <a:xfrm>
            <a:off x="58243" y="1726601"/>
            <a:ext cx="2619617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defTabSz="914400" rtl="1"/>
            <a:r>
              <a:rPr lang="he-IL" sz="4800" b="1" dirty="0">
                <a:solidFill>
                  <a:schemeClr val="accent5">
                    <a:lumMod val="75000"/>
                    <a:lumOff val="25000"/>
                  </a:schemeClr>
                </a:solidFill>
                <a:latin typeface="Algerian" panose="04020705040A02060702" pitchFamily="82" charset="0"/>
                <a:cs typeface="Monotype Hadassah" pitchFamily="2" charset="-79"/>
              </a:rPr>
              <a:t>מודלינג</a:t>
            </a:r>
          </a:p>
        </p:txBody>
      </p:sp>
      <p:pic>
        <p:nvPicPr>
          <p:cNvPr id="9" name="תמונה 8">
            <a:extLst>
              <a:ext uri="{FF2B5EF4-FFF2-40B4-BE49-F238E27FC236}">
                <a16:creationId xmlns:a16="http://schemas.microsoft.com/office/drawing/2014/main" id="{6CCDEEB9-EE10-8F49-12D1-022299BA71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3152" y="2722545"/>
            <a:ext cx="3214326" cy="17881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תמונה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355" y="4790618"/>
            <a:ext cx="3200400" cy="1778000"/>
          </a:xfrm>
          <a:prstGeom prst="rect">
            <a:avLst/>
          </a:prstGeom>
        </p:spPr>
      </p:pic>
      <p:pic>
        <p:nvPicPr>
          <p:cNvPr id="13" name="Picture 2" descr="http://www.daveltd.com/photo/macro/eyes/jalene/beautiful-left-eye.jpg">
            <a:extLst>
              <a:ext uri="{FF2B5EF4-FFF2-40B4-BE49-F238E27FC236}">
                <a16:creationId xmlns:a16="http://schemas.microsoft.com/office/drawing/2014/main" id="{6889BE12-BFBA-65A8-EA98-2C1FCAB35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20" y="0"/>
            <a:ext cx="1953718" cy="149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תיבת טקסט 16">
            <a:extLst>
              <a:ext uri="{FF2B5EF4-FFF2-40B4-BE49-F238E27FC236}">
                <a16:creationId xmlns:a16="http://schemas.microsoft.com/office/drawing/2014/main" id="{4F882EB9-6AFF-332C-8176-E92E31CADACC}"/>
              </a:ext>
            </a:extLst>
          </p:cNvPr>
          <p:cNvSpPr txBox="1"/>
          <p:nvPr/>
        </p:nvSpPr>
        <p:spPr>
          <a:xfrm>
            <a:off x="302371" y="3960770"/>
            <a:ext cx="206364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b="1" dirty="0">
                <a:solidFill>
                  <a:schemeClr val="accent6">
                    <a:lumMod val="75000"/>
                    <a:lumOff val="25000"/>
                  </a:schemeClr>
                </a:solidFill>
              </a:rPr>
              <a:t>פדגוגיה</a:t>
            </a:r>
          </a:p>
        </p:txBody>
      </p:sp>
      <p:pic>
        <p:nvPicPr>
          <p:cNvPr id="6" name="Picture 6" descr="A blue sky with white clouds&#10;&#10;Description automatically generated">
            <a:extLst>
              <a:ext uri="{FF2B5EF4-FFF2-40B4-BE49-F238E27FC236}">
                <a16:creationId xmlns:a16="http://schemas.microsoft.com/office/drawing/2014/main" id="{348B4DA2-AE39-80E9-F21B-5F48EADE41E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5820674" y="0"/>
            <a:ext cx="6371326" cy="6856718"/>
          </a:xfrm>
          <a:prstGeom prst="rect">
            <a:avLst/>
          </a:prstGeom>
        </p:spPr>
      </p:pic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85AEB3BE-BA0E-1E77-BC1D-34ED956171FF}"/>
              </a:ext>
            </a:extLst>
          </p:cNvPr>
          <p:cNvSpPr txBox="1"/>
          <p:nvPr/>
        </p:nvSpPr>
        <p:spPr>
          <a:xfrm>
            <a:off x="6096000" y="149343"/>
            <a:ext cx="577923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e-IL" sz="7200" b="1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איך מעריכים?</a:t>
            </a:r>
          </a:p>
        </p:txBody>
      </p:sp>
      <p:sp>
        <p:nvSpPr>
          <p:cNvPr id="12" name="תיבת טקסט 11">
            <a:extLst>
              <a:ext uri="{FF2B5EF4-FFF2-40B4-BE49-F238E27FC236}">
                <a16:creationId xmlns:a16="http://schemas.microsoft.com/office/drawing/2014/main" id="{66169601-9D4E-E0BD-F277-E1B3E5B67B07}"/>
              </a:ext>
            </a:extLst>
          </p:cNvPr>
          <p:cNvSpPr txBox="1"/>
          <p:nvPr/>
        </p:nvSpPr>
        <p:spPr>
          <a:xfrm>
            <a:off x="7057930" y="1756411"/>
            <a:ext cx="4384623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e-IL" sz="4400" b="1" dirty="0">
                <a:solidFill>
                  <a:srgbClr val="FFC000"/>
                </a:solidFill>
                <a:latin typeface="Clear Sans Regular"/>
              </a:rPr>
              <a:t>באופן בו תרצו שיעריכו את עבודתכם, ובאופן שבו תרצו שהמורים יעריכו את תלמידיהם </a:t>
            </a:r>
            <a:endParaRPr lang="he-IL" sz="4400" b="1" dirty="0">
              <a:solidFill>
                <a:srgbClr val="FFC000"/>
              </a:solidFill>
            </a:endParaRPr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206D785D-AFA1-7E8C-569F-DB9BD69EBB6C}"/>
              </a:ext>
            </a:extLst>
          </p:cNvPr>
          <p:cNvSpPr txBox="1"/>
          <p:nvPr/>
        </p:nvSpPr>
        <p:spPr>
          <a:xfrm>
            <a:off x="3427307" y="2190710"/>
            <a:ext cx="198101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sz="2800" b="1" dirty="0">
                <a:solidFill>
                  <a:schemeClr val="accent6">
                    <a:lumMod val="75000"/>
                    <a:lumOff val="25000"/>
                  </a:schemeClr>
                </a:solidFill>
              </a:rPr>
              <a:t>קשרים אישיים </a:t>
            </a:r>
          </a:p>
        </p:txBody>
      </p:sp>
      <p:pic>
        <p:nvPicPr>
          <p:cNvPr id="14" name="גרפיקה 13" descr="תרשים זרימה מעגלי קו מיתאר">
            <a:extLst>
              <a:ext uri="{FF2B5EF4-FFF2-40B4-BE49-F238E27FC236}">
                <a16:creationId xmlns:a16="http://schemas.microsoft.com/office/drawing/2014/main" id="{2FA9FCFB-DFF6-8AED-4146-211E127211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27289" y="2557598"/>
            <a:ext cx="1158786" cy="115878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805245" y="5525729"/>
            <a:ext cx="1709531" cy="3077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he-IL" dirty="0">
                <a:solidFill>
                  <a:schemeClr val="bg1"/>
                </a:solidFill>
                <a:hlinkClick r:id="rId10"/>
              </a:rPr>
              <a:t>לקריאה</a:t>
            </a:r>
            <a:r>
              <a:rPr lang="he-IL" dirty="0">
                <a:solidFill>
                  <a:schemeClr val="bg1"/>
                </a:solidFill>
              </a:rPr>
              <a:t> והרחבה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BD406F1D-91D9-F73A-ED3B-BE63DB3010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3541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0" name="Google Shape;480;p16"/>
          <p:cNvPicPr preferRelativeResize="0"/>
          <p:nvPr/>
        </p:nvPicPr>
        <p:blipFill rotWithShape="1">
          <a:blip r:embed="rId3">
            <a:alphaModFix/>
          </a:blip>
          <a:srcRect l="5508" r="5507"/>
          <a:stretch/>
        </p:blipFill>
        <p:spPr>
          <a:xfrm>
            <a:off x="0" y="0"/>
            <a:ext cx="5981075" cy="6778379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14"/>
          <p:cNvSpPr/>
          <p:nvPr/>
        </p:nvSpPr>
        <p:spPr>
          <a:xfrm>
            <a:off x="1316671" y="6145914"/>
            <a:ext cx="605670" cy="558800"/>
          </a:xfrm>
          <a:custGeom>
            <a:avLst/>
            <a:gdLst/>
            <a:ahLst/>
            <a:cxnLst/>
            <a:rect l="l" t="t" r="r" b="b"/>
            <a:pathLst>
              <a:path w="605670" h="558800" extrusionOk="0">
                <a:moveTo>
                  <a:pt x="605670" y="389467"/>
                </a:moveTo>
                <a:cubicBezTo>
                  <a:pt x="594381" y="403578"/>
                  <a:pt x="582647" y="417343"/>
                  <a:pt x="571804" y="431800"/>
                </a:cubicBezTo>
                <a:cubicBezTo>
                  <a:pt x="565699" y="439941"/>
                  <a:pt x="562065" y="450005"/>
                  <a:pt x="554870" y="457200"/>
                </a:cubicBezTo>
                <a:cubicBezTo>
                  <a:pt x="547675" y="464395"/>
                  <a:pt x="537416" y="467776"/>
                  <a:pt x="529470" y="474133"/>
                </a:cubicBezTo>
                <a:cubicBezTo>
                  <a:pt x="523237" y="479120"/>
                  <a:pt x="517524" y="484834"/>
                  <a:pt x="512537" y="491067"/>
                </a:cubicBezTo>
                <a:cubicBezTo>
                  <a:pt x="506180" y="499013"/>
                  <a:pt x="503550" y="510110"/>
                  <a:pt x="495604" y="516467"/>
                </a:cubicBezTo>
                <a:cubicBezTo>
                  <a:pt x="488635" y="522042"/>
                  <a:pt x="478671" y="522111"/>
                  <a:pt x="470204" y="524933"/>
                </a:cubicBezTo>
                <a:cubicBezTo>
                  <a:pt x="464559" y="530578"/>
                  <a:pt x="460607" y="538722"/>
                  <a:pt x="453270" y="541867"/>
                </a:cubicBezTo>
                <a:cubicBezTo>
                  <a:pt x="440893" y="547171"/>
                  <a:pt x="356502" y="558110"/>
                  <a:pt x="351670" y="558800"/>
                </a:cubicBezTo>
                <a:cubicBezTo>
                  <a:pt x="269826" y="555978"/>
                  <a:pt x="187871" y="555441"/>
                  <a:pt x="106137" y="550333"/>
                </a:cubicBezTo>
                <a:cubicBezTo>
                  <a:pt x="97230" y="549776"/>
                  <a:pt x="87706" y="547442"/>
                  <a:pt x="80737" y="541867"/>
                </a:cubicBezTo>
                <a:cubicBezTo>
                  <a:pt x="72791" y="535510"/>
                  <a:pt x="70999" y="523662"/>
                  <a:pt x="63804" y="516467"/>
                </a:cubicBezTo>
                <a:cubicBezTo>
                  <a:pt x="56609" y="509272"/>
                  <a:pt x="46221" y="506047"/>
                  <a:pt x="38404" y="499533"/>
                </a:cubicBezTo>
                <a:cubicBezTo>
                  <a:pt x="29206" y="491868"/>
                  <a:pt x="21471" y="482600"/>
                  <a:pt x="13004" y="474133"/>
                </a:cubicBezTo>
                <a:cubicBezTo>
                  <a:pt x="-5373" y="419003"/>
                  <a:pt x="-3265" y="436280"/>
                  <a:pt x="13004" y="338667"/>
                </a:cubicBezTo>
                <a:cubicBezTo>
                  <a:pt x="15503" y="323675"/>
                  <a:pt x="25131" y="310751"/>
                  <a:pt x="29937" y="296333"/>
                </a:cubicBezTo>
                <a:cubicBezTo>
                  <a:pt x="33617" y="285294"/>
                  <a:pt x="33200" y="272875"/>
                  <a:pt x="38404" y="262467"/>
                </a:cubicBezTo>
                <a:cubicBezTo>
                  <a:pt x="41974" y="255327"/>
                  <a:pt x="50350" y="251766"/>
                  <a:pt x="55337" y="245533"/>
                </a:cubicBezTo>
                <a:cubicBezTo>
                  <a:pt x="61694" y="237587"/>
                  <a:pt x="63641" y="225526"/>
                  <a:pt x="72270" y="220133"/>
                </a:cubicBezTo>
                <a:cubicBezTo>
                  <a:pt x="87406" y="210673"/>
                  <a:pt x="106137" y="208844"/>
                  <a:pt x="123070" y="203200"/>
                </a:cubicBezTo>
                <a:cubicBezTo>
                  <a:pt x="132723" y="199982"/>
                  <a:pt x="139369" y="190818"/>
                  <a:pt x="148470" y="186267"/>
                </a:cubicBezTo>
                <a:cubicBezTo>
                  <a:pt x="156452" y="182276"/>
                  <a:pt x="165888" y="181791"/>
                  <a:pt x="173870" y="177800"/>
                </a:cubicBezTo>
                <a:cubicBezTo>
                  <a:pt x="232339" y="148565"/>
                  <a:pt x="162654" y="170021"/>
                  <a:pt x="233137" y="152400"/>
                </a:cubicBezTo>
                <a:cubicBezTo>
                  <a:pt x="240023" y="131743"/>
                  <a:pt x="242125" y="118012"/>
                  <a:pt x="258537" y="101600"/>
                </a:cubicBezTo>
                <a:cubicBezTo>
                  <a:pt x="302552" y="57585"/>
                  <a:pt x="267349" y="109634"/>
                  <a:pt x="300870" y="67733"/>
                </a:cubicBezTo>
                <a:cubicBezTo>
                  <a:pt x="307227" y="59787"/>
                  <a:pt x="310609" y="49528"/>
                  <a:pt x="317804" y="42333"/>
                </a:cubicBezTo>
                <a:cubicBezTo>
                  <a:pt x="342067" y="18070"/>
                  <a:pt x="341060" y="30705"/>
                  <a:pt x="368604" y="16933"/>
                </a:cubicBezTo>
                <a:cubicBezTo>
                  <a:pt x="377705" y="12382"/>
                  <a:pt x="385537" y="5644"/>
                  <a:pt x="394004" y="0"/>
                </a:cubicBezTo>
                <a:cubicBezTo>
                  <a:pt x="430693" y="2822"/>
                  <a:pt x="467557" y="3903"/>
                  <a:pt x="504070" y="8467"/>
                </a:cubicBezTo>
                <a:cubicBezTo>
                  <a:pt x="512926" y="9574"/>
                  <a:pt x="521817" y="12341"/>
                  <a:pt x="529470" y="16933"/>
                </a:cubicBezTo>
                <a:cubicBezTo>
                  <a:pt x="536315" y="21040"/>
                  <a:pt x="540759" y="28222"/>
                  <a:pt x="546404" y="33867"/>
                </a:cubicBezTo>
                <a:cubicBezTo>
                  <a:pt x="570387" y="105820"/>
                  <a:pt x="536938" y="18091"/>
                  <a:pt x="571804" y="76200"/>
                </a:cubicBezTo>
                <a:cubicBezTo>
                  <a:pt x="604777" y="131154"/>
                  <a:pt x="554297" y="75628"/>
                  <a:pt x="597204" y="118533"/>
                </a:cubicBezTo>
                <a:cubicBezTo>
                  <a:pt x="594382" y="146755"/>
                  <a:pt x="593050" y="175167"/>
                  <a:pt x="588737" y="203200"/>
                </a:cubicBezTo>
                <a:cubicBezTo>
                  <a:pt x="587380" y="212021"/>
                  <a:pt x="582722" y="220019"/>
                  <a:pt x="580270" y="228600"/>
                </a:cubicBezTo>
                <a:cubicBezTo>
                  <a:pt x="577073" y="239789"/>
                  <a:pt x="574626" y="251178"/>
                  <a:pt x="571804" y="262467"/>
                </a:cubicBezTo>
                <a:cubicBezTo>
                  <a:pt x="581383" y="415748"/>
                  <a:pt x="565962" y="355011"/>
                  <a:pt x="597204" y="448733"/>
                </a:cubicBezTo>
                <a:cubicBezTo>
                  <a:pt x="598466" y="452519"/>
                  <a:pt x="602848" y="454378"/>
                  <a:pt x="605670" y="457200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14"/>
          <p:cNvSpPr txBox="1">
            <a:spLocks noGrp="1"/>
          </p:cNvSpPr>
          <p:nvPr>
            <p:ph type="title"/>
          </p:nvPr>
        </p:nvSpPr>
        <p:spPr>
          <a:xfrm>
            <a:off x="7844339" y="1691151"/>
            <a:ext cx="2438393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iw-IL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תשומות</a:t>
            </a:r>
            <a:endParaRPr sz="3600" i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14"/>
          <p:cNvSpPr txBox="1"/>
          <p:nvPr/>
        </p:nvSpPr>
        <p:spPr>
          <a:xfrm>
            <a:off x="7747483" y="2767281"/>
            <a:ext cx="2632105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iw-IL" sz="3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פעילויות</a:t>
            </a:r>
            <a:endParaRPr/>
          </a:p>
        </p:txBody>
      </p:sp>
      <p:sp>
        <p:nvSpPr>
          <p:cNvPr id="372" name="Google Shape;372;p14"/>
          <p:cNvSpPr txBox="1"/>
          <p:nvPr/>
        </p:nvSpPr>
        <p:spPr>
          <a:xfrm>
            <a:off x="7306705" y="3843411"/>
            <a:ext cx="3513661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iw-IL" sz="3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תפוקות</a:t>
            </a:r>
            <a:endParaRPr/>
          </a:p>
        </p:txBody>
      </p:sp>
      <p:grpSp>
        <p:nvGrpSpPr>
          <p:cNvPr id="378" name="Google Shape;378;p14"/>
          <p:cNvGrpSpPr/>
          <p:nvPr/>
        </p:nvGrpSpPr>
        <p:grpSpPr>
          <a:xfrm flipV="1">
            <a:off x="3283925" y="6120992"/>
            <a:ext cx="532229" cy="462029"/>
            <a:chOff x="2684463" y="3619500"/>
            <a:chExt cx="344487" cy="347663"/>
          </a:xfrm>
        </p:grpSpPr>
        <p:sp>
          <p:nvSpPr>
            <p:cNvPr id="379" name="Google Shape;379;p14"/>
            <p:cNvSpPr/>
            <p:nvPr/>
          </p:nvSpPr>
          <p:spPr>
            <a:xfrm>
              <a:off x="2728913" y="3709988"/>
              <a:ext cx="180975" cy="257175"/>
            </a:xfrm>
            <a:prstGeom prst="rect">
              <a:avLst/>
            </a:pr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" name="Google Shape;380;p14"/>
            <p:cNvSpPr/>
            <p:nvPr/>
          </p:nvSpPr>
          <p:spPr>
            <a:xfrm>
              <a:off x="2684463" y="3619500"/>
              <a:ext cx="90488" cy="241300"/>
            </a:xfrm>
            <a:custGeom>
              <a:avLst/>
              <a:gdLst/>
              <a:ahLst/>
              <a:cxnLst/>
              <a:rect l="l" t="t" r="r" b="b"/>
              <a:pathLst>
                <a:path w="24" h="64" extrusionOk="0">
                  <a:moveTo>
                    <a:pt x="12" y="64"/>
                  </a:moveTo>
                  <a:cubicBezTo>
                    <a:pt x="0" y="64"/>
                    <a:pt x="0" y="64"/>
                    <a:pt x="0" y="6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  <a:cubicBezTo>
                    <a:pt x="24" y="19"/>
                    <a:pt x="19" y="24"/>
                    <a:pt x="12" y="24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23" y="16"/>
                    <a:pt x="23" y="16"/>
                    <a:pt x="23" y="16"/>
                  </a:cubicBezTo>
                </a:path>
              </a:pathLst>
            </a:cu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1" name="Google Shape;381;p14"/>
            <p:cNvSpPr/>
            <p:nvPr/>
          </p:nvSpPr>
          <p:spPr>
            <a:xfrm>
              <a:off x="2728913" y="3619500"/>
              <a:ext cx="225425" cy="90488"/>
            </a:xfrm>
            <a:custGeom>
              <a:avLst/>
              <a:gdLst/>
              <a:ahLst/>
              <a:cxnLst/>
              <a:rect l="l" t="t" r="r" b="b"/>
              <a:pathLst>
                <a:path w="60" h="24" extrusionOk="0">
                  <a:moveTo>
                    <a:pt x="48" y="24"/>
                  </a:moveTo>
                  <a:cubicBezTo>
                    <a:pt x="55" y="24"/>
                    <a:pt x="60" y="19"/>
                    <a:pt x="60" y="12"/>
                  </a:cubicBezTo>
                  <a:cubicBezTo>
                    <a:pt x="60" y="5"/>
                    <a:pt x="55" y="0"/>
                    <a:pt x="48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82" name="Google Shape;382;p14"/>
            <p:cNvCxnSpPr/>
            <p:nvPr/>
          </p:nvCxnSpPr>
          <p:spPr>
            <a:xfrm>
              <a:off x="2819400" y="3770313"/>
              <a:ext cx="60325" cy="0"/>
            </a:xfrm>
            <a:prstGeom prst="straightConnector1">
              <a:avLst/>
            </a:pr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3" name="Google Shape;383;p14"/>
            <p:cNvCxnSpPr/>
            <p:nvPr/>
          </p:nvCxnSpPr>
          <p:spPr>
            <a:xfrm>
              <a:off x="2819400" y="3830638"/>
              <a:ext cx="60325" cy="0"/>
            </a:xfrm>
            <a:prstGeom prst="straightConnector1">
              <a:avLst/>
            </a:pr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4" name="Google Shape;384;p14"/>
            <p:cNvCxnSpPr/>
            <p:nvPr/>
          </p:nvCxnSpPr>
          <p:spPr>
            <a:xfrm>
              <a:off x="2819400" y="3892550"/>
              <a:ext cx="60325" cy="0"/>
            </a:xfrm>
            <a:prstGeom prst="straightConnector1">
              <a:avLst/>
            </a:pr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385" name="Google Shape;385;p14"/>
            <p:cNvSpPr/>
            <p:nvPr/>
          </p:nvSpPr>
          <p:spPr>
            <a:xfrm>
              <a:off x="2759075" y="3740150"/>
              <a:ext cx="38100" cy="30163"/>
            </a:xfrm>
            <a:custGeom>
              <a:avLst/>
              <a:gdLst/>
              <a:ahLst/>
              <a:cxnLst/>
              <a:rect l="l" t="t" r="r" b="b"/>
              <a:pathLst>
                <a:path w="24" h="19" extrusionOk="0">
                  <a:moveTo>
                    <a:pt x="0" y="14"/>
                  </a:moveTo>
                  <a:lnTo>
                    <a:pt x="5" y="19"/>
                  </a:lnTo>
                  <a:lnTo>
                    <a:pt x="24" y="0"/>
                  </a:lnTo>
                </a:path>
              </a:pathLst>
            </a:cu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6" name="Google Shape;386;p14"/>
            <p:cNvSpPr/>
            <p:nvPr/>
          </p:nvSpPr>
          <p:spPr>
            <a:xfrm>
              <a:off x="2759075" y="3800475"/>
              <a:ext cx="38100" cy="30163"/>
            </a:xfrm>
            <a:custGeom>
              <a:avLst/>
              <a:gdLst/>
              <a:ahLst/>
              <a:cxnLst/>
              <a:rect l="l" t="t" r="r" b="b"/>
              <a:pathLst>
                <a:path w="24" h="19" extrusionOk="0">
                  <a:moveTo>
                    <a:pt x="0" y="15"/>
                  </a:moveTo>
                  <a:lnTo>
                    <a:pt x="5" y="19"/>
                  </a:lnTo>
                  <a:lnTo>
                    <a:pt x="24" y="0"/>
                  </a:lnTo>
                </a:path>
              </a:pathLst>
            </a:cu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7" name="Google Shape;387;p14"/>
            <p:cNvSpPr/>
            <p:nvPr/>
          </p:nvSpPr>
          <p:spPr>
            <a:xfrm>
              <a:off x="2984500" y="3702050"/>
              <a:ext cx="44450" cy="265113"/>
            </a:xfrm>
            <a:custGeom>
              <a:avLst/>
              <a:gdLst/>
              <a:ahLst/>
              <a:cxnLst/>
              <a:rect l="l" t="t" r="r" b="b"/>
              <a:pathLst>
                <a:path w="12" h="70" extrusionOk="0">
                  <a:moveTo>
                    <a:pt x="12" y="64"/>
                  </a:moveTo>
                  <a:cubicBezTo>
                    <a:pt x="12" y="67"/>
                    <a:pt x="9" y="70"/>
                    <a:pt x="6" y="70"/>
                  </a:cubicBezTo>
                  <a:cubicBezTo>
                    <a:pt x="3" y="70"/>
                    <a:pt x="0" y="67"/>
                    <a:pt x="0" y="6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9" y="0"/>
                    <a:pt x="12" y="3"/>
                    <a:pt x="12" y="6"/>
                  </a:cubicBezTo>
                  <a:lnTo>
                    <a:pt x="12" y="64"/>
                  </a:lnTo>
                  <a:close/>
                </a:path>
              </a:pathLst>
            </a:cu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88" name="Google Shape;388;p14"/>
            <p:cNvCxnSpPr/>
            <p:nvPr/>
          </p:nvCxnSpPr>
          <p:spPr>
            <a:xfrm>
              <a:off x="2984500" y="3937000"/>
              <a:ext cx="44450" cy="0"/>
            </a:xfrm>
            <a:prstGeom prst="straightConnector1">
              <a:avLst/>
            </a:pr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9" name="Google Shape;389;p14"/>
            <p:cNvCxnSpPr/>
            <p:nvPr/>
          </p:nvCxnSpPr>
          <p:spPr>
            <a:xfrm>
              <a:off x="2984500" y="3830638"/>
              <a:ext cx="44450" cy="0"/>
            </a:xfrm>
            <a:prstGeom prst="straightConnector1">
              <a:avLst/>
            </a:pr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390" name="Google Shape;390;p14"/>
            <p:cNvSpPr/>
            <p:nvPr/>
          </p:nvSpPr>
          <p:spPr>
            <a:xfrm>
              <a:off x="2954338" y="3717925"/>
              <a:ext cx="30163" cy="136525"/>
            </a:xfrm>
            <a:custGeom>
              <a:avLst/>
              <a:gdLst/>
              <a:ahLst/>
              <a:cxnLst/>
              <a:rect l="l" t="t" r="r" b="b"/>
              <a:pathLst>
                <a:path w="8" h="36" extrusionOk="0">
                  <a:moveTo>
                    <a:pt x="0" y="3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91" name="Google Shape;391;p14"/>
          <p:cNvGrpSpPr/>
          <p:nvPr/>
        </p:nvGrpSpPr>
        <p:grpSpPr>
          <a:xfrm>
            <a:off x="147133" y="6105543"/>
            <a:ext cx="577727" cy="447776"/>
            <a:chOff x="-10019125" y="2490075"/>
            <a:chExt cx="333975" cy="354450"/>
          </a:xfrm>
        </p:grpSpPr>
        <p:sp>
          <p:nvSpPr>
            <p:cNvPr id="392" name="Google Shape;392;p14"/>
            <p:cNvSpPr/>
            <p:nvPr/>
          </p:nvSpPr>
          <p:spPr>
            <a:xfrm>
              <a:off x="-10019125" y="2490850"/>
              <a:ext cx="333975" cy="353675"/>
            </a:xfrm>
            <a:custGeom>
              <a:avLst/>
              <a:gdLst/>
              <a:ahLst/>
              <a:cxnLst/>
              <a:rect l="l" t="t" r="r" b="b"/>
              <a:pathLst>
                <a:path w="13359" h="14147" extrusionOk="0">
                  <a:moveTo>
                    <a:pt x="7184" y="1670"/>
                  </a:moveTo>
                  <a:cubicBezTo>
                    <a:pt x="7405" y="1670"/>
                    <a:pt x="7625" y="1859"/>
                    <a:pt x="7625" y="2048"/>
                  </a:cubicBezTo>
                  <a:lnTo>
                    <a:pt x="7625" y="4191"/>
                  </a:lnTo>
                  <a:cubicBezTo>
                    <a:pt x="7499" y="4128"/>
                    <a:pt x="7342" y="4096"/>
                    <a:pt x="7184" y="4096"/>
                  </a:cubicBezTo>
                  <a:cubicBezTo>
                    <a:pt x="7027" y="4096"/>
                    <a:pt x="6900" y="4128"/>
                    <a:pt x="6743" y="4191"/>
                  </a:cubicBezTo>
                  <a:lnTo>
                    <a:pt x="6743" y="2048"/>
                  </a:lnTo>
                  <a:cubicBezTo>
                    <a:pt x="6743" y="1828"/>
                    <a:pt x="6932" y="1670"/>
                    <a:pt x="7184" y="1670"/>
                  </a:cubicBezTo>
                  <a:close/>
                  <a:moveTo>
                    <a:pt x="8791" y="788"/>
                  </a:moveTo>
                  <a:cubicBezTo>
                    <a:pt x="8980" y="788"/>
                    <a:pt x="9200" y="977"/>
                    <a:pt x="9200" y="1229"/>
                  </a:cubicBezTo>
                  <a:lnTo>
                    <a:pt x="9200" y="5356"/>
                  </a:lnTo>
                  <a:cubicBezTo>
                    <a:pt x="9200" y="5608"/>
                    <a:pt x="9389" y="5797"/>
                    <a:pt x="9610" y="5797"/>
                  </a:cubicBezTo>
                  <a:cubicBezTo>
                    <a:pt x="9862" y="5797"/>
                    <a:pt x="10019" y="5608"/>
                    <a:pt x="10019" y="5356"/>
                  </a:cubicBezTo>
                  <a:lnTo>
                    <a:pt x="10019" y="2048"/>
                  </a:lnTo>
                  <a:cubicBezTo>
                    <a:pt x="10019" y="1828"/>
                    <a:pt x="10209" y="1670"/>
                    <a:pt x="10398" y="1670"/>
                  </a:cubicBezTo>
                  <a:cubicBezTo>
                    <a:pt x="10618" y="1670"/>
                    <a:pt x="10807" y="1859"/>
                    <a:pt x="10807" y="2048"/>
                  </a:cubicBezTo>
                  <a:lnTo>
                    <a:pt x="10807" y="5356"/>
                  </a:lnTo>
                  <a:cubicBezTo>
                    <a:pt x="10807" y="5608"/>
                    <a:pt x="10996" y="5797"/>
                    <a:pt x="11185" y="5797"/>
                  </a:cubicBezTo>
                  <a:cubicBezTo>
                    <a:pt x="11406" y="5797"/>
                    <a:pt x="11626" y="5608"/>
                    <a:pt x="11626" y="5356"/>
                  </a:cubicBezTo>
                  <a:lnTo>
                    <a:pt x="11626" y="4537"/>
                  </a:lnTo>
                  <a:cubicBezTo>
                    <a:pt x="11626" y="4285"/>
                    <a:pt x="11815" y="4096"/>
                    <a:pt x="12036" y="4096"/>
                  </a:cubicBezTo>
                  <a:cubicBezTo>
                    <a:pt x="12256" y="4096"/>
                    <a:pt x="12414" y="4285"/>
                    <a:pt x="12414" y="4537"/>
                  </a:cubicBezTo>
                  <a:lnTo>
                    <a:pt x="12414" y="8696"/>
                  </a:lnTo>
                  <a:cubicBezTo>
                    <a:pt x="12414" y="9389"/>
                    <a:pt x="11878" y="9925"/>
                    <a:pt x="11154" y="9925"/>
                  </a:cubicBezTo>
                  <a:lnTo>
                    <a:pt x="9925" y="9925"/>
                  </a:lnTo>
                  <a:lnTo>
                    <a:pt x="9925" y="7845"/>
                  </a:lnTo>
                  <a:cubicBezTo>
                    <a:pt x="9925" y="7184"/>
                    <a:pt x="9389" y="6617"/>
                    <a:pt x="8665" y="6617"/>
                  </a:cubicBezTo>
                  <a:cubicBezTo>
                    <a:pt x="8507" y="6617"/>
                    <a:pt x="8413" y="6648"/>
                    <a:pt x="8287" y="6711"/>
                  </a:cubicBezTo>
                  <a:cubicBezTo>
                    <a:pt x="8413" y="6585"/>
                    <a:pt x="8413" y="1891"/>
                    <a:pt x="8413" y="1229"/>
                  </a:cubicBezTo>
                  <a:cubicBezTo>
                    <a:pt x="8413" y="977"/>
                    <a:pt x="8602" y="788"/>
                    <a:pt x="8791" y="788"/>
                  </a:cubicBezTo>
                  <a:close/>
                  <a:moveTo>
                    <a:pt x="5483" y="4096"/>
                  </a:moveTo>
                  <a:cubicBezTo>
                    <a:pt x="5735" y="4096"/>
                    <a:pt x="5892" y="4254"/>
                    <a:pt x="5924" y="4506"/>
                  </a:cubicBezTo>
                  <a:lnTo>
                    <a:pt x="5924" y="8696"/>
                  </a:lnTo>
                  <a:cubicBezTo>
                    <a:pt x="5924" y="8948"/>
                    <a:pt x="6113" y="9105"/>
                    <a:pt x="6302" y="9105"/>
                  </a:cubicBezTo>
                  <a:cubicBezTo>
                    <a:pt x="6554" y="9105"/>
                    <a:pt x="6743" y="8885"/>
                    <a:pt x="6743" y="8696"/>
                  </a:cubicBezTo>
                  <a:lnTo>
                    <a:pt x="6743" y="5356"/>
                  </a:lnTo>
                  <a:cubicBezTo>
                    <a:pt x="6743" y="5136"/>
                    <a:pt x="6932" y="4915"/>
                    <a:pt x="7153" y="4915"/>
                  </a:cubicBezTo>
                  <a:cubicBezTo>
                    <a:pt x="7342" y="4915"/>
                    <a:pt x="7562" y="5136"/>
                    <a:pt x="7562" y="5356"/>
                  </a:cubicBezTo>
                  <a:lnTo>
                    <a:pt x="7562" y="8696"/>
                  </a:lnTo>
                  <a:cubicBezTo>
                    <a:pt x="7562" y="8948"/>
                    <a:pt x="7783" y="9105"/>
                    <a:pt x="7972" y="9105"/>
                  </a:cubicBezTo>
                  <a:cubicBezTo>
                    <a:pt x="8161" y="9105"/>
                    <a:pt x="8350" y="8885"/>
                    <a:pt x="8350" y="8696"/>
                  </a:cubicBezTo>
                  <a:lnTo>
                    <a:pt x="8350" y="7877"/>
                  </a:lnTo>
                  <a:cubicBezTo>
                    <a:pt x="8350" y="7656"/>
                    <a:pt x="8570" y="7436"/>
                    <a:pt x="8759" y="7436"/>
                  </a:cubicBezTo>
                  <a:cubicBezTo>
                    <a:pt x="8948" y="7436"/>
                    <a:pt x="9137" y="7656"/>
                    <a:pt x="9137" y="7877"/>
                  </a:cubicBezTo>
                  <a:lnTo>
                    <a:pt x="9137" y="12035"/>
                  </a:lnTo>
                  <a:cubicBezTo>
                    <a:pt x="9137" y="12728"/>
                    <a:pt x="8602" y="13264"/>
                    <a:pt x="7940" y="13264"/>
                  </a:cubicBezTo>
                  <a:lnTo>
                    <a:pt x="3403" y="13264"/>
                  </a:lnTo>
                  <a:cubicBezTo>
                    <a:pt x="2994" y="13264"/>
                    <a:pt x="2647" y="13075"/>
                    <a:pt x="2427" y="12791"/>
                  </a:cubicBezTo>
                  <a:cubicBezTo>
                    <a:pt x="915" y="10523"/>
                    <a:pt x="1009" y="10649"/>
                    <a:pt x="1009" y="10586"/>
                  </a:cubicBezTo>
                  <a:cubicBezTo>
                    <a:pt x="915" y="10429"/>
                    <a:pt x="915" y="10208"/>
                    <a:pt x="1104" y="10051"/>
                  </a:cubicBezTo>
                  <a:cubicBezTo>
                    <a:pt x="1189" y="9980"/>
                    <a:pt x="1280" y="9947"/>
                    <a:pt x="1370" y="9947"/>
                  </a:cubicBezTo>
                  <a:cubicBezTo>
                    <a:pt x="1479" y="9947"/>
                    <a:pt x="1584" y="9995"/>
                    <a:pt x="1671" y="10082"/>
                  </a:cubicBezTo>
                  <a:lnTo>
                    <a:pt x="2742" y="11153"/>
                  </a:lnTo>
                  <a:cubicBezTo>
                    <a:pt x="2818" y="11230"/>
                    <a:pt x="2918" y="11271"/>
                    <a:pt x="3005" y="11271"/>
                  </a:cubicBezTo>
                  <a:cubicBezTo>
                    <a:pt x="3062" y="11271"/>
                    <a:pt x="3114" y="11254"/>
                    <a:pt x="3151" y="11216"/>
                  </a:cubicBezTo>
                  <a:cubicBezTo>
                    <a:pt x="3340" y="11153"/>
                    <a:pt x="3403" y="11027"/>
                    <a:pt x="3403" y="10838"/>
                  </a:cubicBezTo>
                  <a:lnTo>
                    <a:pt x="3403" y="5356"/>
                  </a:lnTo>
                  <a:cubicBezTo>
                    <a:pt x="3403" y="5136"/>
                    <a:pt x="3592" y="4915"/>
                    <a:pt x="3845" y="4915"/>
                  </a:cubicBezTo>
                  <a:cubicBezTo>
                    <a:pt x="4065" y="4915"/>
                    <a:pt x="4223" y="5136"/>
                    <a:pt x="4223" y="5356"/>
                  </a:cubicBezTo>
                  <a:lnTo>
                    <a:pt x="4223" y="8696"/>
                  </a:lnTo>
                  <a:cubicBezTo>
                    <a:pt x="4223" y="8948"/>
                    <a:pt x="4412" y="9105"/>
                    <a:pt x="4664" y="9105"/>
                  </a:cubicBezTo>
                  <a:cubicBezTo>
                    <a:pt x="4884" y="9105"/>
                    <a:pt x="5105" y="8885"/>
                    <a:pt x="5105" y="8696"/>
                  </a:cubicBezTo>
                  <a:lnTo>
                    <a:pt x="5105" y="4537"/>
                  </a:lnTo>
                  <a:cubicBezTo>
                    <a:pt x="5105" y="4285"/>
                    <a:pt x="5294" y="4096"/>
                    <a:pt x="5483" y="4096"/>
                  </a:cubicBezTo>
                  <a:close/>
                  <a:moveTo>
                    <a:pt x="8822" y="1"/>
                  </a:moveTo>
                  <a:cubicBezTo>
                    <a:pt x="8255" y="1"/>
                    <a:pt x="7783" y="410"/>
                    <a:pt x="7657" y="914"/>
                  </a:cubicBezTo>
                  <a:cubicBezTo>
                    <a:pt x="7499" y="883"/>
                    <a:pt x="7342" y="820"/>
                    <a:pt x="7184" y="820"/>
                  </a:cubicBezTo>
                  <a:cubicBezTo>
                    <a:pt x="6522" y="820"/>
                    <a:pt x="5955" y="1387"/>
                    <a:pt x="5955" y="2048"/>
                  </a:cubicBezTo>
                  <a:lnTo>
                    <a:pt x="5955" y="3340"/>
                  </a:lnTo>
                  <a:cubicBezTo>
                    <a:pt x="5829" y="3309"/>
                    <a:pt x="5672" y="3277"/>
                    <a:pt x="5514" y="3277"/>
                  </a:cubicBezTo>
                  <a:cubicBezTo>
                    <a:pt x="4947" y="3277"/>
                    <a:pt x="4475" y="3655"/>
                    <a:pt x="4349" y="4191"/>
                  </a:cubicBezTo>
                  <a:cubicBezTo>
                    <a:pt x="4191" y="4128"/>
                    <a:pt x="4034" y="4096"/>
                    <a:pt x="3876" y="4096"/>
                  </a:cubicBezTo>
                  <a:cubicBezTo>
                    <a:pt x="3214" y="4096"/>
                    <a:pt x="2616" y="4663"/>
                    <a:pt x="2616" y="5356"/>
                  </a:cubicBezTo>
                  <a:lnTo>
                    <a:pt x="2616" y="9862"/>
                  </a:lnTo>
                  <a:lnTo>
                    <a:pt x="2269" y="9483"/>
                  </a:lnTo>
                  <a:cubicBezTo>
                    <a:pt x="2025" y="9239"/>
                    <a:pt x="1712" y="9121"/>
                    <a:pt x="1398" y="9121"/>
                  </a:cubicBezTo>
                  <a:cubicBezTo>
                    <a:pt x="1105" y="9121"/>
                    <a:pt x="811" y="9223"/>
                    <a:pt x="568" y="9420"/>
                  </a:cubicBezTo>
                  <a:cubicBezTo>
                    <a:pt x="95" y="9862"/>
                    <a:pt x="1" y="10555"/>
                    <a:pt x="379" y="11059"/>
                  </a:cubicBezTo>
                  <a:lnTo>
                    <a:pt x="1797" y="13264"/>
                  </a:lnTo>
                  <a:cubicBezTo>
                    <a:pt x="2175" y="13831"/>
                    <a:pt x="2805" y="14146"/>
                    <a:pt x="3435" y="14146"/>
                  </a:cubicBezTo>
                  <a:lnTo>
                    <a:pt x="7972" y="14146"/>
                  </a:lnTo>
                  <a:cubicBezTo>
                    <a:pt x="9106" y="14146"/>
                    <a:pt x="10051" y="13201"/>
                    <a:pt x="10051" y="12035"/>
                  </a:cubicBezTo>
                  <a:lnTo>
                    <a:pt x="10051" y="10807"/>
                  </a:lnTo>
                  <a:lnTo>
                    <a:pt x="11280" y="10807"/>
                  </a:lnTo>
                  <a:cubicBezTo>
                    <a:pt x="12414" y="10807"/>
                    <a:pt x="13359" y="9862"/>
                    <a:pt x="13359" y="8696"/>
                  </a:cubicBezTo>
                  <a:lnTo>
                    <a:pt x="13359" y="4537"/>
                  </a:lnTo>
                  <a:cubicBezTo>
                    <a:pt x="13359" y="3876"/>
                    <a:pt x="12823" y="3309"/>
                    <a:pt x="12130" y="3309"/>
                  </a:cubicBezTo>
                  <a:cubicBezTo>
                    <a:pt x="11973" y="3309"/>
                    <a:pt x="11878" y="3340"/>
                    <a:pt x="11752" y="3372"/>
                  </a:cubicBezTo>
                  <a:lnTo>
                    <a:pt x="11752" y="2048"/>
                  </a:lnTo>
                  <a:cubicBezTo>
                    <a:pt x="11752" y="1387"/>
                    <a:pt x="11185" y="820"/>
                    <a:pt x="10492" y="820"/>
                  </a:cubicBezTo>
                  <a:cubicBezTo>
                    <a:pt x="10335" y="820"/>
                    <a:pt x="10177" y="883"/>
                    <a:pt x="10019" y="914"/>
                  </a:cubicBezTo>
                  <a:cubicBezTo>
                    <a:pt x="9862" y="410"/>
                    <a:pt x="9389" y="1"/>
                    <a:pt x="88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3" name="Google Shape;393;p14"/>
            <p:cNvSpPr/>
            <p:nvPr/>
          </p:nvSpPr>
          <p:spPr>
            <a:xfrm>
              <a:off x="-10016750" y="2491050"/>
              <a:ext cx="63825" cy="61850"/>
            </a:xfrm>
            <a:custGeom>
              <a:avLst/>
              <a:gdLst/>
              <a:ahLst/>
              <a:cxnLst/>
              <a:rect l="l" t="t" r="r" b="b"/>
              <a:pathLst>
                <a:path w="2553" h="2474" extrusionOk="0">
                  <a:moveTo>
                    <a:pt x="457" y="0"/>
                  </a:moveTo>
                  <a:cubicBezTo>
                    <a:pt x="347" y="0"/>
                    <a:pt x="237" y="40"/>
                    <a:pt x="158" y="119"/>
                  </a:cubicBezTo>
                  <a:cubicBezTo>
                    <a:pt x="0" y="276"/>
                    <a:pt x="0" y="560"/>
                    <a:pt x="158" y="717"/>
                  </a:cubicBezTo>
                  <a:lnTo>
                    <a:pt x="1796" y="2355"/>
                  </a:lnTo>
                  <a:cubicBezTo>
                    <a:pt x="1891" y="2434"/>
                    <a:pt x="2001" y="2474"/>
                    <a:pt x="2107" y="2474"/>
                  </a:cubicBezTo>
                  <a:cubicBezTo>
                    <a:pt x="2214" y="2474"/>
                    <a:pt x="2316" y="2434"/>
                    <a:pt x="2395" y="2355"/>
                  </a:cubicBezTo>
                  <a:cubicBezTo>
                    <a:pt x="2552" y="2198"/>
                    <a:pt x="2552" y="1914"/>
                    <a:pt x="2395" y="1757"/>
                  </a:cubicBezTo>
                  <a:lnTo>
                    <a:pt x="757" y="119"/>
                  </a:lnTo>
                  <a:cubicBezTo>
                    <a:pt x="678" y="40"/>
                    <a:pt x="568" y="0"/>
                    <a:pt x="45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4" name="Google Shape;394;p14"/>
            <p:cNvSpPr/>
            <p:nvPr/>
          </p:nvSpPr>
          <p:spPr>
            <a:xfrm>
              <a:off x="-9933275" y="2490075"/>
              <a:ext cx="20525" cy="63025"/>
            </a:xfrm>
            <a:custGeom>
              <a:avLst/>
              <a:gdLst/>
              <a:ahLst/>
              <a:cxnLst/>
              <a:rect l="l" t="t" r="r" b="b"/>
              <a:pathLst>
                <a:path w="821" h="2521" extrusionOk="0">
                  <a:moveTo>
                    <a:pt x="442" y="0"/>
                  </a:moveTo>
                  <a:cubicBezTo>
                    <a:pt x="221" y="0"/>
                    <a:pt x="1" y="189"/>
                    <a:pt x="1" y="441"/>
                  </a:cubicBezTo>
                  <a:lnTo>
                    <a:pt x="1" y="2079"/>
                  </a:lnTo>
                  <a:cubicBezTo>
                    <a:pt x="1" y="2331"/>
                    <a:pt x="221" y="2520"/>
                    <a:pt x="442" y="2520"/>
                  </a:cubicBezTo>
                  <a:cubicBezTo>
                    <a:pt x="631" y="2520"/>
                    <a:pt x="820" y="2331"/>
                    <a:pt x="820" y="2079"/>
                  </a:cubicBezTo>
                  <a:lnTo>
                    <a:pt x="820" y="441"/>
                  </a:lnTo>
                  <a:cubicBezTo>
                    <a:pt x="820" y="189"/>
                    <a:pt x="631" y="0"/>
                    <a:pt x="44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5" name="Google Shape;395;p14"/>
            <p:cNvSpPr/>
            <p:nvPr/>
          </p:nvSpPr>
          <p:spPr>
            <a:xfrm>
              <a:off x="-10015975" y="2573550"/>
              <a:ext cx="63050" cy="20500"/>
            </a:xfrm>
            <a:custGeom>
              <a:avLst/>
              <a:gdLst/>
              <a:ahLst/>
              <a:cxnLst/>
              <a:rect l="l" t="t" r="r" b="b"/>
              <a:pathLst>
                <a:path w="2522" h="820" extrusionOk="0">
                  <a:moveTo>
                    <a:pt x="442" y="1"/>
                  </a:moveTo>
                  <a:cubicBezTo>
                    <a:pt x="190" y="1"/>
                    <a:pt x="1" y="190"/>
                    <a:pt x="1" y="442"/>
                  </a:cubicBezTo>
                  <a:cubicBezTo>
                    <a:pt x="1" y="631"/>
                    <a:pt x="190" y="820"/>
                    <a:pt x="442" y="820"/>
                  </a:cubicBezTo>
                  <a:lnTo>
                    <a:pt x="2080" y="820"/>
                  </a:lnTo>
                  <a:cubicBezTo>
                    <a:pt x="2332" y="820"/>
                    <a:pt x="2521" y="631"/>
                    <a:pt x="2521" y="442"/>
                  </a:cubicBezTo>
                  <a:cubicBezTo>
                    <a:pt x="2521" y="190"/>
                    <a:pt x="2332" y="1"/>
                    <a:pt x="208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6" name="Google Shape;396;p14"/>
          <p:cNvSpPr/>
          <p:nvPr/>
        </p:nvSpPr>
        <p:spPr>
          <a:xfrm>
            <a:off x="2300690" y="6150341"/>
            <a:ext cx="330466" cy="329595"/>
          </a:xfrm>
          <a:custGeom>
            <a:avLst/>
            <a:gdLst/>
            <a:ahLst/>
            <a:cxnLst/>
            <a:rect l="l" t="t" r="r" b="b"/>
            <a:pathLst>
              <a:path w="11752" h="11721" extrusionOk="0">
                <a:moveTo>
                  <a:pt x="6490" y="662"/>
                </a:moveTo>
                <a:cubicBezTo>
                  <a:pt x="6711" y="662"/>
                  <a:pt x="6868" y="820"/>
                  <a:pt x="6868" y="1009"/>
                </a:cubicBezTo>
                <a:lnTo>
                  <a:pt x="6868" y="1355"/>
                </a:lnTo>
                <a:lnTo>
                  <a:pt x="5167" y="1355"/>
                </a:lnTo>
                <a:cubicBezTo>
                  <a:pt x="4600" y="1355"/>
                  <a:pt x="4127" y="1828"/>
                  <a:pt x="4127" y="2395"/>
                </a:cubicBezTo>
                <a:lnTo>
                  <a:pt x="4127" y="2773"/>
                </a:lnTo>
                <a:lnTo>
                  <a:pt x="3088" y="2773"/>
                </a:lnTo>
                <a:cubicBezTo>
                  <a:pt x="2993" y="2773"/>
                  <a:pt x="2867" y="2836"/>
                  <a:pt x="2836" y="2899"/>
                </a:cubicBezTo>
                <a:lnTo>
                  <a:pt x="2048" y="3687"/>
                </a:lnTo>
                <a:lnTo>
                  <a:pt x="2048" y="3151"/>
                </a:lnTo>
                <a:cubicBezTo>
                  <a:pt x="2048" y="2931"/>
                  <a:pt x="1891" y="2773"/>
                  <a:pt x="1702" y="2773"/>
                </a:cubicBezTo>
                <a:lnTo>
                  <a:pt x="1040" y="2773"/>
                </a:lnTo>
                <a:cubicBezTo>
                  <a:pt x="819" y="2773"/>
                  <a:pt x="662" y="2616"/>
                  <a:pt x="662" y="2427"/>
                </a:cubicBezTo>
                <a:lnTo>
                  <a:pt x="662" y="1009"/>
                </a:lnTo>
                <a:cubicBezTo>
                  <a:pt x="662" y="820"/>
                  <a:pt x="819" y="662"/>
                  <a:pt x="1040" y="662"/>
                </a:cubicBezTo>
                <a:close/>
                <a:moveTo>
                  <a:pt x="10649" y="1986"/>
                </a:moveTo>
                <a:cubicBezTo>
                  <a:pt x="10838" y="1986"/>
                  <a:pt x="10995" y="2143"/>
                  <a:pt x="10995" y="2364"/>
                </a:cubicBezTo>
                <a:lnTo>
                  <a:pt x="10995" y="3781"/>
                </a:lnTo>
                <a:cubicBezTo>
                  <a:pt x="10995" y="3970"/>
                  <a:pt x="10838" y="4128"/>
                  <a:pt x="10649" y="4128"/>
                </a:cubicBezTo>
                <a:lnTo>
                  <a:pt x="8601" y="4128"/>
                </a:lnTo>
                <a:cubicBezTo>
                  <a:pt x="8412" y="4128"/>
                  <a:pt x="8255" y="4285"/>
                  <a:pt x="8255" y="4474"/>
                </a:cubicBezTo>
                <a:lnTo>
                  <a:pt x="8255" y="5041"/>
                </a:lnTo>
                <a:lnTo>
                  <a:pt x="7404" y="4191"/>
                </a:lnTo>
                <a:cubicBezTo>
                  <a:pt x="7372" y="4159"/>
                  <a:pt x="7246" y="4128"/>
                  <a:pt x="7183" y="4128"/>
                </a:cubicBezTo>
                <a:lnTo>
                  <a:pt x="5136" y="4128"/>
                </a:lnTo>
                <a:cubicBezTo>
                  <a:pt x="4947" y="4128"/>
                  <a:pt x="4789" y="3970"/>
                  <a:pt x="4789" y="3781"/>
                </a:cubicBezTo>
                <a:lnTo>
                  <a:pt x="4789" y="2364"/>
                </a:lnTo>
                <a:cubicBezTo>
                  <a:pt x="4789" y="2143"/>
                  <a:pt x="4947" y="1986"/>
                  <a:pt x="5136" y="1986"/>
                </a:cubicBezTo>
                <a:close/>
                <a:moveTo>
                  <a:pt x="3088" y="6207"/>
                </a:moveTo>
                <a:cubicBezTo>
                  <a:pt x="3623" y="6207"/>
                  <a:pt x="4096" y="6680"/>
                  <a:pt x="4096" y="7247"/>
                </a:cubicBezTo>
                <a:cubicBezTo>
                  <a:pt x="4096" y="7782"/>
                  <a:pt x="3623" y="8255"/>
                  <a:pt x="3088" y="8255"/>
                </a:cubicBezTo>
                <a:cubicBezTo>
                  <a:pt x="2521" y="8255"/>
                  <a:pt x="2048" y="7782"/>
                  <a:pt x="2048" y="7247"/>
                </a:cubicBezTo>
                <a:cubicBezTo>
                  <a:pt x="2048" y="6648"/>
                  <a:pt x="2489" y="6207"/>
                  <a:pt x="3088" y="6207"/>
                </a:cubicBezTo>
                <a:close/>
                <a:moveTo>
                  <a:pt x="8601" y="6207"/>
                </a:moveTo>
                <a:cubicBezTo>
                  <a:pt x="9137" y="6207"/>
                  <a:pt x="9609" y="6648"/>
                  <a:pt x="9609" y="7247"/>
                </a:cubicBezTo>
                <a:cubicBezTo>
                  <a:pt x="9609" y="7782"/>
                  <a:pt x="9137" y="8255"/>
                  <a:pt x="8601" y="8255"/>
                </a:cubicBezTo>
                <a:cubicBezTo>
                  <a:pt x="8003" y="8255"/>
                  <a:pt x="7530" y="7782"/>
                  <a:pt x="7530" y="7247"/>
                </a:cubicBezTo>
                <a:cubicBezTo>
                  <a:pt x="7530" y="6680"/>
                  <a:pt x="8003" y="6207"/>
                  <a:pt x="8601" y="6207"/>
                </a:cubicBezTo>
                <a:close/>
                <a:moveTo>
                  <a:pt x="3749" y="8980"/>
                </a:moveTo>
                <a:cubicBezTo>
                  <a:pt x="4695" y="8980"/>
                  <a:pt x="5451" y="9704"/>
                  <a:pt x="5451" y="10649"/>
                </a:cubicBezTo>
                <a:lnTo>
                  <a:pt x="5451" y="11027"/>
                </a:lnTo>
                <a:lnTo>
                  <a:pt x="630" y="11027"/>
                </a:lnTo>
                <a:lnTo>
                  <a:pt x="630" y="10649"/>
                </a:lnTo>
                <a:lnTo>
                  <a:pt x="662" y="10649"/>
                </a:lnTo>
                <a:cubicBezTo>
                  <a:pt x="662" y="9704"/>
                  <a:pt x="1418" y="8980"/>
                  <a:pt x="2363" y="8980"/>
                </a:cubicBezTo>
                <a:close/>
                <a:moveTo>
                  <a:pt x="9369" y="8976"/>
                </a:moveTo>
                <a:cubicBezTo>
                  <a:pt x="10266" y="8976"/>
                  <a:pt x="10995" y="9740"/>
                  <a:pt x="10995" y="10649"/>
                </a:cubicBezTo>
                <a:lnTo>
                  <a:pt x="10995" y="11027"/>
                </a:lnTo>
                <a:lnTo>
                  <a:pt x="6144" y="11027"/>
                </a:lnTo>
                <a:lnTo>
                  <a:pt x="6144" y="10649"/>
                </a:lnTo>
                <a:cubicBezTo>
                  <a:pt x="6144" y="9704"/>
                  <a:pt x="6900" y="8980"/>
                  <a:pt x="7845" y="8980"/>
                </a:cubicBezTo>
                <a:lnTo>
                  <a:pt x="9263" y="8980"/>
                </a:lnTo>
                <a:cubicBezTo>
                  <a:pt x="9298" y="8977"/>
                  <a:pt x="9334" y="8976"/>
                  <a:pt x="9369" y="8976"/>
                </a:cubicBezTo>
                <a:close/>
                <a:moveTo>
                  <a:pt x="1040" y="1"/>
                </a:moveTo>
                <a:cubicBezTo>
                  <a:pt x="473" y="1"/>
                  <a:pt x="0" y="473"/>
                  <a:pt x="0" y="1009"/>
                </a:cubicBezTo>
                <a:lnTo>
                  <a:pt x="0" y="2427"/>
                </a:lnTo>
                <a:cubicBezTo>
                  <a:pt x="0" y="2994"/>
                  <a:pt x="473" y="3466"/>
                  <a:pt x="1040" y="3466"/>
                </a:cubicBezTo>
                <a:lnTo>
                  <a:pt x="1386" y="3466"/>
                </a:lnTo>
                <a:lnTo>
                  <a:pt x="1386" y="4474"/>
                </a:lnTo>
                <a:cubicBezTo>
                  <a:pt x="1386" y="4688"/>
                  <a:pt x="1546" y="4829"/>
                  <a:pt x="1727" y="4829"/>
                </a:cubicBezTo>
                <a:cubicBezTo>
                  <a:pt x="1813" y="4829"/>
                  <a:pt x="1904" y="4797"/>
                  <a:pt x="1985" y="4726"/>
                </a:cubicBezTo>
                <a:lnTo>
                  <a:pt x="3245" y="3466"/>
                </a:lnTo>
                <a:lnTo>
                  <a:pt x="4096" y="3466"/>
                </a:lnTo>
                <a:lnTo>
                  <a:pt x="4096" y="3813"/>
                </a:lnTo>
                <a:cubicBezTo>
                  <a:pt x="4096" y="4348"/>
                  <a:pt x="4568" y="4821"/>
                  <a:pt x="5136" y="4821"/>
                </a:cubicBezTo>
                <a:lnTo>
                  <a:pt x="7057" y="4821"/>
                </a:lnTo>
                <a:lnTo>
                  <a:pt x="7908" y="5672"/>
                </a:lnTo>
                <a:cubicBezTo>
                  <a:pt x="7341" y="5924"/>
                  <a:pt x="6868" y="6522"/>
                  <a:pt x="6868" y="7247"/>
                </a:cubicBezTo>
                <a:cubicBezTo>
                  <a:pt x="6868" y="7625"/>
                  <a:pt x="7026" y="8034"/>
                  <a:pt x="7278" y="8349"/>
                </a:cubicBezTo>
                <a:cubicBezTo>
                  <a:pt x="6648" y="8507"/>
                  <a:pt x="6144" y="8885"/>
                  <a:pt x="5829" y="9452"/>
                </a:cubicBezTo>
                <a:cubicBezTo>
                  <a:pt x="5514" y="8917"/>
                  <a:pt x="5010" y="8539"/>
                  <a:pt x="4411" y="8381"/>
                </a:cubicBezTo>
                <a:cubicBezTo>
                  <a:pt x="4663" y="8066"/>
                  <a:pt x="4821" y="7719"/>
                  <a:pt x="4821" y="7278"/>
                </a:cubicBezTo>
                <a:cubicBezTo>
                  <a:pt x="4821" y="6333"/>
                  <a:pt x="4064" y="5577"/>
                  <a:pt x="3119" y="5577"/>
                </a:cubicBezTo>
                <a:cubicBezTo>
                  <a:pt x="2174" y="5577"/>
                  <a:pt x="1418" y="6333"/>
                  <a:pt x="1418" y="7278"/>
                </a:cubicBezTo>
                <a:cubicBezTo>
                  <a:pt x="1418" y="7719"/>
                  <a:pt x="1576" y="8097"/>
                  <a:pt x="1828" y="8381"/>
                </a:cubicBezTo>
                <a:cubicBezTo>
                  <a:pt x="788" y="8665"/>
                  <a:pt x="32" y="9610"/>
                  <a:pt x="32" y="10712"/>
                </a:cubicBezTo>
                <a:lnTo>
                  <a:pt x="32" y="11374"/>
                </a:lnTo>
                <a:cubicBezTo>
                  <a:pt x="32" y="11563"/>
                  <a:pt x="189" y="11721"/>
                  <a:pt x="410" y="11721"/>
                </a:cubicBezTo>
                <a:lnTo>
                  <a:pt x="11374" y="11721"/>
                </a:lnTo>
                <a:cubicBezTo>
                  <a:pt x="11594" y="11721"/>
                  <a:pt x="11752" y="11563"/>
                  <a:pt x="11752" y="11374"/>
                </a:cubicBezTo>
                <a:lnTo>
                  <a:pt x="11752" y="10712"/>
                </a:lnTo>
                <a:cubicBezTo>
                  <a:pt x="11752" y="9610"/>
                  <a:pt x="10995" y="8665"/>
                  <a:pt x="9956" y="8381"/>
                </a:cubicBezTo>
                <a:cubicBezTo>
                  <a:pt x="10208" y="8066"/>
                  <a:pt x="10365" y="7719"/>
                  <a:pt x="10365" y="7278"/>
                </a:cubicBezTo>
                <a:cubicBezTo>
                  <a:pt x="10365" y="6459"/>
                  <a:pt x="9767" y="5735"/>
                  <a:pt x="8979" y="5577"/>
                </a:cubicBezTo>
                <a:lnTo>
                  <a:pt x="8979" y="4884"/>
                </a:lnTo>
                <a:lnTo>
                  <a:pt x="10649" y="4884"/>
                </a:lnTo>
                <a:lnTo>
                  <a:pt x="10649" y="4821"/>
                </a:lnTo>
                <a:cubicBezTo>
                  <a:pt x="11185" y="4821"/>
                  <a:pt x="11657" y="4348"/>
                  <a:pt x="11657" y="3813"/>
                </a:cubicBezTo>
                <a:lnTo>
                  <a:pt x="11657" y="2395"/>
                </a:lnTo>
                <a:cubicBezTo>
                  <a:pt x="11657" y="1828"/>
                  <a:pt x="11185" y="1355"/>
                  <a:pt x="10649" y="1355"/>
                </a:cubicBezTo>
                <a:lnTo>
                  <a:pt x="7530" y="1355"/>
                </a:lnTo>
                <a:lnTo>
                  <a:pt x="7530" y="1009"/>
                </a:lnTo>
                <a:cubicBezTo>
                  <a:pt x="7530" y="473"/>
                  <a:pt x="7057" y="1"/>
                  <a:pt x="649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" name="מציין מיקום טקסט 2">
            <a:extLst>
              <a:ext uri="{FF2B5EF4-FFF2-40B4-BE49-F238E27FC236}">
                <a16:creationId xmlns:a16="http://schemas.microsoft.com/office/drawing/2014/main" id="{F5F56E5B-DDF5-3918-212B-54F0D906E6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7896366"/>
              </p:ext>
            </p:extLst>
          </p:nvPr>
        </p:nvGraphicFramePr>
        <p:xfrm>
          <a:off x="371916" y="1323741"/>
          <a:ext cx="11389804" cy="48879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Google Shape;148;p2">
            <a:extLst>
              <a:ext uri="{FF2B5EF4-FFF2-40B4-BE49-F238E27FC236}">
                <a16:creationId xmlns:a16="http://schemas.microsoft.com/office/drawing/2014/main" id="{2F0A8DA8-EE3E-AAD1-6285-67F11E48DDE7}"/>
              </a:ext>
            </a:extLst>
          </p:cNvPr>
          <p:cNvSpPr txBox="1"/>
          <p:nvPr/>
        </p:nvSpPr>
        <p:spPr>
          <a:xfrm>
            <a:off x="3540924" y="3122223"/>
            <a:ext cx="2124040" cy="1031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he-IL" sz="2000" kern="1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ssistant" panose="00000500000000000000" pitchFamily="2" charset="-79"/>
                <a:ea typeface="+mn-ea"/>
                <a:cs typeface="Assistant" panose="00000500000000000000" pitchFamily="2" charset="-79"/>
              </a:rPr>
              <a:t>ביצוע תהליך ההערכה בהלימה לתכנון</a:t>
            </a:r>
            <a:endParaRPr lang="en-US" sz="2000" kern="12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ssistant" panose="00000500000000000000" pitchFamily="2" charset="-79"/>
              <a:ea typeface="+mn-ea"/>
              <a:cs typeface="Assistant" panose="00000500000000000000" pitchFamily="2" charset="-79"/>
            </a:endParaRP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0A6D2F9C-86A8-B716-C27F-FE9E2BD88E78}"/>
              </a:ext>
            </a:extLst>
          </p:cNvPr>
          <p:cNvSpPr txBox="1"/>
          <p:nvPr/>
        </p:nvSpPr>
        <p:spPr>
          <a:xfrm>
            <a:off x="696951" y="3016580"/>
            <a:ext cx="2000436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he-IL" sz="2000" kern="1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ssistant" panose="00000500000000000000" pitchFamily="2" charset="-79"/>
                <a:ea typeface="+mn-ea"/>
                <a:cs typeface="Assistant" panose="00000500000000000000" pitchFamily="2" charset="-79"/>
              </a:rPr>
              <a:t>שיחת סיכום של המעריך עם המוערך על הערכה ושיגור ההערכה</a:t>
            </a:r>
            <a:endParaRPr lang="en-US" sz="2000" kern="12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ssistant" panose="00000500000000000000" pitchFamily="2" charset="-79"/>
              <a:ea typeface="+mn-ea"/>
              <a:cs typeface="Assistant" panose="00000500000000000000" pitchFamily="2" charset="-79"/>
            </a:endParaRPr>
          </a:p>
        </p:txBody>
      </p:sp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5758ABDD-04DC-5FA6-8226-BEADAB36D8D9}"/>
              </a:ext>
            </a:extLst>
          </p:cNvPr>
          <p:cNvSpPr txBox="1"/>
          <p:nvPr/>
        </p:nvSpPr>
        <p:spPr>
          <a:xfrm>
            <a:off x="5763378" y="872582"/>
            <a:ext cx="637025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7200" b="1" dirty="0">
                <a:solidFill>
                  <a:schemeClr val="accent3"/>
                </a:solidFill>
                <a:latin typeface="Clear Sans Regular"/>
              </a:rPr>
              <a:t>שלבי הערכה</a:t>
            </a:r>
            <a:endParaRPr lang="he-IL" sz="7200" b="1" dirty="0">
              <a:solidFill>
                <a:schemeClr val="accent3"/>
              </a:solidFill>
              <a:latin typeface="Clear Sans Regular"/>
              <a:sym typeface="Calibri"/>
            </a:endParaRPr>
          </a:p>
        </p:txBody>
      </p:sp>
      <p:sp>
        <p:nvSpPr>
          <p:cNvPr id="7" name="Google Shape;367;p14"/>
          <p:cNvSpPr/>
          <p:nvPr/>
        </p:nvSpPr>
        <p:spPr>
          <a:xfrm>
            <a:off x="11008668" y="248224"/>
            <a:ext cx="832900" cy="83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558800" dist="38100" dir="2700000" algn="tl" rotWithShape="0">
              <a:srgbClr val="000000">
                <a:alpha val="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" name="מחבר חץ ישר 7">
            <a:extLst>
              <a:ext uri="{FF2B5EF4-FFF2-40B4-BE49-F238E27FC236}">
                <a16:creationId xmlns:a16="http://schemas.microsoft.com/office/drawing/2014/main" id="{1E1E8F61-8792-6686-9F0E-D835145B53E2}"/>
              </a:ext>
            </a:extLst>
          </p:cNvPr>
          <p:cNvCxnSpPr/>
          <p:nvPr/>
        </p:nvCxnSpPr>
        <p:spPr>
          <a:xfrm>
            <a:off x="10282732" y="5102942"/>
            <a:ext cx="0" cy="6636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מחבר חץ ישר 4">
            <a:extLst>
              <a:ext uri="{FF2B5EF4-FFF2-40B4-BE49-F238E27FC236}">
                <a16:creationId xmlns:a16="http://schemas.microsoft.com/office/drawing/2014/main" id="{FE1148C4-E6F7-1FF0-A8C7-C9273F874DB3}"/>
              </a:ext>
            </a:extLst>
          </p:cNvPr>
          <p:cNvCxnSpPr/>
          <p:nvPr/>
        </p:nvCxnSpPr>
        <p:spPr>
          <a:xfrm>
            <a:off x="7631971" y="5102942"/>
            <a:ext cx="0" cy="6636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 descr="A blue sky with white clouds&#10;&#10;Description automatically generated">
            <a:extLst>
              <a:ext uri="{FF2B5EF4-FFF2-40B4-BE49-F238E27FC236}">
                <a16:creationId xmlns:a16="http://schemas.microsoft.com/office/drawing/2014/main" id="{1E2E63A3-1585-47E8-D229-C135AC7462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1538"/>
            <a:ext cx="12192000" cy="6858000"/>
          </a:xfrm>
          <a:prstGeom prst="rect">
            <a:avLst/>
          </a:prstGeom>
        </p:spPr>
      </p:pic>
      <p:pic>
        <p:nvPicPr>
          <p:cNvPr id="35" name="Picture 34" descr="A hand holding a pen over a piece of paper&#10;&#10;Description automatically generated">
            <a:extLst>
              <a:ext uri="{FF2B5EF4-FFF2-40B4-BE49-F238E27FC236}">
                <a16:creationId xmlns:a16="http://schemas.microsoft.com/office/drawing/2014/main" id="{63F5E9D7-FB1D-E0EF-63C5-ABC64695CF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61699" y="-469200"/>
            <a:ext cx="8029524" cy="5041900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2E4DE2E-6D30-5ABE-CA82-FEC19142C0C0}"/>
              </a:ext>
            </a:extLst>
          </p:cNvPr>
          <p:cNvSpPr/>
          <p:nvPr/>
        </p:nvSpPr>
        <p:spPr>
          <a:xfrm>
            <a:off x="1083179" y="2252361"/>
            <a:ext cx="4025900" cy="1135101"/>
          </a:xfrm>
          <a:prstGeom prst="roundRect">
            <a:avLst>
              <a:gd name="adj" fmla="val 6902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182880" bIns="108000" rtlCol="0" anchor="ctr"/>
          <a:lstStyle/>
          <a:p>
            <a:r>
              <a:rPr lang="he-IL" sz="2000" b="1" dirty="0">
                <a:solidFill>
                  <a:srgbClr val="2F5597"/>
                </a:solidFill>
                <a:latin typeface="Assistant" panose="00000500000000000000" pitchFamily="2" charset="-79"/>
                <a:cs typeface="Assistant" panose="00000500000000000000" pitchFamily="2" charset="-79"/>
              </a:rPr>
              <a:t>המשוב יכלול: </a:t>
            </a:r>
            <a:r>
              <a:rPr lang="he-IL" sz="2000" dirty="0">
                <a:solidFill>
                  <a:srgbClr val="2F5597"/>
                </a:solidFill>
                <a:latin typeface="Assistant" panose="00000500000000000000" pitchFamily="2" charset="-79"/>
                <a:cs typeface="Assistant" panose="00000500000000000000" pitchFamily="2" charset="-79"/>
              </a:rPr>
              <a:t>ציון נקודות חוזק, נקודות לשיפור,</a:t>
            </a:r>
            <a:r>
              <a:rPr lang="en-US" sz="2000" dirty="0">
                <a:solidFill>
                  <a:srgbClr val="2F5597"/>
                </a:solidFill>
                <a:latin typeface="Assistant" panose="00000500000000000000" pitchFamily="2" charset="-79"/>
                <a:cs typeface="Assistant" panose="00000500000000000000" pitchFamily="2" charset="-79"/>
              </a:rPr>
              <a:t> </a:t>
            </a:r>
            <a:r>
              <a:rPr lang="he-IL" sz="2000" dirty="0">
                <a:solidFill>
                  <a:srgbClr val="2F5597"/>
                </a:solidFill>
                <a:latin typeface="Assistant" panose="00000500000000000000" pitchFamily="2" charset="-79"/>
                <a:cs typeface="Assistant" panose="00000500000000000000" pitchFamily="2" charset="-79"/>
              </a:rPr>
              <a:t>מה נדרש עבור השיפור ותפקודו הכללי של המתמחה (</a:t>
            </a:r>
            <a:r>
              <a:rPr lang="he-IL" sz="2000" b="1" dirty="0">
                <a:solidFill>
                  <a:srgbClr val="2F5597"/>
                </a:solidFill>
                <a:latin typeface="Assistant" panose="00000500000000000000" pitchFamily="2" charset="-79"/>
                <a:cs typeface="Assistant" panose="00000500000000000000" pitchFamily="2" charset="-79"/>
              </a:rPr>
              <a:t>במידת האפשר במערכת המקוונת , אם לא ידני</a:t>
            </a:r>
            <a:r>
              <a:rPr lang="he-IL" sz="2000" dirty="0">
                <a:solidFill>
                  <a:srgbClr val="2F5597"/>
                </a:solidFill>
                <a:latin typeface="Assistant" panose="00000500000000000000" pitchFamily="2" charset="-79"/>
                <a:cs typeface="Assistant" panose="00000500000000000000" pitchFamily="2" charset="-79"/>
              </a:rPr>
              <a:t>) .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A85A0B39-AF7B-9C90-E9BA-53F0FF9BA4D3}"/>
              </a:ext>
            </a:extLst>
          </p:cNvPr>
          <p:cNvSpPr/>
          <p:nvPr/>
        </p:nvSpPr>
        <p:spPr>
          <a:xfrm flipH="1">
            <a:off x="5288421" y="2023502"/>
            <a:ext cx="4458968" cy="1529295"/>
          </a:xfrm>
          <a:prstGeom prst="rightArrow">
            <a:avLst>
              <a:gd name="adj1" fmla="val 81141"/>
              <a:gd name="adj2" fmla="val 68893"/>
            </a:avLst>
          </a:prstGeom>
          <a:gradFill>
            <a:gsLst>
              <a:gs pos="8000">
                <a:srgbClr val="9CD463"/>
              </a:gs>
              <a:gs pos="75000">
                <a:srgbClr val="0070C0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457200" bIns="0" rtlCol="0" anchor="ctr"/>
          <a:lstStyle/>
          <a:p>
            <a:pPr marL="0" lvl="1" algn="r" defTabSz="977900" rtl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he-IL" sz="20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ssistant" panose="00000500000000000000" pitchFamily="2" charset="-79"/>
                <a:cs typeface="Assistant" panose="00000500000000000000" pitchFamily="2" charset="-79"/>
              </a:rPr>
              <a:t>מחצית ראשונה:</a:t>
            </a:r>
            <a:endParaRPr lang="he-IL" sz="20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ssistant" panose="00000500000000000000" pitchFamily="2" charset="-79"/>
              <a:cs typeface="Assistant" panose="00000500000000000000" pitchFamily="2" charset="-79"/>
            </a:endParaRPr>
          </a:p>
          <a:p>
            <a:pPr marL="228600" lvl="1" indent="-228600" algn="r" defTabSz="977900" rtl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he-IL" sz="2000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ssistant" panose="00000500000000000000" pitchFamily="2" charset="-79"/>
                <a:cs typeface="Assistant" panose="00000500000000000000" pitchFamily="2" charset="-79"/>
              </a:rPr>
              <a:t>שתי תצפיות + משוב ע"י חונך</a:t>
            </a:r>
          </a:p>
          <a:p>
            <a:pPr marL="228600" lvl="1" indent="-228600" algn="r" defTabSz="977900" rtl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he-IL" sz="2000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ssistant" panose="00000500000000000000" pitchFamily="2" charset="-79"/>
                <a:cs typeface="Assistant" panose="00000500000000000000" pitchFamily="2" charset="-79"/>
              </a:rPr>
              <a:t>תצפית + משוב ע"י מנהל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75168F1-F861-7311-DE47-85CA5BC61F1A}"/>
              </a:ext>
            </a:extLst>
          </p:cNvPr>
          <p:cNvSpPr/>
          <p:nvPr/>
        </p:nvSpPr>
        <p:spPr>
          <a:xfrm>
            <a:off x="9764286" y="2169025"/>
            <a:ext cx="2206390" cy="1238250"/>
          </a:xfrm>
          <a:prstGeom prst="roundRect">
            <a:avLst>
              <a:gd name="adj" fmla="val 6902"/>
            </a:avLst>
          </a:prstGeom>
          <a:gradFill flip="none" rotWithShape="1">
            <a:gsLst>
              <a:gs pos="0">
                <a:srgbClr val="9CD45E"/>
              </a:gs>
              <a:gs pos="31000">
                <a:srgbClr val="9CD498"/>
              </a:gs>
              <a:gs pos="100000">
                <a:srgbClr val="A5D8DF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08000" rtlCol="0" anchor="ctr" anchorCtr="0"/>
          <a:lstStyle/>
          <a:p>
            <a:pPr algn="ctr"/>
            <a:r>
              <a:rPr lang="he-IL" sz="2000" b="1" dirty="0">
                <a:solidFill>
                  <a:srgbClr val="2F5597"/>
                </a:solidFill>
                <a:latin typeface="Assistant" panose="00000500000000000000" pitchFamily="2" charset="-79"/>
                <a:cs typeface="Assistant" panose="00000500000000000000" pitchFamily="2" charset="-79"/>
              </a:rPr>
              <a:t>משוב אמצע שנתי</a:t>
            </a:r>
          </a:p>
          <a:p>
            <a:pPr algn="ctr"/>
            <a:r>
              <a:rPr lang="he-IL" sz="2000" b="1" dirty="0">
                <a:solidFill>
                  <a:srgbClr val="2F5597"/>
                </a:solidFill>
                <a:latin typeface="Assistant ExtraBold" panose="00000900000000000000" pitchFamily="2" charset="-79"/>
                <a:cs typeface="Assistant ExtraBold" panose="00000900000000000000" pitchFamily="2" charset="-79"/>
              </a:rPr>
              <a:t>עד 15 בפברואר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F406ECB-9B6B-470A-C778-B69EB9BDC486}"/>
              </a:ext>
            </a:extLst>
          </p:cNvPr>
          <p:cNvSpPr/>
          <p:nvPr/>
        </p:nvSpPr>
        <p:spPr>
          <a:xfrm>
            <a:off x="9764286" y="3755178"/>
            <a:ext cx="2206390" cy="1238250"/>
          </a:xfrm>
          <a:prstGeom prst="roundRect">
            <a:avLst>
              <a:gd name="adj" fmla="val 6902"/>
            </a:avLst>
          </a:prstGeom>
          <a:gradFill flip="none" rotWithShape="1">
            <a:gsLst>
              <a:gs pos="0">
                <a:srgbClr val="9CD45E"/>
              </a:gs>
              <a:gs pos="31000">
                <a:srgbClr val="9CD498"/>
              </a:gs>
              <a:gs pos="100000">
                <a:srgbClr val="A5D8DF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08000" rtlCol="0" anchor="ctr" anchorCtr="0"/>
          <a:lstStyle/>
          <a:p>
            <a:pPr algn="ctr"/>
            <a:r>
              <a:rPr lang="he-IL" sz="2000" b="1" dirty="0">
                <a:solidFill>
                  <a:srgbClr val="2F5597"/>
                </a:solidFill>
                <a:latin typeface="Assistant" panose="00000500000000000000" pitchFamily="2" charset="-79"/>
                <a:cs typeface="Assistant" panose="00000500000000000000" pitchFamily="2" charset="-79"/>
              </a:rPr>
              <a:t>הערכה מסכמת</a:t>
            </a:r>
          </a:p>
          <a:p>
            <a:pPr algn="ctr"/>
            <a:r>
              <a:rPr lang="he-IL" sz="2000" b="1" dirty="0">
                <a:solidFill>
                  <a:srgbClr val="2F5597"/>
                </a:solidFill>
                <a:latin typeface="Assistant ExtraBold" panose="00000900000000000000" pitchFamily="2" charset="-79"/>
                <a:cs typeface="Assistant ExtraBold" panose="00000900000000000000" pitchFamily="2" charset="-79"/>
              </a:rPr>
              <a:t>עד 30 ביוני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482CA91-9FD5-AA7C-5D53-067D2354FB83}"/>
              </a:ext>
            </a:extLst>
          </p:cNvPr>
          <p:cNvSpPr/>
          <p:nvPr/>
        </p:nvSpPr>
        <p:spPr>
          <a:xfrm>
            <a:off x="9716394" y="2227107"/>
            <a:ext cx="61990" cy="1074744"/>
          </a:xfrm>
          <a:prstGeom prst="roundRect">
            <a:avLst>
              <a:gd name="adj" fmla="val 50000"/>
            </a:avLst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0BA76D36-574C-ACDE-71B9-2C467985842D}"/>
              </a:ext>
            </a:extLst>
          </p:cNvPr>
          <p:cNvSpPr/>
          <p:nvPr/>
        </p:nvSpPr>
        <p:spPr>
          <a:xfrm flipH="1">
            <a:off x="5268431" y="3609656"/>
            <a:ext cx="4458968" cy="1529295"/>
          </a:xfrm>
          <a:prstGeom prst="rightArrow">
            <a:avLst>
              <a:gd name="adj1" fmla="val 81141"/>
              <a:gd name="adj2" fmla="val 68893"/>
            </a:avLst>
          </a:prstGeom>
          <a:gradFill>
            <a:gsLst>
              <a:gs pos="8000">
                <a:srgbClr val="9CD463"/>
              </a:gs>
              <a:gs pos="75000">
                <a:srgbClr val="0070C0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457200" bIns="0" rtlCol="0" anchor="ctr"/>
          <a:lstStyle/>
          <a:p>
            <a:pPr marL="0" lvl="1" algn="r" defTabSz="977900" rtl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he-IL" sz="20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ssistant" panose="00000500000000000000" pitchFamily="2" charset="-79"/>
                <a:cs typeface="Assistant" panose="00000500000000000000" pitchFamily="2" charset="-79"/>
              </a:rPr>
              <a:t>מחצית שנייה:</a:t>
            </a:r>
          </a:p>
          <a:p>
            <a:pPr marL="342900" lvl="1" indent="-342900" algn="r" defTabSz="977900" rtl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he-IL" sz="2000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ssistant" panose="00000500000000000000" pitchFamily="2" charset="-79"/>
                <a:cs typeface="Assistant" panose="00000500000000000000" pitchFamily="2" charset="-79"/>
              </a:rPr>
              <a:t>שתי תצפיות+ משוב ע"י חונך</a:t>
            </a:r>
          </a:p>
          <a:p>
            <a:pPr marL="342900" lvl="1" indent="-342900" algn="r" defTabSz="977900" rtl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he-IL" sz="2000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ssistant" panose="00000500000000000000" pitchFamily="2" charset="-79"/>
                <a:cs typeface="Assistant" panose="00000500000000000000" pitchFamily="2" charset="-79"/>
              </a:rPr>
              <a:t>תצפית+ משוב ע"י מנהל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3AFEC9F0-8F10-8C36-1C0A-5F24AA86849C}"/>
              </a:ext>
            </a:extLst>
          </p:cNvPr>
          <p:cNvSpPr/>
          <p:nvPr/>
        </p:nvSpPr>
        <p:spPr>
          <a:xfrm>
            <a:off x="9702296" y="3866412"/>
            <a:ext cx="61990" cy="1074744"/>
          </a:xfrm>
          <a:prstGeom prst="roundRect">
            <a:avLst>
              <a:gd name="adj" fmla="val 50000"/>
            </a:avLst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96E68EAD-AC86-FCBA-9519-96EC77A37579}"/>
              </a:ext>
            </a:extLst>
          </p:cNvPr>
          <p:cNvSpPr/>
          <p:nvPr/>
        </p:nvSpPr>
        <p:spPr>
          <a:xfrm>
            <a:off x="1021207" y="3858327"/>
            <a:ext cx="4025900" cy="1135101"/>
          </a:xfrm>
          <a:prstGeom prst="roundRect">
            <a:avLst>
              <a:gd name="adj" fmla="val 6902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182880" bIns="108000" rtlCol="0" anchor="ctr"/>
          <a:lstStyle/>
          <a:p>
            <a:r>
              <a:rPr lang="he-IL" sz="2000" b="1" dirty="0">
                <a:solidFill>
                  <a:srgbClr val="2F5597"/>
                </a:solidFill>
                <a:latin typeface="Assistant" panose="00000500000000000000" pitchFamily="2" charset="-79"/>
                <a:cs typeface="Assistant" panose="00000500000000000000" pitchFamily="2" charset="-79"/>
              </a:rPr>
              <a:t>המשוב יכלול: </a:t>
            </a:r>
            <a:r>
              <a:rPr lang="he-IL" sz="2000" dirty="0">
                <a:solidFill>
                  <a:srgbClr val="2F5597"/>
                </a:solidFill>
                <a:latin typeface="Assistant" panose="00000500000000000000" pitchFamily="2" charset="-79"/>
                <a:cs typeface="Assistant" panose="00000500000000000000" pitchFamily="2" charset="-79"/>
              </a:rPr>
              <a:t>משוב על תפקודו הכולל + ההמלצה. הערכה </a:t>
            </a:r>
            <a:r>
              <a:rPr lang="he-IL" sz="2000" b="1" dirty="0">
                <a:solidFill>
                  <a:srgbClr val="2F5597"/>
                </a:solidFill>
                <a:latin typeface="Assistant" panose="00000500000000000000" pitchFamily="2" charset="-79"/>
                <a:cs typeface="Assistant" panose="00000500000000000000" pitchFamily="2" charset="-79"/>
              </a:rPr>
              <a:t>במערכת המקוונת</a:t>
            </a:r>
            <a:r>
              <a:rPr lang="he-IL" sz="2000" dirty="0">
                <a:solidFill>
                  <a:srgbClr val="2F5597"/>
                </a:solidFill>
                <a:latin typeface="Assistant" panose="00000500000000000000" pitchFamily="2" charset="-79"/>
                <a:cs typeface="Assistant" panose="00000500000000000000" pitchFamily="2" charset="-79"/>
              </a:rPr>
              <a:t>.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E24A822B-B489-0F35-EBA8-5CC265D6B6BD}"/>
              </a:ext>
            </a:extLst>
          </p:cNvPr>
          <p:cNvSpPr/>
          <p:nvPr/>
        </p:nvSpPr>
        <p:spPr>
          <a:xfrm>
            <a:off x="4100765" y="930775"/>
            <a:ext cx="7857517" cy="1238250"/>
          </a:xfrm>
          <a:prstGeom prst="roundRect">
            <a:avLst>
              <a:gd name="adj" fmla="val 6902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08000" rtlCol="0" anchor="ctr" anchorCtr="0"/>
          <a:lstStyle/>
          <a:p>
            <a:pPr algn="r"/>
            <a:r>
              <a:rPr lang="he-IL" sz="2000" b="1" dirty="0">
                <a:solidFill>
                  <a:srgbClr val="2F5597"/>
                </a:solidFill>
                <a:latin typeface="Assistant" panose="00000500000000000000" pitchFamily="2" charset="-79"/>
                <a:cs typeface="Assistant" panose="00000500000000000000" pitchFamily="2" charset="-79"/>
              </a:rPr>
              <a:t>שיחה של המנהל עם המתמחה אודות הנדרש בהערכה</a:t>
            </a:r>
          </a:p>
          <a:p>
            <a:pPr algn="r"/>
            <a:r>
              <a:rPr lang="he-IL" sz="2000" b="1" dirty="0">
                <a:solidFill>
                  <a:srgbClr val="2F5597"/>
                </a:solidFill>
                <a:latin typeface="Assistant" panose="00000500000000000000" pitchFamily="2" charset="-79"/>
                <a:cs typeface="Assistant" panose="00000500000000000000" pitchFamily="2" charset="-79"/>
              </a:rPr>
              <a:t>לכל תצפית נדרש לקיים </a:t>
            </a:r>
            <a:r>
              <a:rPr lang="he-IL" sz="2000" b="1" dirty="0">
                <a:solidFill>
                  <a:srgbClr val="FF0000"/>
                </a:solidFill>
                <a:latin typeface="Assistant" panose="00000500000000000000" pitchFamily="2" charset="-79"/>
                <a:cs typeface="Assistant" panose="00000500000000000000" pitchFamily="2" charset="-79"/>
              </a:rPr>
              <a:t>שיחת הכנה </a:t>
            </a:r>
            <a:r>
              <a:rPr lang="he-IL" sz="2000" b="1" dirty="0">
                <a:solidFill>
                  <a:srgbClr val="2F5597"/>
                </a:solidFill>
                <a:latin typeface="Assistant" panose="00000500000000000000" pitchFamily="2" charset="-79"/>
                <a:cs typeface="Assistant" panose="00000500000000000000" pitchFamily="2" charset="-79"/>
              </a:rPr>
              <a:t>לפניי </a:t>
            </a:r>
            <a:r>
              <a:rPr lang="he-IL" sz="2000" b="1" dirty="0">
                <a:solidFill>
                  <a:srgbClr val="FF0000"/>
                </a:solidFill>
                <a:latin typeface="Assistant" panose="00000500000000000000" pitchFamily="2" charset="-79"/>
                <a:cs typeface="Assistant" panose="00000500000000000000" pitchFamily="2" charset="-79"/>
              </a:rPr>
              <a:t>ומשוב אחריי</a:t>
            </a:r>
          </a:p>
        </p:txBody>
      </p:sp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B8B6F315-5F48-0DF3-8D8D-40C3064B04AE}"/>
              </a:ext>
            </a:extLst>
          </p:cNvPr>
          <p:cNvSpPr txBox="1"/>
          <p:nvPr/>
        </p:nvSpPr>
        <p:spPr>
          <a:xfrm>
            <a:off x="4100765" y="219416"/>
            <a:ext cx="785751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e-IL" sz="4400" b="1" dirty="0">
                <a:solidFill>
                  <a:schemeClr val="accent3"/>
                </a:solidFill>
                <a:latin typeface="Clear Sans Regular"/>
                <a:sym typeface="Georgia"/>
              </a:rPr>
              <a:t>תהליך הערכה בשנת ההתמחות</a:t>
            </a:r>
          </a:p>
        </p:txBody>
      </p:sp>
      <p:sp>
        <p:nvSpPr>
          <p:cNvPr id="11" name="תיבת טקסט 3">
            <a:extLst>
              <a:ext uri="{FF2B5EF4-FFF2-40B4-BE49-F238E27FC236}">
                <a16:creationId xmlns:a16="http://schemas.microsoft.com/office/drawing/2014/main" id="{891AA7BC-3A8B-9731-C259-ED5DD7DA78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7825" y="5241853"/>
            <a:ext cx="449265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defTabSz="914126" rtl="1"/>
            <a:r>
              <a:rPr lang="he-IL" altLang="he-IL" sz="2000" b="1" u="sng" dirty="0">
                <a:solidFill>
                  <a:srgbClr val="2F5597"/>
                </a:solidFill>
                <a:latin typeface="Assistant" panose="00000500000000000000" pitchFamily="2" charset="-79"/>
                <a:ea typeface="+mn-ea"/>
                <a:cs typeface="Assistant" panose="00000500000000000000" pitchFamily="2" charset="-79"/>
              </a:rPr>
              <a:t>המלצות</a:t>
            </a:r>
            <a:r>
              <a:rPr lang="he-IL" altLang="he-IL" sz="2000" b="1" dirty="0">
                <a:solidFill>
                  <a:srgbClr val="2F5597"/>
                </a:solidFill>
                <a:latin typeface="Assistant" panose="00000500000000000000" pitchFamily="2" charset="-79"/>
                <a:ea typeface="+mn-ea"/>
                <a:cs typeface="Assistant" panose="00000500000000000000" pitchFamily="2" charset="-79"/>
              </a:rPr>
              <a:t> </a:t>
            </a:r>
            <a:endParaRPr lang="he-IL" altLang="he-IL" sz="1999" dirty="0">
              <a:solidFill>
                <a:prstClr val="black"/>
              </a:solidFill>
              <a:latin typeface="Calibri" panose="020F0502020204030204"/>
            </a:endParaRPr>
          </a:p>
          <a:p>
            <a:pPr marL="285664" indent="-285664" algn="r" defTabSz="914126" rtl="1">
              <a:buFont typeface="Arial" panose="020B0604020202020204" pitchFamily="34" charset="0"/>
              <a:buChar char="•"/>
            </a:pPr>
            <a:r>
              <a:rPr lang="he-IL" altLang="he-IL" sz="2000" b="1" dirty="0">
                <a:solidFill>
                  <a:srgbClr val="2F5597"/>
                </a:solidFill>
                <a:latin typeface="Assistant" panose="00000500000000000000" pitchFamily="2" charset="-79"/>
                <a:ea typeface="+mn-ea"/>
                <a:cs typeface="Assistant" panose="00000500000000000000" pitchFamily="2" charset="-79"/>
              </a:rPr>
              <a:t>סיים את שנת ההתמחות בהצלחה</a:t>
            </a:r>
          </a:p>
          <a:p>
            <a:pPr marL="285664" indent="-285664" algn="r" defTabSz="914126" rtl="1">
              <a:buFont typeface="Arial" panose="020B0604020202020204" pitchFamily="34" charset="0"/>
              <a:buChar char="•"/>
            </a:pPr>
            <a:r>
              <a:rPr lang="he-IL" altLang="he-IL" sz="2000" b="1" dirty="0">
                <a:solidFill>
                  <a:srgbClr val="2F5597"/>
                </a:solidFill>
                <a:latin typeface="Assistant" panose="00000500000000000000" pitchFamily="2" charset="-79"/>
                <a:ea typeface="+mn-ea"/>
                <a:cs typeface="Assistant" panose="00000500000000000000" pitchFamily="2" charset="-79"/>
              </a:rPr>
              <a:t>חזרה על שנת ההתמחות על כל מרכיביה</a:t>
            </a:r>
          </a:p>
        </p:txBody>
      </p:sp>
      <p:sp>
        <p:nvSpPr>
          <p:cNvPr id="12" name="מלבן 11">
            <a:extLst>
              <a:ext uri="{FF2B5EF4-FFF2-40B4-BE49-F238E27FC236}">
                <a16:creationId xmlns:a16="http://schemas.microsoft.com/office/drawing/2014/main" id="{3A17D62A-33E4-C009-402E-C348FAF8A85F}"/>
              </a:ext>
            </a:extLst>
          </p:cNvPr>
          <p:cNvSpPr/>
          <p:nvPr/>
        </p:nvSpPr>
        <p:spPr>
          <a:xfrm>
            <a:off x="-149194" y="4862749"/>
            <a:ext cx="6366702" cy="1823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914126" rtl="1">
              <a:spcBef>
                <a:spcPts val="450"/>
              </a:spcBef>
              <a:buClr>
                <a:srgbClr val="4472C4"/>
              </a:buClr>
              <a:buSzPct val="76000"/>
            </a:pPr>
            <a:r>
              <a:rPr lang="he-IL" altLang="he-IL" sz="2000" b="1" u="sng" dirty="0">
                <a:solidFill>
                  <a:srgbClr val="2F5597"/>
                </a:solidFill>
                <a:latin typeface="Assistant" panose="00000500000000000000" pitchFamily="2" charset="-79"/>
                <a:ea typeface="+mn-ea"/>
                <a:cs typeface="Assistant" panose="00000500000000000000" pitchFamily="2" charset="-79"/>
              </a:rPr>
              <a:t>דגשים</a:t>
            </a:r>
          </a:p>
          <a:p>
            <a:pPr marL="285664" indent="-285664" algn="r" defTabSz="914126" rtl="1">
              <a:spcBef>
                <a:spcPts val="450"/>
              </a:spcBef>
              <a:buClr>
                <a:srgbClr val="4472C4"/>
              </a:buClr>
              <a:buSzPct val="76000"/>
              <a:buFont typeface="Arial" panose="020B0604020202020204" pitchFamily="34" charset="0"/>
              <a:buChar char="•"/>
            </a:pPr>
            <a:r>
              <a:rPr lang="he-IL" altLang="he-IL" sz="2000" b="1" dirty="0">
                <a:solidFill>
                  <a:srgbClr val="2F5597"/>
                </a:solidFill>
                <a:latin typeface="Assistant" panose="00000500000000000000" pitchFamily="2" charset="-79"/>
                <a:ea typeface="+mn-ea"/>
                <a:cs typeface="Assistant" panose="00000500000000000000" pitchFamily="2" charset="-79"/>
              </a:rPr>
              <a:t>בהערכת מתמחה על החינוך הגופני חובה  לערב מפקח </a:t>
            </a:r>
            <a:r>
              <a:rPr lang="he-IL" altLang="he-IL" sz="2000" b="1" dirty="0" err="1">
                <a:solidFill>
                  <a:srgbClr val="2F5597"/>
                </a:solidFill>
                <a:latin typeface="Assistant" panose="00000500000000000000" pitchFamily="2" charset="-79"/>
                <a:ea typeface="+mn-ea"/>
                <a:cs typeface="Assistant" panose="00000500000000000000" pitchFamily="2" charset="-79"/>
              </a:rPr>
              <a:t>חנ"ג</a:t>
            </a:r>
            <a:r>
              <a:rPr lang="he-IL" altLang="he-IL" sz="2000" b="1" dirty="0">
                <a:solidFill>
                  <a:srgbClr val="2F5597"/>
                </a:solidFill>
                <a:latin typeface="Assistant" panose="00000500000000000000" pitchFamily="2" charset="-79"/>
                <a:ea typeface="+mn-ea"/>
                <a:cs typeface="Assistant" panose="00000500000000000000" pitchFamily="2" charset="-79"/>
              </a:rPr>
              <a:t> </a:t>
            </a:r>
          </a:p>
          <a:p>
            <a:pPr marL="285664" indent="-285664" algn="r" defTabSz="914126" rtl="1">
              <a:spcBef>
                <a:spcPts val="450"/>
              </a:spcBef>
              <a:buClr>
                <a:srgbClr val="4472C4"/>
              </a:buClr>
              <a:buSzPct val="76000"/>
              <a:buFont typeface="Arial" panose="020B0604020202020204" pitchFamily="34" charset="0"/>
              <a:buChar char="•"/>
            </a:pPr>
            <a:r>
              <a:rPr lang="he-IL" altLang="he-IL" sz="2000" b="1" dirty="0">
                <a:solidFill>
                  <a:srgbClr val="2F5597"/>
                </a:solidFill>
                <a:latin typeface="Assistant" panose="00000500000000000000" pitchFamily="2" charset="-79"/>
                <a:ea typeface="+mn-ea"/>
                <a:cs typeface="Assistant" panose="00000500000000000000" pitchFamily="2" charset="-79"/>
              </a:rPr>
              <a:t>בהערכת מתמחה מקצועי, חשוב לשתף בהערכה מדריך מחוזי / מפקח</a:t>
            </a:r>
          </a:p>
          <a:p>
            <a:pPr marL="285664" indent="-285664" algn="r" defTabSz="914126" rtl="1">
              <a:spcBef>
                <a:spcPts val="450"/>
              </a:spcBef>
              <a:buClr>
                <a:srgbClr val="4472C4"/>
              </a:buClr>
              <a:buSzPct val="76000"/>
              <a:buFont typeface="Arial" panose="020B0604020202020204" pitchFamily="34" charset="0"/>
              <a:buChar char="•"/>
            </a:pPr>
            <a:r>
              <a:rPr lang="he-IL" altLang="he-IL" sz="2000" b="1" dirty="0">
                <a:solidFill>
                  <a:srgbClr val="2F5597"/>
                </a:solidFill>
                <a:latin typeface="Assistant" panose="00000500000000000000" pitchFamily="2" charset="-79"/>
                <a:ea typeface="+mn-ea"/>
                <a:cs typeface="Assistant" panose="00000500000000000000" pitchFamily="2" charset="-79"/>
              </a:rPr>
              <a:t>מתמחה של"ח</a:t>
            </a:r>
          </a:p>
        </p:txBody>
      </p:sp>
    </p:spTree>
    <p:extLst>
      <p:ext uri="{BB962C8B-B14F-4D97-AF65-F5344CB8AC3E}">
        <p14:creationId xmlns:p14="http://schemas.microsoft.com/office/powerpoint/2010/main" val="23997335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של מספר שקופית 2">
            <a:extLst>
              <a:ext uri="{FF2B5EF4-FFF2-40B4-BE49-F238E27FC236}">
                <a16:creationId xmlns:a16="http://schemas.microsoft.com/office/drawing/2014/main" id="{AE5AAAF7-5976-BEAB-F49B-E2A61B4ED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5369" y="6428281"/>
            <a:ext cx="402336" cy="2834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C0F0449-EF10-3E4D-894D-3DE10CF4206D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25564879-4BA7-A76A-077B-E8546A3C60F3}"/>
              </a:ext>
            </a:extLst>
          </p:cNvPr>
          <p:cNvSpPr txBox="1"/>
          <p:nvPr/>
        </p:nvSpPr>
        <p:spPr>
          <a:xfrm>
            <a:off x="3891198" y="-2498"/>
            <a:ext cx="74613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40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שלבים להובלת שיחת הפתיחה</a:t>
            </a:r>
            <a:endParaRPr lang="he-IL" sz="4000" b="1" dirty="0">
              <a:solidFill>
                <a:schemeClr val="accent3">
                  <a:lumMod val="60000"/>
                  <a:lumOff val="40000"/>
                </a:schemeClr>
              </a:solidFill>
              <a:sym typeface="Calibri"/>
            </a:endParaRPr>
          </a:p>
        </p:txBody>
      </p:sp>
      <p:pic>
        <p:nvPicPr>
          <p:cNvPr id="2" name="Picture 2" descr="http://www.daveltd.com/photo/macro/eyes/jalene/beautiful-left-eye.jpg">
            <a:extLst>
              <a:ext uri="{FF2B5EF4-FFF2-40B4-BE49-F238E27FC236}">
                <a16:creationId xmlns:a16="http://schemas.microsoft.com/office/drawing/2014/main" id="{BED8E162-02B7-78E1-76DB-BC117BA214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6256"/>
            <a:ext cx="12381875" cy="7004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טבלה 9">
            <a:extLst>
              <a:ext uri="{FF2B5EF4-FFF2-40B4-BE49-F238E27FC236}">
                <a16:creationId xmlns:a16="http://schemas.microsoft.com/office/drawing/2014/main" id="{EA6412A4-F8D6-0641-7FCB-6FD89EB860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7792128"/>
              </p:ext>
            </p:extLst>
          </p:nvPr>
        </p:nvGraphicFramePr>
        <p:xfrm>
          <a:off x="0" y="0"/>
          <a:ext cx="9371975" cy="6801389"/>
        </p:xfrm>
        <a:graphic>
          <a:graphicData uri="http://schemas.openxmlformats.org/drawingml/2006/table">
            <a:tbl>
              <a:tblPr rtl="1" firstRow="1" bandRow="1">
                <a:tableStyleId>{6ED12081-646D-4854-99F7-EA2BD397C907}</a:tableStyleId>
              </a:tblPr>
              <a:tblGrid>
                <a:gridCol w="2323523">
                  <a:extLst>
                    <a:ext uri="{9D8B030D-6E8A-4147-A177-3AD203B41FA5}">
                      <a16:colId xmlns:a16="http://schemas.microsoft.com/office/drawing/2014/main" val="2559074784"/>
                    </a:ext>
                  </a:extLst>
                </a:gridCol>
                <a:gridCol w="7048452">
                  <a:extLst>
                    <a:ext uri="{9D8B030D-6E8A-4147-A177-3AD203B41FA5}">
                      <a16:colId xmlns:a16="http://schemas.microsoft.com/office/drawing/2014/main" val="2615473631"/>
                    </a:ext>
                  </a:extLst>
                </a:gridCol>
              </a:tblGrid>
              <a:tr h="646132">
                <a:tc>
                  <a:txBody>
                    <a:bodyPr/>
                    <a:lstStyle/>
                    <a:p>
                      <a:pPr algn="ctr" rtl="1"/>
                      <a:r>
                        <a:rPr lang="he-IL" sz="3200" b="0" i="0" u="none" strike="noStrike" kern="1200" cap="none" dirty="0"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ssistant" panose="00000500000000000000" pitchFamily="2" charset="-79"/>
                          <a:ea typeface="+mn-ea"/>
                          <a:cs typeface="Assistant" panose="00000500000000000000" pitchFamily="2" charset="-79"/>
                          <a:sym typeface="Arial"/>
                        </a:rPr>
                        <a:t>שלב בשיחה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he-IL" sz="3200" b="0" i="0" u="none" strike="noStrike" kern="1200" cap="none" dirty="0"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ssistant" panose="00000500000000000000" pitchFamily="2" charset="-79"/>
                          <a:ea typeface="+mn-ea"/>
                          <a:cs typeface="Assistant" panose="00000500000000000000" pitchFamily="2" charset="-79"/>
                          <a:sym typeface="Arial"/>
                        </a:rPr>
                        <a:t>דגשים והנחיות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3342842"/>
                  </a:ext>
                </a:extLst>
              </a:tr>
              <a:tr h="782160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he-IL" sz="2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uLnTx/>
                          <a:uFillTx/>
                          <a:latin typeface="Assistant" panose="00000500000000000000" pitchFamily="2" charset="-79"/>
                          <a:ea typeface="+mn-ea"/>
                          <a:cs typeface="Assistant" panose="00000500000000000000" pitchFamily="2" charset="-79"/>
                          <a:sym typeface="Calibri"/>
                        </a:rPr>
                        <a:t>תיאור קצר 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he-IL" sz="2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uLnTx/>
                          <a:uFillTx/>
                          <a:latin typeface="Assistant" panose="00000500000000000000" pitchFamily="2" charset="-79"/>
                          <a:ea typeface="+mn-ea"/>
                          <a:cs typeface="Assistant" panose="00000500000000000000" pitchFamily="2" charset="-79"/>
                          <a:sym typeface="Calibri"/>
                        </a:rPr>
                        <a:t>של התהליך ומטרותיו</a:t>
                      </a:r>
                      <a:endParaRPr kumimoji="0" lang="he-IL" sz="20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uLnTx/>
                        <a:uFillTx/>
                        <a:latin typeface="Assistant" panose="00000500000000000000" pitchFamily="2" charset="-79"/>
                        <a:ea typeface="+mn-ea"/>
                        <a:cs typeface="Assistant" panose="00000500000000000000" pitchFamily="2" charset="-79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he-IL" sz="14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uLnTx/>
                          <a:uFillTx/>
                          <a:latin typeface="Assistant" panose="00000500000000000000" pitchFamily="2" charset="-79"/>
                          <a:ea typeface="+mn-ea"/>
                          <a:cs typeface="Assistant" panose="00000500000000000000" pitchFamily="2" charset="-79"/>
                          <a:sym typeface="Arial"/>
                        </a:rPr>
                        <a:t>יש בתהליך הזדמנות הדדית ללמידה והתפתחות מקצועית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he-IL" sz="14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uLnTx/>
                          <a:uFillTx/>
                          <a:latin typeface="Assistant" panose="00000500000000000000" pitchFamily="2" charset="-79"/>
                          <a:ea typeface="+mn-ea"/>
                          <a:cs typeface="Assistant" panose="00000500000000000000" pitchFamily="2" charset="-79"/>
                          <a:sym typeface="Arial"/>
                        </a:rPr>
                        <a:t>לצד הזדמנות לדיאלוג, לרפלקציה ולהערכה עצמית.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44904"/>
                  </a:ext>
                </a:extLst>
              </a:tr>
              <a:tr h="1054215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he-IL" sz="2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uLnTx/>
                          <a:uFillTx/>
                          <a:latin typeface="Assistant" panose="00000500000000000000" pitchFamily="2" charset="-79"/>
                          <a:ea typeface="+mn-ea"/>
                          <a:cs typeface="Assistant" panose="00000500000000000000" pitchFamily="2" charset="-79"/>
                          <a:sym typeface="Arial"/>
                        </a:rPr>
                        <a:t>תיאום ציפיות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he-IL" sz="2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uLnTx/>
                          <a:uFillTx/>
                          <a:latin typeface="Assistant" panose="00000500000000000000" pitchFamily="2" charset="-79"/>
                          <a:ea typeface="+mn-ea"/>
                          <a:cs typeface="Assistant" panose="00000500000000000000" pitchFamily="2" charset="-79"/>
                          <a:sym typeface="Arial"/>
                        </a:rPr>
                        <a:t>לקראת התהליך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he-IL" sz="14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uLnTx/>
                          <a:uFillTx/>
                          <a:latin typeface="Assistant" panose="00000500000000000000" pitchFamily="2" charset="-79"/>
                          <a:ea typeface="+mn-ea"/>
                          <a:cs typeface="Assistant" panose="00000500000000000000" pitchFamily="2" charset="-79"/>
                          <a:sym typeface="Arial"/>
                        </a:rPr>
                        <a:t>שאלות מנחות: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he-IL" sz="14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uLnTx/>
                          <a:uFillTx/>
                          <a:latin typeface="Assistant" panose="00000500000000000000" pitchFamily="2" charset="-79"/>
                          <a:ea typeface="+mn-ea"/>
                          <a:cs typeface="Assistant" panose="00000500000000000000" pitchFamily="2" charset="-79"/>
                          <a:sym typeface="Arial"/>
                        </a:rPr>
                        <a:t>• מה חשוב לך שיקרה בתהליך? מה לא היית רוצה שיקרה?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he-IL" sz="14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uLnTx/>
                          <a:uFillTx/>
                          <a:latin typeface="Assistant" panose="00000500000000000000" pitchFamily="2" charset="-79"/>
                          <a:ea typeface="+mn-ea"/>
                          <a:cs typeface="Assistant" panose="00000500000000000000" pitchFamily="2" charset="-79"/>
                          <a:sym typeface="Arial"/>
                        </a:rPr>
                        <a:t>• מה עשוי לקדם את התהליך או לבלום אותו?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he-IL" sz="14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uLnTx/>
                          <a:uFillTx/>
                          <a:latin typeface="Assistant" panose="00000500000000000000" pitchFamily="2" charset="-79"/>
                          <a:ea typeface="+mn-ea"/>
                          <a:cs typeface="Assistant" panose="00000500000000000000" pitchFamily="2" charset="-79"/>
                          <a:sym typeface="Arial"/>
                        </a:rPr>
                        <a:t>• לי חשוב... הציפייה שלי ממך היא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875544"/>
                  </a:ext>
                </a:extLst>
              </a:tr>
              <a:tr h="1768361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he-IL" sz="2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uLnTx/>
                          <a:uFillTx/>
                          <a:latin typeface="Assistant" panose="00000500000000000000" pitchFamily="2" charset="-79"/>
                          <a:ea typeface="+mn-ea"/>
                          <a:cs typeface="Assistant" panose="00000500000000000000" pitchFamily="2" charset="-79"/>
                          <a:sym typeface="Arial"/>
                        </a:rPr>
                        <a:t>עיון משותף במפת הממדים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he-IL" sz="14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uLnTx/>
                          <a:uFillTx/>
                          <a:latin typeface="Assistant" panose="00000500000000000000" pitchFamily="2" charset="-79"/>
                          <a:ea typeface="+mn-ea"/>
                          <a:cs typeface="Assistant" panose="00000500000000000000" pitchFamily="2" charset="-79"/>
                          <a:sym typeface="Arial"/>
                        </a:rPr>
                        <a:t>פתחו את מפת הממדים, עיינו בממדים השונים יחד לאור הנקודות האלה: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he-IL" sz="14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uLnTx/>
                          <a:uFillTx/>
                          <a:latin typeface="Assistant" panose="00000500000000000000" pitchFamily="2" charset="-79"/>
                          <a:ea typeface="+mn-ea"/>
                          <a:cs typeface="Assistant" panose="00000500000000000000" pitchFamily="2" charset="-79"/>
                          <a:sym typeface="Arial"/>
                        </a:rPr>
                        <a:t>• נקודות חוזקה 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he-IL" sz="14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uLnTx/>
                          <a:uFillTx/>
                          <a:latin typeface="Assistant" panose="00000500000000000000" pitchFamily="2" charset="-79"/>
                          <a:ea typeface="+mn-ea"/>
                          <a:cs typeface="Assistant" panose="00000500000000000000" pitchFamily="2" charset="-79"/>
                          <a:sym typeface="Arial"/>
                        </a:rPr>
                        <a:t>• נקודות ללמידה ולשיפור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he-IL" sz="14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uLnTx/>
                          <a:uFillTx/>
                          <a:latin typeface="Assistant" panose="00000500000000000000" pitchFamily="2" charset="-79"/>
                          <a:ea typeface="+mn-ea"/>
                          <a:cs typeface="Assistant" panose="00000500000000000000" pitchFamily="2" charset="-79"/>
                          <a:sym typeface="Arial"/>
                        </a:rPr>
                        <a:t>• חיבור ליעדי בית הספר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he-IL" sz="14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uLnTx/>
                          <a:uFillTx/>
                          <a:latin typeface="Assistant" panose="00000500000000000000" pitchFamily="2" charset="-79"/>
                          <a:ea typeface="+mn-ea"/>
                          <a:cs typeface="Assistant" panose="00000500000000000000" pitchFamily="2" charset="-79"/>
                          <a:sym typeface="Arial"/>
                        </a:rPr>
                        <a:t>• חיבור לתהליכי התפתחות מקצועית ברמה בית ספרית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he-IL" sz="14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uLnTx/>
                          <a:uFillTx/>
                          <a:latin typeface="Assistant" panose="00000500000000000000" pitchFamily="2" charset="-79"/>
                          <a:ea typeface="+mn-ea"/>
                          <a:cs typeface="Assistant" panose="00000500000000000000" pitchFamily="2" charset="-79"/>
                          <a:sym typeface="Arial"/>
                        </a:rPr>
                        <a:t>• אחר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he-IL" sz="14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uLnTx/>
                          <a:uFillTx/>
                          <a:latin typeface="Assistant" panose="00000500000000000000" pitchFamily="2" charset="-79"/>
                          <a:ea typeface="+mn-ea"/>
                          <a:cs typeface="Assistant" panose="00000500000000000000" pitchFamily="2" charset="-79"/>
                          <a:sym typeface="Arial"/>
                        </a:rPr>
                        <a:t>ודא שהממדים הנבחרים מביאים לידי ביטוי את בחירתך ואת בחירת המורה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635289"/>
                  </a:ext>
                </a:extLst>
              </a:tr>
              <a:tr h="1768361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he-IL" sz="2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uLnTx/>
                          <a:uFillTx/>
                          <a:latin typeface="Assistant" panose="00000500000000000000" pitchFamily="2" charset="-79"/>
                          <a:ea typeface="+mn-ea"/>
                          <a:cs typeface="Assistant" panose="00000500000000000000" pitchFamily="2" charset="-79"/>
                          <a:sym typeface="Arial"/>
                        </a:rPr>
                        <a:t>בחירת זירות וראיות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he-IL" sz="2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uLnTx/>
                          <a:uFillTx/>
                          <a:latin typeface="Assistant" panose="00000500000000000000" pitchFamily="2" charset="-79"/>
                          <a:ea typeface="+mn-ea"/>
                          <a:cs typeface="Assistant" panose="00000500000000000000" pitchFamily="2" charset="-79"/>
                          <a:sym typeface="Arial"/>
                        </a:rPr>
                        <a:t>שבהם הממדים הנבחרים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he-IL" sz="2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uLnTx/>
                          <a:uFillTx/>
                          <a:latin typeface="Assistant" panose="00000500000000000000" pitchFamily="2" charset="-79"/>
                          <a:ea typeface="+mn-ea"/>
                          <a:cs typeface="Assistant" panose="00000500000000000000" pitchFamily="2" charset="-79"/>
                          <a:sym typeface="Arial"/>
                        </a:rPr>
                        <a:t>באים לידי ביטוי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he-IL" sz="14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uLnTx/>
                          <a:uFillTx/>
                          <a:latin typeface="Assistant" panose="00000500000000000000" pitchFamily="2" charset="-79"/>
                          <a:ea typeface="+mn-ea"/>
                          <a:cs typeface="Assistant" panose="00000500000000000000" pitchFamily="2" charset="-79"/>
                          <a:sym typeface="Arial"/>
                        </a:rPr>
                        <a:t>שאלות מנחות: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he-IL" sz="14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uLnTx/>
                          <a:uFillTx/>
                          <a:latin typeface="Assistant" panose="00000500000000000000" pitchFamily="2" charset="-79"/>
                          <a:ea typeface="+mn-ea"/>
                          <a:cs typeface="Assistant" panose="00000500000000000000" pitchFamily="2" charset="-79"/>
                          <a:sym typeface="Arial"/>
                        </a:rPr>
                        <a:t>• איפה אפשר ללמוד על מה שאתה עושה בהקשר הזה? 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he-IL" sz="14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uLnTx/>
                          <a:uFillTx/>
                          <a:latin typeface="Assistant" panose="00000500000000000000" pitchFamily="2" charset="-79"/>
                          <a:ea typeface="+mn-ea"/>
                          <a:cs typeface="Assistant" panose="00000500000000000000" pitchFamily="2" charset="-79"/>
                          <a:sym typeface="Arial"/>
                        </a:rPr>
                        <a:t>לי חשוב להגיע לזירת...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he-IL" sz="14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uLnTx/>
                          <a:uFillTx/>
                          <a:latin typeface="Assistant" panose="00000500000000000000" pitchFamily="2" charset="-79"/>
                          <a:ea typeface="+mn-ea"/>
                          <a:cs typeface="Assistant" panose="00000500000000000000" pitchFamily="2" charset="-79"/>
                          <a:sym typeface="Arial"/>
                        </a:rPr>
                        <a:t>• אילו ראיות אפשר לאסוף (מסמכים, חומרי למידה, מערכי שיעור, 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he-IL" sz="14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uLnTx/>
                          <a:uFillTx/>
                          <a:latin typeface="Assistant" panose="00000500000000000000" pitchFamily="2" charset="-79"/>
                          <a:ea typeface="+mn-ea"/>
                          <a:cs typeface="Assistant" panose="00000500000000000000" pitchFamily="2" charset="-79"/>
                          <a:sym typeface="Arial"/>
                        </a:rPr>
                        <a:t>מבחנים, תיעוד שיחות, מחברות, אתר כיתתי ועוד) שילמדו על 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he-IL" sz="14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uLnTx/>
                          <a:uFillTx/>
                          <a:latin typeface="Assistant" panose="00000500000000000000" pitchFamily="2" charset="-79"/>
                          <a:ea typeface="+mn-ea"/>
                          <a:cs typeface="Assistant" panose="00000500000000000000" pitchFamily="2" charset="-79"/>
                          <a:sym typeface="Arial"/>
                        </a:rPr>
                        <a:t>התהליכים שאתה עושה? כיצד ראיות אלו עשויות להאיר את עבודתך? 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he-IL" sz="14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uLnTx/>
                          <a:uFillTx/>
                          <a:latin typeface="Assistant" panose="00000500000000000000" pitchFamily="2" charset="-79"/>
                          <a:ea typeface="+mn-ea"/>
                          <a:cs typeface="Assistant" panose="00000500000000000000" pitchFamily="2" charset="-79"/>
                          <a:sym typeface="Arial"/>
                        </a:rPr>
                        <a:t>לי חשוב לעיין ב.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309354"/>
                  </a:ext>
                </a:extLst>
              </a:tr>
              <a:tr h="782160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he-IL" sz="2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uLnTx/>
                          <a:uFillTx/>
                          <a:latin typeface="Assistant" panose="00000500000000000000" pitchFamily="2" charset="-79"/>
                          <a:ea typeface="+mn-ea"/>
                          <a:cs typeface="Assistant" panose="00000500000000000000" pitchFamily="2" charset="-79"/>
                          <a:sym typeface="Arial"/>
                        </a:rPr>
                        <a:t>קביעת לו"ז להתבוננות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he-IL" sz="2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uLnTx/>
                          <a:uFillTx/>
                          <a:latin typeface="Assistant" panose="00000500000000000000" pitchFamily="2" charset="-79"/>
                          <a:ea typeface="+mn-ea"/>
                          <a:cs typeface="Assistant" panose="00000500000000000000" pitchFamily="2" charset="-79"/>
                          <a:sym typeface="Arial"/>
                        </a:rPr>
                        <a:t>בזירות הנבחרות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he-IL" sz="14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uLnTx/>
                          <a:uFillTx/>
                          <a:latin typeface="Assistant" panose="00000500000000000000" pitchFamily="2" charset="-79"/>
                          <a:ea typeface="+mn-ea"/>
                          <a:cs typeface="Assistant" panose="00000500000000000000" pitchFamily="2" charset="-79"/>
                          <a:sym typeface="Arial"/>
                        </a:rPr>
                        <a:t>הקפידו על מסגרת זמנים שתאפשר התבוננות וקיום שיחה רפלקטיבית 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he-IL" sz="14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uLnTx/>
                          <a:uFillTx/>
                          <a:latin typeface="Assistant" panose="00000500000000000000" pitchFamily="2" charset="-79"/>
                          <a:ea typeface="+mn-ea"/>
                          <a:cs typeface="Assistant" panose="00000500000000000000" pitchFamily="2" charset="-79"/>
                          <a:sym typeface="Arial"/>
                        </a:rPr>
                        <a:t>בסמיכות להתבוננות.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636941"/>
                  </a:ext>
                </a:extLst>
              </a:tr>
            </a:tbl>
          </a:graphicData>
        </a:graphic>
      </p:graphicFrame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7C42EB56-1830-18ED-1533-99E88627A0D1}"/>
              </a:ext>
            </a:extLst>
          </p:cNvPr>
          <p:cNvSpPr txBox="1"/>
          <p:nvPr/>
        </p:nvSpPr>
        <p:spPr>
          <a:xfrm>
            <a:off x="9563725" y="1709729"/>
            <a:ext cx="2488367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b="1" dirty="0">
                <a:solidFill>
                  <a:schemeClr val="accent3"/>
                </a:solidFill>
                <a:latin typeface="Clear Sans Regular"/>
              </a:rPr>
              <a:t>שיחת </a:t>
            </a:r>
            <a:r>
              <a:rPr lang="he-IL" sz="3200" b="1" dirty="0">
                <a:solidFill>
                  <a:schemeClr val="accent3"/>
                </a:solidFill>
                <a:latin typeface="Clear Sans Regular"/>
              </a:rPr>
              <a:t>פתיחה- לפני תהליך הערכה (המלצה לנקודות לשיח לשיח ) </a:t>
            </a: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CEFB5CE2-CAC6-EA97-7E61-7B4F1F0160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5676" y="44171"/>
            <a:ext cx="2664464" cy="160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574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של מספר שקופית 2">
            <a:extLst>
              <a:ext uri="{FF2B5EF4-FFF2-40B4-BE49-F238E27FC236}">
                <a16:creationId xmlns:a16="http://schemas.microsoft.com/office/drawing/2014/main" id="{AE5AAAF7-5976-BEAB-F49B-E2A61B4ED1A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35369" y="6428281"/>
            <a:ext cx="402336" cy="2834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C0F0449-EF10-3E4D-894D-3DE10CF4206D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25564879-4BA7-A76A-077B-E8546A3C60F3}"/>
              </a:ext>
            </a:extLst>
          </p:cNvPr>
          <p:cNvSpPr txBox="1"/>
          <p:nvPr/>
        </p:nvSpPr>
        <p:spPr>
          <a:xfrm>
            <a:off x="2452923" y="77302"/>
            <a:ext cx="74613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40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תצפית בשיעור</a:t>
            </a:r>
            <a:endParaRPr lang="he-IL" sz="4000" b="1" dirty="0">
              <a:solidFill>
                <a:schemeClr val="accent3">
                  <a:lumMod val="60000"/>
                  <a:lumOff val="40000"/>
                </a:schemeClr>
              </a:solidFill>
              <a:sym typeface="Calibri"/>
            </a:endParaRPr>
          </a:p>
        </p:txBody>
      </p:sp>
      <p:graphicFrame>
        <p:nvGraphicFramePr>
          <p:cNvPr id="10" name="טבלה 9">
            <a:extLst>
              <a:ext uri="{FF2B5EF4-FFF2-40B4-BE49-F238E27FC236}">
                <a16:creationId xmlns:a16="http://schemas.microsoft.com/office/drawing/2014/main" id="{EA6412A4-F8D6-0641-7FCB-6FD89EB860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6512047"/>
              </p:ext>
            </p:extLst>
          </p:nvPr>
        </p:nvGraphicFramePr>
        <p:xfrm>
          <a:off x="135369" y="952500"/>
          <a:ext cx="9371975" cy="5083627"/>
        </p:xfrm>
        <a:graphic>
          <a:graphicData uri="http://schemas.openxmlformats.org/drawingml/2006/table">
            <a:tbl>
              <a:tblPr rtl="1" firstRow="1" bandRow="1">
                <a:tableStyleId>{6ED12081-646D-4854-99F7-EA2BD397C907}</a:tableStyleId>
              </a:tblPr>
              <a:tblGrid>
                <a:gridCol w="2323523">
                  <a:extLst>
                    <a:ext uri="{9D8B030D-6E8A-4147-A177-3AD203B41FA5}">
                      <a16:colId xmlns:a16="http://schemas.microsoft.com/office/drawing/2014/main" val="2559074784"/>
                    </a:ext>
                  </a:extLst>
                </a:gridCol>
                <a:gridCol w="7048452">
                  <a:extLst>
                    <a:ext uri="{9D8B030D-6E8A-4147-A177-3AD203B41FA5}">
                      <a16:colId xmlns:a16="http://schemas.microsoft.com/office/drawing/2014/main" val="2615473631"/>
                    </a:ext>
                  </a:extLst>
                </a:gridCol>
              </a:tblGrid>
              <a:tr h="646132">
                <a:tc>
                  <a:txBody>
                    <a:bodyPr/>
                    <a:lstStyle/>
                    <a:p>
                      <a:pPr algn="ctr" rtl="1"/>
                      <a:r>
                        <a:rPr lang="he-IL" sz="3200" b="0" i="0" u="none" strike="noStrike" kern="1200" cap="none" dirty="0"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ssistant" panose="00000500000000000000" pitchFamily="2" charset="-79"/>
                          <a:ea typeface="+mn-ea"/>
                          <a:cs typeface="Assistant" panose="00000500000000000000" pitchFamily="2" charset="-79"/>
                          <a:sym typeface="Arial"/>
                        </a:rPr>
                        <a:t>שלב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he-IL" sz="3200" b="0" i="0" u="none" strike="noStrike" kern="1200" cap="none" dirty="0">
                          <a:solidFill>
                            <a:schemeClr val="bg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ssistant" panose="00000500000000000000" pitchFamily="2" charset="-79"/>
                          <a:ea typeface="+mn-ea"/>
                          <a:cs typeface="Assistant" panose="00000500000000000000" pitchFamily="2" charset="-79"/>
                          <a:sym typeface="Arial"/>
                        </a:rPr>
                        <a:t>דגשים והנחיות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3342842"/>
                  </a:ext>
                </a:extLst>
              </a:tr>
              <a:tr h="782160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he-IL" sz="2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uLnTx/>
                          <a:uFillTx/>
                          <a:latin typeface="Assistant" panose="00000500000000000000" pitchFamily="2" charset="-79"/>
                          <a:ea typeface="+mn-ea"/>
                          <a:cs typeface="Assistant" panose="00000500000000000000" pitchFamily="2" charset="-79"/>
                          <a:sym typeface="Calibri"/>
                        </a:rPr>
                        <a:t>שיחת הכנה לתצפית </a:t>
                      </a:r>
                      <a:endParaRPr kumimoji="0" lang="he-IL" sz="20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uLnTx/>
                        <a:uFillTx/>
                        <a:latin typeface="Assistant" panose="00000500000000000000" pitchFamily="2" charset="-79"/>
                        <a:ea typeface="+mn-ea"/>
                        <a:cs typeface="Assistant" panose="00000500000000000000" pitchFamily="2" charset="-79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he-IL" sz="14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uLnTx/>
                          <a:uFillTx/>
                          <a:latin typeface="Assistant" panose="00000500000000000000" pitchFamily="2" charset="-79"/>
                          <a:ea typeface="+mn-ea"/>
                          <a:cs typeface="Assistant" panose="00000500000000000000" pitchFamily="2" charset="-79"/>
                          <a:sym typeface="Arial"/>
                        </a:rPr>
                        <a:t>תבוצע על ידי המעריך באותה התצפית (המנהל או החונך )</a:t>
                      </a:r>
                    </a:p>
                    <a:p>
                      <a:pPr marL="285750" marR="0" lvl="0" indent="-28575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he-IL" sz="14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uLnTx/>
                          <a:uFillTx/>
                          <a:latin typeface="Assistant" panose="00000500000000000000" pitchFamily="2" charset="-79"/>
                          <a:ea typeface="+mn-ea"/>
                          <a:cs typeface="Assistant" panose="00000500000000000000" pitchFamily="2" charset="-79"/>
                          <a:sym typeface="Arial"/>
                        </a:rPr>
                        <a:t>תתקיים מספר ימים לפני התצפית על מנת שלמתמחה יהיה מספיק זמן להתכונן לתצפית</a:t>
                      </a:r>
                    </a:p>
                    <a:p>
                      <a:pPr marL="285750" marR="0" lvl="0" indent="-28575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he-IL" sz="14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uLnTx/>
                          <a:uFillTx/>
                          <a:latin typeface="Assistant" panose="00000500000000000000" pitchFamily="2" charset="-79"/>
                          <a:ea typeface="+mn-ea"/>
                          <a:cs typeface="Assistant" panose="00000500000000000000" pitchFamily="2" charset="-79"/>
                          <a:sym typeface="Arial"/>
                        </a:rPr>
                        <a:t>השיחה תידון בהתייחסות לטיוטת תכנון שיעור שיביא המתמחה, דיוק במטרות, בדרכי עבודה, באופן וכיצד נדע שמטרות השיעור הושגו ועוד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44904"/>
                  </a:ext>
                </a:extLst>
              </a:tr>
              <a:tr h="1054215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he-IL" sz="2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uLnTx/>
                          <a:uFillTx/>
                          <a:latin typeface="Assistant" panose="00000500000000000000" pitchFamily="2" charset="-79"/>
                          <a:ea typeface="+mn-ea"/>
                          <a:cs typeface="Assistant" panose="00000500000000000000" pitchFamily="2" charset="-79"/>
                          <a:sym typeface="Arial"/>
                        </a:rPr>
                        <a:t>תצפית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he-IL" sz="14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uLnTx/>
                          <a:uFillTx/>
                          <a:latin typeface="Assistant" panose="00000500000000000000" pitchFamily="2" charset="-79"/>
                          <a:ea typeface="+mn-ea"/>
                          <a:cs typeface="Assistant" panose="00000500000000000000" pitchFamily="2" charset="-79"/>
                          <a:sym typeface="Arial"/>
                        </a:rPr>
                        <a:t>לשיעור יכול </a:t>
                      </a:r>
                      <a:r>
                        <a:rPr kumimoji="0" lang="he-IL" sz="1400" b="0" i="0" u="none" strike="noStrike" kern="0" cap="none" spc="0" normalizeH="0" baseline="0" dirty="0" err="1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uLnTx/>
                          <a:uFillTx/>
                          <a:latin typeface="Assistant" panose="00000500000000000000" pitchFamily="2" charset="-79"/>
                          <a:ea typeface="+mn-ea"/>
                          <a:cs typeface="Assistant" panose="00000500000000000000" pitchFamily="2" charset="-79"/>
                          <a:sym typeface="Arial"/>
                        </a:rPr>
                        <a:t>להכנס</a:t>
                      </a:r>
                      <a:r>
                        <a:rPr kumimoji="0" lang="he-IL" sz="14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uLnTx/>
                          <a:uFillTx/>
                          <a:latin typeface="Assistant" panose="00000500000000000000" pitchFamily="2" charset="-79"/>
                          <a:ea typeface="+mn-ea"/>
                          <a:cs typeface="Assistant" panose="00000500000000000000" pitchFamily="2" charset="-79"/>
                          <a:sym typeface="Arial"/>
                        </a:rPr>
                        <a:t> רק המעריך המורשה 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he-IL" sz="14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uLnTx/>
                          <a:uFillTx/>
                          <a:latin typeface="Assistant" panose="00000500000000000000" pitchFamily="2" charset="-79"/>
                          <a:ea typeface="+mn-ea"/>
                          <a:cs typeface="Assistant" panose="00000500000000000000" pitchFamily="2" charset="-79"/>
                          <a:sym typeface="Arial"/>
                        </a:rPr>
                        <a:t>יש לקיים תצפית לכל אורך השיעור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he-IL" sz="14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uLnTx/>
                          <a:uFillTx/>
                          <a:latin typeface="Assistant" panose="00000500000000000000" pitchFamily="2" charset="-79"/>
                          <a:ea typeface="+mn-ea"/>
                          <a:cs typeface="Assistant" panose="00000500000000000000" pitchFamily="2" charset="-79"/>
                          <a:sym typeface="Arial"/>
                        </a:rPr>
                        <a:t>מומלץ לתעד את התצפית במלואה, כולל אמירות, התנהגויות, חלוקת זמנים ועוד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875544"/>
                  </a:ext>
                </a:extLst>
              </a:tr>
              <a:tr h="1768361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he-IL" sz="2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uLnTx/>
                          <a:uFillTx/>
                          <a:latin typeface="Assistant" panose="00000500000000000000" pitchFamily="2" charset="-79"/>
                          <a:ea typeface="+mn-ea"/>
                          <a:cs typeface="Assistant" panose="00000500000000000000" pitchFamily="2" charset="-79"/>
                          <a:sym typeface="Arial"/>
                        </a:rPr>
                        <a:t>משוב על התצפית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he-IL" sz="14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uLnTx/>
                          <a:uFillTx/>
                          <a:latin typeface="Assistant" panose="00000500000000000000" pitchFamily="2" charset="-79"/>
                          <a:ea typeface="+mn-ea"/>
                          <a:cs typeface="Assistant" panose="00000500000000000000" pitchFamily="2" charset="-79"/>
                          <a:sym typeface="Arial"/>
                        </a:rPr>
                        <a:t>יתקיים בנוכחות המעריך בלבד</a:t>
                      </a:r>
                    </a:p>
                    <a:p>
                      <a:pPr marL="285750" marR="0" lvl="0" indent="-28575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he-IL" sz="14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uLnTx/>
                          <a:uFillTx/>
                          <a:latin typeface="Assistant" panose="00000500000000000000" pitchFamily="2" charset="-79"/>
                          <a:ea typeface="+mn-ea"/>
                          <a:cs typeface="Assistant" panose="00000500000000000000" pitchFamily="2" charset="-79"/>
                          <a:sym typeface="Arial"/>
                        </a:rPr>
                        <a:t>יתקיים בסמוך למועד התצפית (ביום התצפית , או ימים בודדים לאחריה )</a:t>
                      </a:r>
                    </a:p>
                    <a:p>
                      <a:pPr marL="285750" marR="0" lvl="0" indent="-28575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he-IL" sz="14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uLnTx/>
                          <a:uFillTx/>
                          <a:latin typeface="Assistant" panose="00000500000000000000" pitchFamily="2" charset="-79"/>
                          <a:ea typeface="+mn-ea"/>
                          <a:cs typeface="Assistant" panose="00000500000000000000" pitchFamily="2" charset="-79"/>
                          <a:sym typeface="Arial"/>
                        </a:rPr>
                        <a:t>מומלץ לבקש מהמתמחה להגיע מוכן לשיחה –לדוגמא , שיכין את עצמו למגוון שאלות : מה דעתו על השיעור, האם הושגו המטרות, כיצד הוא יודע זאת?, מה היה טוב בשיעור ולמה, מה היה פחות טוב ולמה? התייחסות לחלוקת הזמנים, עבודה דיפרנציאלית ועוד .</a:t>
                      </a:r>
                    </a:p>
                    <a:p>
                      <a:pPr marL="285750" marR="0" lvl="0" indent="-28575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he-IL" sz="14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uLnTx/>
                          <a:uFillTx/>
                          <a:latin typeface="Assistant" panose="00000500000000000000" pitchFamily="2" charset="-79"/>
                          <a:ea typeface="+mn-ea"/>
                          <a:cs typeface="Assistant" panose="00000500000000000000" pitchFamily="2" charset="-79"/>
                          <a:sym typeface="Arial"/>
                        </a:rPr>
                        <a:t>חשוב לתת למתמחה לפתוח את השיחה ורק לאחריה להתייחס לדבריו ולתצפית</a:t>
                      </a:r>
                    </a:p>
                    <a:p>
                      <a:pPr marL="285750" marR="0" lvl="0" indent="-28575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he-IL" sz="14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uLnTx/>
                          <a:uFillTx/>
                          <a:latin typeface="Assistant" panose="00000500000000000000" pitchFamily="2" charset="-79"/>
                          <a:ea typeface="+mn-ea"/>
                          <a:cs typeface="Assistant" panose="00000500000000000000" pitchFamily="2" charset="-79"/>
                          <a:sym typeface="Arial"/>
                        </a:rPr>
                        <a:t>חשוב לתת דוגמאות לכל דבר שנאמר</a:t>
                      </a:r>
                    </a:p>
                    <a:p>
                      <a:pPr marL="285750" marR="0" lvl="0" indent="-28575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he-IL" sz="14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uLnTx/>
                          <a:uFillTx/>
                          <a:latin typeface="Assistant" panose="00000500000000000000" pitchFamily="2" charset="-79"/>
                          <a:ea typeface="+mn-ea"/>
                          <a:cs typeface="Assistant" panose="00000500000000000000" pitchFamily="2" charset="-79"/>
                          <a:sym typeface="Arial"/>
                        </a:rPr>
                        <a:t>לחשוב מראש על מענים שניתן לתת למתמחה, על מנת שיוכל להשתפר</a:t>
                      </a:r>
                    </a:p>
                    <a:p>
                      <a:pPr marL="285750" marR="0" lvl="0" indent="-28575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he-IL" sz="14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2F5597"/>
                          </a:solidFill>
                          <a:effectLst/>
                          <a:uLnTx/>
                          <a:uFillTx/>
                          <a:latin typeface="Assistant" panose="00000500000000000000" pitchFamily="2" charset="-79"/>
                          <a:ea typeface="+mn-ea"/>
                          <a:cs typeface="Assistant" panose="00000500000000000000" pitchFamily="2" charset="-79"/>
                          <a:sym typeface="Arial"/>
                        </a:rPr>
                        <a:t>והכי חשוב-שהשיחה תתקיים באווירה טובה ובכוונה לסייע ולקדם 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he-IL" sz="14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uLnTx/>
                        <a:uFillTx/>
                        <a:latin typeface="Assistant" panose="00000500000000000000" pitchFamily="2" charset="-79"/>
                        <a:ea typeface="+mn-ea"/>
                        <a:cs typeface="Assistant" panose="00000500000000000000" pitchFamily="2" charset="-79"/>
                        <a:sym typeface="Arial"/>
                      </a:endParaRP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he-IL" sz="14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2F5597"/>
                        </a:solidFill>
                        <a:effectLst/>
                        <a:uLnTx/>
                        <a:uFillTx/>
                        <a:latin typeface="Assistant" panose="00000500000000000000" pitchFamily="2" charset="-79"/>
                        <a:ea typeface="+mn-ea"/>
                        <a:cs typeface="Assistant" panose="00000500000000000000" pitchFamily="2" charset="-79"/>
                        <a:sym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635289"/>
                  </a:ext>
                </a:extLst>
              </a:tr>
            </a:tbl>
          </a:graphicData>
        </a:graphic>
      </p:graphicFrame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7C42EB56-1830-18ED-1533-99E88627A0D1}"/>
              </a:ext>
            </a:extLst>
          </p:cNvPr>
          <p:cNvSpPr txBox="1"/>
          <p:nvPr/>
        </p:nvSpPr>
        <p:spPr>
          <a:xfrm>
            <a:off x="9703633" y="3144932"/>
            <a:ext cx="2488367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b="1" dirty="0">
                <a:solidFill>
                  <a:srgbClr val="12E41C"/>
                </a:solidFill>
                <a:latin typeface="Clear Sans Regular"/>
              </a:rPr>
              <a:t>ביצוע תהליך הערכה - הרחבה</a:t>
            </a:r>
            <a:endParaRPr lang="he-IL" sz="3200" b="1" dirty="0">
              <a:solidFill>
                <a:srgbClr val="12E41C"/>
              </a:solidFill>
              <a:latin typeface="Clear Sans Regular"/>
            </a:endParaRP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CEFB5CE2-CAC6-EA97-7E61-7B4F1F0160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7344" y="1200358"/>
            <a:ext cx="2664464" cy="160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258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www.daveltd.com/photo/macro/eyes/jalene/beautiful-left-eye.jpg">
            <a:extLst>
              <a:ext uri="{FF2B5EF4-FFF2-40B4-BE49-F238E27FC236}">
                <a16:creationId xmlns:a16="http://schemas.microsoft.com/office/drawing/2014/main" id="{557419E7-2B96-2322-94E2-085B0BEF3B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2" y="0"/>
            <a:ext cx="12366885" cy="7086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4" name="Google Shape;404;p15"/>
          <p:cNvSpPr/>
          <p:nvPr/>
        </p:nvSpPr>
        <p:spPr>
          <a:xfrm>
            <a:off x="524657" y="172033"/>
            <a:ext cx="11167672" cy="2098789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>
            <a:outerShdw blurRad="330200" dist="38100" dir="2700000" algn="tl" rotWithShape="0">
              <a:srgbClr val="000000">
                <a:alpha val="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2400" dirty="0">
                <a:ea typeface="Calibri"/>
              </a:rPr>
              <a:t>הערכה מיטבית </a:t>
            </a:r>
            <a:endParaRPr sz="18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06" name="Google Shape;406;p15"/>
          <p:cNvGrpSpPr/>
          <p:nvPr/>
        </p:nvGrpSpPr>
        <p:grpSpPr>
          <a:xfrm>
            <a:off x="842455" y="2511241"/>
            <a:ext cx="10507089" cy="1747591"/>
            <a:chOff x="4255" y="612152"/>
            <a:chExt cx="10507089" cy="3099266"/>
          </a:xfrm>
        </p:grpSpPr>
        <p:sp>
          <p:nvSpPr>
            <p:cNvPr id="407" name="Google Shape;407;p15"/>
            <p:cNvSpPr/>
            <p:nvPr/>
          </p:nvSpPr>
          <p:spPr>
            <a:xfrm>
              <a:off x="4255" y="639919"/>
              <a:ext cx="2559583" cy="3071499"/>
            </a:xfrm>
            <a:prstGeom prst="roundRect">
              <a:avLst>
                <a:gd name="adj" fmla="val 5000"/>
              </a:avLst>
            </a:prstGeom>
            <a:ln w="57150">
              <a:headEnd type="none" w="sm" len="sm"/>
              <a:tailEnd type="none" w="sm" len="sm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15"/>
            <p:cNvSpPr txBox="1"/>
            <p:nvPr/>
          </p:nvSpPr>
          <p:spPr>
            <a:xfrm rot="-5400000">
              <a:off x="-999101" y="1643275"/>
              <a:ext cx="2518629" cy="511916"/>
            </a:xfrm>
            <a:prstGeom prst="rect">
              <a:avLst/>
            </a:prstGeom>
            <a:ln w="5715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1" wrap="square" lIns="0" tIns="99425" rIns="128900" bIns="0" anchor="t" anchorCtr="0">
              <a:noAutofit/>
            </a:bodyPr>
            <a:lstStyle/>
            <a:p>
              <a:pPr marL="0" marR="0" lvl="0" indent="0" algn="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Calibri"/>
                <a:buNone/>
              </a:pPr>
              <a:endParaRPr sz="2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9" name="Google Shape;409;p15"/>
            <p:cNvSpPr/>
            <p:nvPr/>
          </p:nvSpPr>
          <p:spPr>
            <a:xfrm>
              <a:off x="2661896" y="639919"/>
              <a:ext cx="2559583" cy="3071499"/>
            </a:xfrm>
            <a:prstGeom prst="roundRect">
              <a:avLst>
                <a:gd name="adj" fmla="val 5000"/>
              </a:avLst>
            </a:prstGeom>
            <a:ln w="57150">
              <a:headEnd type="none" w="sm" len="sm"/>
              <a:tailEnd type="none" w="sm" len="sm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15"/>
            <p:cNvSpPr txBox="1"/>
            <p:nvPr/>
          </p:nvSpPr>
          <p:spPr>
            <a:xfrm rot="-5400000">
              <a:off x="1658539" y="1643275"/>
              <a:ext cx="2518629" cy="511916"/>
            </a:xfrm>
            <a:prstGeom prst="rect">
              <a:avLst/>
            </a:prstGeom>
            <a:ln w="5715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1" wrap="square" lIns="0" tIns="109725" rIns="142225" bIns="0" anchor="t" anchorCtr="0">
              <a:noAutofit/>
            </a:bodyPr>
            <a:lstStyle/>
            <a:p>
              <a:pPr marL="0" marR="0" lvl="0" indent="0" algn="ct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Calibri"/>
                <a:buNone/>
              </a:pPr>
              <a:endParaRPr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1" name="Google Shape;411;p15"/>
            <p:cNvSpPr/>
            <p:nvPr/>
          </p:nvSpPr>
          <p:spPr>
            <a:xfrm rot="-5400000">
              <a:off x="2440547" y="3080815"/>
              <a:ext cx="451348" cy="383937"/>
            </a:xfrm>
            <a:prstGeom prst="flowChartExtract">
              <a:avLst/>
            </a:prstGeom>
            <a:ln w="57150">
              <a:headEnd type="none" w="sm" len="sm"/>
              <a:tailEnd type="none" w="sm" len="sm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15"/>
            <p:cNvSpPr/>
            <p:nvPr/>
          </p:nvSpPr>
          <p:spPr>
            <a:xfrm>
              <a:off x="3173812" y="639919"/>
              <a:ext cx="1906889" cy="3071499"/>
            </a:xfrm>
            <a:prstGeom prst="rect">
              <a:avLst/>
            </a:prstGeom>
            <a:ln w="5715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15"/>
            <p:cNvSpPr txBox="1"/>
            <p:nvPr/>
          </p:nvSpPr>
          <p:spPr>
            <a:xfrm>
              <a:off x="3173812" y="639919"/>
              <a:ext cx="1906889" cy="3071499"/>
            </a:xfrm>
            <a:prstGeom prst="rect">
              <a:avLst/>
            </a:prstGeom>
            <a:ln w="5715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1" wrap="square" lIns="0" tIns="109725" rIns="0" bIns="0" anchor="t" anchorCtr="0">
              <a:noAutofit/>
            </a:bodyPr>
            <a:lstStyle/>
            <a:p>
              <a:pPr marL="0" marR="0" lvl="0" indent="0" algn="ct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Calibri"/>
                <a:buNone/>
              </a:pPr>
              <a:endParaRPr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4" name="Google Shape;414;p15"/>
            <p:cNvSpPr/>
            <p:nvPr/>
          </p:nvSpPr>
          <p:spPr>
            <a:xfrm>
              <a:off x="5281373" y="612152"/>
              <a:ext cx="2559583" cy="3071499"/>
            </a:xfrm>
            <a:prstGeom prst="roundRect">
              <a:avLst>
                <a:gd name="adj" fmla="val 5000"/>
              </a:avLst>
            </a:prstGeom>
            <a:ln w="57150">
              <a:headEnd type="none" w="sm" len="sm"/>
              <a:tailEnd type="none" w="sm" len="sm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15"/>
            <p:cNvSpPr txBox="1"/>
            <p:nvPr/>
          </p:nvSpPr>
          <p:spPr>
            <a:xfrm rot="-5400000">
              <a:off x="4278017" y="1615509"/>
              <a:ext cx="2518629" cy="511916"/>
            </a:xfrm>
            <a:prstGeom prst="rect">
              <a:avLst/>
            </a:prstGeom>
            <a:ln w="5715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1" wrap="square" lIns="0" tIns="109725" rIns="142225" bIns="0" anchor="t" anchorCtr="0">
              <a:noAutofit/>
            </a:bodyPr>
            <a:lstStyle/>
            <a:p>
              <a:pPr marL="0" marR="0" lvl="0" indent="0" algn="ct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Calibri"/>
                <a:buNone/>
              </a:pPr>
              <a:endParaRPr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6" name="Google Shape;416;p15"/>
            <p:cNvSpPr/>
            <p:nvPr/>
          </p:nvSpPr>
          <p:spPr>
            <a:xfrm rot="-5400000">
              <a:off x="5089716" y="3080815"/>
              <a:ext cx="451348" cy="383937"/>
            </a:xfrm>
            <a:prstGeom prst="flowChartExtract">
              <a:avLst/>
            </a:prstGeom>
            <a:ln w="57150">
              <a:headEnd type="none" w="sm" len="sm"/>
              <a:tailEnd type="none" w="sm" len="sm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15"/>
            <p:cNvSpPr/>
            <p:nvPr/>
          </p:nvSpPr>
          <p:spPr>
            <a:xfrm>
              <a:off x="7951761" y="639919"/>
              <a:ext cx="2559583" cy="3071499"/>
            </a:xfrm>
            <a:prstGeom prst="roundRect">
              <a:avLst>
                <a:gd name="adj" fmla="val 5000"/>
              </a:avLst>
            </a:prstGeom>
            <a:ln w="57150">
              <a:headEnd type="none" w="sm" len="sm"/>
              <a:tailEnd type="none" w="sm" len="sm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15"/>
            <p:cNvSpPr txBox="1"/>
            <p:nvPr/>
          </p:nvSpPr>
          <p:spPr>
            <a:xfrm rot="-5400000">
              <a:off x="6948404" y="1643275"/>
              <a:ext cx="2518629" cy="511916"/>
            </a:xfrm>
            <a:prstGeom prst="rect">
              <a:avLst/>
            </a:prstGeom>
            <a:ln w="5715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1" wrap="square" lIns="0" tIns="109725" rIns="142225" bIns="0" anchor="t" anchorCtr="0">
              <a:noAutofit/>
            </a:bodyPr>
            <a:lstStyle/>
            <a:p>
              <a:pPr marL="0" marR="0" lvl="0" indent="0" algn="ct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Calibri"/>
                <a:buNone/>
              </a:pPr>
              <a:endParaRPr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9" name="Google Shape;419;p15"/>
            <p:cNvSpPr/>
            <p:nvPr/>
          </p:nvSpPr>
          <p:spPr>
            <a:xfrm rot="-5400000">
              <a:off x="7738885" y="3080815"/>
              <a:ext cx="451348" cy="383937"/>
            </a:xfrm>
            <a:prstGeom prst="flowChartExtract">
              <a:avLst/>
            </a:prstGeom>
            <a:ln w="57150">
              <a:headEnd type="none" w="sm" len="sm"/>
              <a:tailEnd type="none" w="sm" len="sm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1" name="Google Shape;441;p15"/>
          <p:cNvGrpSpPr/>
          <p:nvPr/>
        </p:nvGrpSpPr>
        <p:grpSpPr>
          <a:xfrm>
            <a:off x="5254056" y="6148022"/>
            <a:ext cx="513895" cy="383905"/>
            <a:chOff x="2684463" y="3619500"/>
            <a:chExt cx="344487" cy="347663"/>
          </a:xfrm>
        </p:grpSpPr>
        <p:sp>
          <p:nvSpPr>
            <p:cNvPr id="442" name="Google Shape;442;p15"/>
            <p:cNvSpPr/>
            <p:nvPr/>
          </p:nvSpPr>
          <p:spPr>
            <a:xfrm>
              <a:off x="2728913" y="3709988"/>
              <a:ext cx="180975" cy="257175"/>
            </a:xfrm>
            <a:prstGeom prst="rect">
              <a:avLst/>
            </a:pr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3" name="Google Shape;443;p15"/>
            <p:cNvSpPr/>
            <p:nvPr/>
          </p:nvSpPr>
          <p:spPr>
            <a:xfrm>
              <a:off x="2684463" y="3619500"/>
              <a:ext cx="90488" cy="241300"/>
            </a:xfrm>
            <a:custGeom>
              <a:avLst/>
              <a:gdLst/>
              <a:ahLst/>
              <a:cxnLst/>
              <a:rect l="l" t="t" r="r" b="b"/>
              <a:pathLst>
                <a:path w="24" h="64" extrusionOk="0">
                  <a:moveTo>
                    <a:pt x="12" y="64"/>
                  </a:moveTo>
                  <a:cubicBezTo>
                    <a:pt x="0" y="64"/>
                    <a:pt x="0" y="64"/>
                    <a:pt x="0" y="6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  <a:cubicBezTo>
                    <a:pt x="24" y="19"/>
                    <a:pt x="19" y="24"/>
                    <a:pt x="12" y="24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23" y="16"/>
                    <a:pt x="23" y="16"/>
                    <a:pt x="23" y="16"/>
                  </a:cubicBezTo>
                </a:path>
              </a:pathLst>
            </a:cu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4" name="Google Shape;444;p15"/>
            <p:cNvSpPr/>
            <p:nvPr/>
          </p:nvSpPr>
          <p:spPr>
            <a:xfrm>
              <a:off x="2728913" y="3619500"/>
              <a:ext cx="225425" cy="90488"/>
            </a:xfrm>
            <a:custGeom>
              <a:avLst/>
              <a:gdLst/>
              <a:ahLst/>
              <a:cxnLst/>
              <a:rect l="l" t="t" r="r" b="b"/>
              <a:pathLst>
                <a:path w="60" h="24" extrusionOk="0">
                  <a:moveTo>
                    <a:pt x="48" y="24"/>
                  </a:moveTo>
                  <a:cubicBezTo>
                    <a:pt x="55" y="24"/>
                    <a:pt x="60" y="19"/>
                    <a:pt x="60" y="12"/>
                  </a:cubicBezTo>
                  <a:cubicBezTo>
                    <a:pt x="60" y="5"/>
                    <a:pt x="55" y="0"/>
                    <a:pt x="48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445" name="Google Shape;445;p15"/>
            <p:cNvCxnSpPr/>
            <p:nvPr/>
          </p:nvCxnSpPr>
          <p:spPr>
            <a:xfrm>
              <a:off x="2819400" y="3770313"/>
              <a:ext cx="60325" cy="0"/>
            </a:xfrm>
            <a:prstGeom prst="straightConnector1">
              <a:avLst/>
            </a:pr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6" name="Google Shape;446;p15"/>
            <p:cNvCxnSpPr/>
            <p:nvPr/>
          </p:nvCxnSpPr>
          <p:spPr>
            <a:xfrm>
              <a:off x="2819400" y="3830638"/>
              <a:ext cx="60325" cy="0"/>
            </a:xfrm>
            <a:prstGeom prst="straightConnector1">
              <a:avLst/>
            </a:pr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7" name="Google Shape;447;p15"/>
            <p:cNvCxnSpPr/>
            <p:nvPr/>
          </p:nvCxnSpPr>
          <p:spPr>
            <a:xfrm>
              <a:off x="2819400" y="3892550"/>
              <a:ext cx="60325" cy="0"/>
            </a:xfrm>
            <a:prstGeom prst="straightConnector1">
              <a:avLst/>
            </a:pr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448" name="Google Shape;448;p15"/>
            <p:cNvSpPr/>
            <p:nvPr/>
          </p:nvSpPr>
          <p:spPr>
            <a:xfrm>
              <a:off x="2759075" y="3740150"/>
              <a:ext cx="38100" cy="30163"/>
            </a:xfrm>
            <a:custGeom>
              <a:avLst/>
              <a:gdLst/>
              <a:ahLst/>
              <a:cxnLst/>
              <a:rect l="l" t="t" r="r" b="b"/>
              <a:pathLst>
                <a:path w="24" h="19" extrusionOk="0">
                  <a:moveTo>
                    <a:pt x="0" y="14"/>
                  </a:moveTo>
                  <a:lnTo>
                    <a:pt x="5" y="19"/>
                  </a:lnTo>
                  <a:lnTo>
                    <a:pt x="24" y="0"/>
                  </a:lnTo>
                </a:path>
              </a:pathLst>
            </a:cu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9" name="Google Shape;449;p15"/>
            <p:cNvSpPr/>
            <p:nvPr/>
          </p:nvSpPr>
          <p:spPr>
            <a:xfrm>
              <a:off x="2759075" y="3800475"/>
              <a:ext cx="38100" cy="30163"/>
            </a:xfrm>
            <a:custGeom>
              <a:avLst/>
              <a:gdLst/>
              <a:ahLst/>
              <a:cxnLst/>
              <a:rect l="l" t="t" r="r" b="b"/>
              <a:pathLst>
                <a:path w="24" h="19" extrusionOk="0">
                  <a:moveTo>
                    <a:pt x="0" y="15"/>
                  </a:moveTo>
                  <a:lnTo>
                    <a:pt x="5" y="19"/>
                  </a:lnTo>
                  <a:lnTo>
                    <a:pt x="24" y="0"/>
                  </a:lnTo>
                </a:path>
              </a:pathLst>
            </a:cu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0" name="Google Shape;450;p15"/>
            <p:cNvSpPr/>
            <p:nvPr/>
          </p:nvSpPr>
          <p:spPr>
            <a:xfrm>
              <a:off x="2984500" y="3702050"/>
              <a:ext cx="44450" cy="265113"/>
            </a:xfrm>
            <a:custGeom>
              <a:avLst/>
              <a:gdLst/>
              <a:ahLst/>
              <a:cxnLst/>
              <a:rect l="l" t="t" r="r" b="b"/>
              <a:pathLst>
                <a:path w="12" h="70" extrusionOk="0">
                  <a:moveTo>
                    <a:pt x="12" y="64"/>
                  </a:moveTo>
                  <a:cubicBezTo>
                    <a:pt x="12" y="67"/>
                    <a:pt x="9" y="70"/>
                    <a:pt x="6" y="70"/>
                  </a:cubicBezTo>
                  <a:cubicBezTo>
                    <a:pt x="3" y="70"/>
                    <a:pt x="0" y="67"/>
                    <a:pt x="0" y="6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9" y="0"/>
                    <a:pt x="12" y="3"/>
                    <a:pt x="12" y="6"/>
                  </a:cubicBezTo>
                  <a:lnTo>
                    <a:pt x="12" y="64"/>
                  </a:lnTo>
                  <a:close/>
                </a:path>
              </a:pathLst>
            </a:cu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451" name="Google Shape;451;p15"/>
            <p:cNvCxnSpPr/>
            <p:nvPr/>
          </p:nvCxnSpPr>
          <p:spPr>
            <a:xfrm>
              <a:off x="2984500" y="3937000"/>
              <a:ext cx="44450" cy="0"/>
            </a:xfrm>
            <a:prstGeom prst="straightConnector1">
              <a:avLst/>
            </a:pr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2" name="Google Shape;452;p15"/>
            <p:cNvCxnSpPr/>
            <p:nvPr/>
          </p:nvCxnSpPr>
          <p:spPr>
            <a:xfrm>
              <a:off x="2984500" y="3830638"/>
              <a:ext cx="44450" cy="0"/>
            </a:xfrm>
            <a:prstGeom prst="straightConnector1">
              <a:avLst/>
            </a:pr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453" name="Google Shape;453;p15"/>
            <p:cNvSpPr/>
            <p:nvPr/>
          </p:nvSpPr>
          <p:spPr>
            <a:xfrm>
              <a:off x="2954338" y="3717925"/>
              <a:ext cx="30163" cy="136525"/>
            </a:xfrm>
            <a:custGeom>
              <a:avLst/>
              <a:gdLst/>
              <a:ahLst/>
              <a:cxnLst/>
              <a:rect l="l" t="t" r="r" b="b"/>
              <a:pathLst>
                <a:path w="8" h="36" extrusionOk="0">
                  <a:moveTo>
                    <a:pt x="0" y="3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65" name="Google Shape;465;p15"/>
          <p:cNvGrpSpPr/>
          <p:nvPr/>
        </p:nvGrpSpPr>
        <p:grpSpPr>
          <a:xfrm>
            <a:off x="5808960" y="5044865"/>
            <a:ext cx="346075" cy="331788"/>
            <a:chOff x="7726363" y="2909889"/>
            <a:chExt cx="346075" cy="331788"/>
          </a:xfrm>
        </p:grpSpPr>
        <p:sp>
          <p:nvSpPr>
            <p:cNvPr id="466" name="Google Shape;466;p15"/>
            <p:cNvSpPr/>
            <p:nvPr/>
          </p:nvSpPr>
          <p:spPr>
            <a:xfrm>
              <a:off x="7800976" y="2909889"/>
              <a:ext cx="195263" cy="195263"/>
            </a:xfrm>
            <a:custGeom>
              <a:avLst/>
              <a:gdLst/>
              <a:ahLst/>
              <a:cxnLst/>
              <a:rect l="l" t="t" r="r" b="b"/>
              <a:pathLst>
                <a:path w="123" h="123" extrusionOk="0">
                  <a:moveTo>
                    <a:pt x="123" y="123"/>
                  </a:moveTo>
                  <a:lnTo>
                    <a:pt x="123" y="0"/>
                  </a:lnTo>
                  <a:lnTo>
                    <a:pt x="0" y="0"/>
                  </a:lnTo>
                  <a:lnTo>
                    <a:pt x="0" y="123"/>
                  </a:lnTo>
                </a:path>
              </a:pathLst>
            </a:custGeom>
            <a:noFill/>
            <a:ln w="12700" cap="rnd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467" name="Google Shape;467;p15"/>
            <p:cNvCxnSpPr/>
            <p:nvPr/>
          </p:nvCxnSpPr>
          <p:spPr>
            <a:xfrm>
              <a:off x="7847013" y="2955926"/>
              <a:ext cx="14288" cy="0"/>
            </a:xfrm>
            <a:prstGeom prst="straightConnector1">
              <a:avLst/>
            </a:prstGeom>
            <a:noFill/>
            <a:ln w="12700" cap="rnd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8" name="Google Shape;468;p15"/>
            <p:cNvCxnSpPr/>
            <p:nvPr/>
          </p:nvCxnSpPr>
          <p:spPr>
            <a:xfrm>
              <a:off x="7877176" y="2984501"/>
              <a:ext cx="74613" cy="0"/>
            </a:xfrm>
            <a:prstGeom prst="straightConnector1">
              <a:avLst/>
            </a:prstGeom>
            <a:noFill/>
            <a:ln w="12700" cap="rnd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9" name="Google Shape;469;p15"/>
            <p:cNvCxnSpPr/>
            <p:nvPr/>
          </p:nvCxnSpPr>
          <p:spPr>
            <a:xfrm>
              <a:off x="7847013" y="3014664"/>
              <a:ext cx="104775" cy="0"/>
            </a:xfrm>
            <a:prstGeom prst="straightConnector1">
              <a:avLst/>
            </a:prstGeom>
            <a:noFill/>
            <a:ln w="12700" cap="rnd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70" name="Google Shape;470;p15"/>
            <p:cNvCxnSpPr/>
            <p:nvPr/>
          </p:nvCxnSpPr>
          <p:spPr>
            <a:xfrm>
              <a:off x="7847013" y="3044826"/>
              <a:ext cx="104775" cy="0"/>
            </a:xfrm>
            <a:prstGeom prst="straightConnector1">
              <a:avLst/>
            </a:prstGeom>
            <a:noFill/>
            <a:ln w="12700" cap="rnd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71" name="Google Shape;471;p15"/>
            <p:cNvCxnSpPr/>
            <p:nvPr/>
          </p:nvCxnSpPr>
          <p:spPr>
            <a:xfrm>
              <a:off x="7847013" y="3074989"/>
              <a:ext cx="104775" cy="0"/>
            </a:xfrm>
            <a:prstGeom prst="straightConnector1">
              <a:avLst/>
            </a:prstGeom>
            <a:noFill/>
            <a:ln w="12700" cap="rnd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472" name="Google Shape;472;p15"/>
            <p:cNvSpPr/>
            <p:nvPr/>
          </p:nvSpPr>
          <p:spPr>
            <a:xfrm>
              <a:off x="7726363" y="3135314"/>
              <a:ext cx="346075" cy="106363"/>
            </a:xfrm>
            <a:custGeom>
              <a:avLst/>
              <a:gdLst/>
              <a:ahLst/>
              <a:cxnLst/>
              <a:rect l="l" t="t" r="r" b="b"/>
              <a:pathLst>
                <a:path w="92" h="28" extrusionOk="0">
                  <a:moveTo>
                    <a:pt x="92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8"/>
                    <a:pt x="34" y="12"/>
                    <a:pt x="38" y="12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60" y="12"/>
                    <a:pt x="64" y="8"/>
                    <a:pt x="64" y="4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92" y="0"/>
                    <a:pt x="92" y="0"/>
                    <a:pt x="92" y="0"/>
                  </a:cubicBezTo>
                  <a:lnTo>
                    <a:pt x="92" y="28"/>
                  </a:lnTo>
                  <a:close/>
                </a:path>
              </a:pathLst>
            </a:custGeom>
            <a:noFill/>
            <a:ln w="127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3" name="Google Shape;473;p15"/>
            <p:cNvSpPr/>
            <p:nvPr/>
          </p:nvSpPr>
          <p:spPr>
            <a:xfrm>
              <a:off x="7726363" y="3044826"/>
              <a:ext cx="74613" cy="90488"/>
            </a:xfrm>
            <a:custGeom>
              <a:avLst/>
              <a:gdLst/>
              <a:ahLst/>
              <a:cxnLst/>
              <a:rect l="l" t="t" r="r" b="b"/>
              <a:pathLst>
                <a:path w="47" h="57" extrusionOk="0">
                  <a:moveTo>
                    <a:pt x="0" y="57"/>
                  </a:moveTo>
                  <a:lnTo>
                    <a:pt x="33" y="0"/>
                  </a:lnTo>
                  <a:lnTo>
                    <a:pt x="47" y="0"/>
                  </a:lnTo>
                </a:path>
              </a:pathLst>
            </a:custGeom>
            <a:noFill/>
            <a:ln w="12700" cap="rnd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4" name="Google Shape;474;p15"/>
            <p:cNvSpPr/>
            <p:nvPr/>
          </p:nvSpPr>
          <p:spPr>
            <a:xfrm>
              <a:off x="7996238" y="3044826"/>
              <a:ext cx="76200" cy="90488"/>
            </a:xfrm>
            <a:custGeom>
              <a:avLst/>
              <a:gdLst/>
              <a:ahLst/>
              <a:cxnLst/>
              <a:rect l="l" t="t" r="r" b="b"/>
              <a:pathLst>
                <a:path w="48" h="57" extrusionOk="0">
                  <a:moveTo>
                    <a:pt x="0" y="0"/>
                  </a:moveTo>
                  <a:lnTo>
                    <a:pt x="15" y="0"/>
                  </a:lnTo>
                  <a:lnTo>
                    <a:pt x="48" y="57"/>
                  </a:lnTo>
                </a:path>
              </a:pathLst>
            </a:custGeom>
            <a:noFill/>
            <a:ln w="12700" cap="rnd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17296089-E5E9-D56D-B908-DC838010A5C4}"/>
              </a:ext>
            </a:extLst>
          </p:cNvPr>
          <p:cNvSpPr txBox="1"/>
          <p:nvPr/>
        </p:nvSpPr>
        <p:spPr>
          <a:xfrm>
            <a:off x="9189459" y="2775325"/>
            <a:ext cx="2214041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800" b="1" dirty="0">
                <a:solidFill>
                  <a:schemeClr val="tx1"/>
                </a:solidFill>
              </a:rPr>
              <a:t>מנהלי בתי הספר הינם האחראים לביצוע הערכה</a:t>
            </a:r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888E78D4-845A-33D9-CBF3-4B5673665A62}"/>
              </a:ext>
            </a:extLst>
          </p:cNvPr>
          <p:cNvSpPr txBox="1"/>
          <p:nvPr/>
        </p:nvSpPr>
        <p:spPr>
          <a:xfrm>
            <a:off x="6407165" y="2835305"/>
            <a:ext cx="2395594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800" b="1" dirty="0">
                <a:solidFill>
                  <a:schemeClr val="tx1"/>
                </a:solidFill>
              </a:rPr>
              <a:t>המורים שותפים בתהליך, בבנייתו, ובסיכומו</a:t>
            </a:r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2459F7DF-334A-B547-B8B2-658E0A767861}"/>
              </a:ext>
            </a:extLst>
          </p:cNvPr>
          <p:cNvSpPr txBox="1"/>
          <p:nvPr/>
        </p:nvSpPr>
        <p:spPr>
          <a:xfrm>
            <a:off x="1246682" y="3069699"/>
            <a:ext cx="2214041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lvl="0" indent="0" algn="ctr" defTabSz="933450">
              <a:spcBef>
                <a:spcPct val="0"/>
              </a:spcBef>
              <a:spcAft>
                <a:spcPct val="35000"/>
              </a:spcAft>
              <a:buNone/>
            </a:pPr>
            <a:r>
              <a:rPr lang="he-IL" sz="1800" b="1" dirty="0">
                <a:solidFill>
                  <a:schemeClr val="tx1"/>
                </a:solidFill>
              </a:rPr>
              <a:t>מתקיימת רפלקציה מתמדת של המוערך </a:t>
            </a:r>
            <a:endParaRPr lang="en-US" sz="1800" b="1" dirty="0">
              <a:solidFill>
                <a:schemeClr val="tx1"/>
              </a:solidFill>
            </a:endParaRPr>
          </a:p>
        </p:txBody>
      </p:sp>
      <p:grpSp>
        <p:nvGrpSpPr>
          <p:cNvPr id="3" name="Google Shape;406;p15">
            <a:extLst>
              <a:ext uri="{FF2B5EF4-FFF2-40B4-BE49-F238E27FC236}">
                <a16:creationId xmlns:a16="http://schemas.microsoft.com/office/drawing/2014/main" id="{DFC47BFD-7855-C7FE-6AB4-3F8CCF0FB85B}"/>
              </a:ext>
            </a:extLst>
          </p:cNvPr>
          <p:cNvGrpSpPr/>
          <p:nvPr/>
        </p:nvGrpSpPr>
        <p:grpSpPr>
          <a:xfrm>
            <a:off x="863390" y="4553569"/>
            <a:ext cx="10507089" cy="1747591"/>
            <a:chOff x="4255" y="612152"/>
            <a:chExt cx="10507089" cy="3099266"/>
          </a:xfrm>
        </p:grpSpPr>
        <p:sp>
          <p:nvSpPr>
            <p:cNvPr id="6" name="Google Shape;407;p15">
              <a:extLst>
                <a:ext uri="{FF2B5EF4-FFF2-40B4-BE49-F238E27FC236}">
                  <a16:creationId xmlns:a16="http://schemas.microsoft.com/office/drawing/2014/main" id="{87731650-B405-DFF5-9B52-6CBA9AF637C3}"/>
                </a:ext>
              </a:extLst>
            </p:cNvPr>
            <p:cNvSpPr/>
            <p:nvPr/>
          </p:nvSpPr>
          <p:spPr>
            <a:xfrm>
              <a:off x="4255" y="639919"/>
              <a:ext cx="2559583" cy="3071499"/>
            </a:xfrm>
            <a:prstGeom prst="roundRect">
              <a:avLst>
                <a:gd name="adj" fmla="val 5000"/>
              </a:avLst>
            </a:prstGeom>
            <a:ln w="38100">
              <a:headEnd type="none" w="sm" len="sm"/>
              <a:tailEnd type="none"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he-IL" sz="1800" b="1" dirty="0">
                  <a:solidFill>
                    <a:schemeClr val="tx1"/>
                  </a:solidFill>
                </a:rPr>
                <a:t>הערכה על פי</a:t>
              </a: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he-IL" sz="1800" b="1" dirty="0">
                  <a:solidFill>
                    <a:schemeClr val="tx1"/>
                  </a:solidFill>
                </a:rPr>
                <a:t> הנוהל </a:t>
              </a:r>
              <a:endParaRPr sz="1800" b="1" dirty="0">
                <a:solidFill>
                  <a:schemeClr val="tx1"/>
                </a:solidFill>
              </a:endParaRPr>
            </a:p>
          </p:txBody>
        </p:sp>
        <p:sp>
          <p:nvSpPr>
            <p:cNvPr id="8" name="Google Shape;408;p15">
              <a:extLst>
                <a:ext uri="{FF2B5EF4-FFF2-40B4-BE49-F238E27FC236}">
                  <a16:creationId xmlns:a16="http://schemas.microsoft.com/office/drawing/2014/main" id="{50538255-9358-60D4-1F64-D5C521B81C91}"/>
                </a:ext>
              </a:extLst>
            </p:cNvPr>
            <p:cNvSpPr txBox="1"/>
            <p:nvPr/>
          </p:nvSpPr>
          <p:spPr>
            <a:xfrm rot="-5400000">
              <a:off x="-999101" y="1643275"/>
              <a:ext cx="2518629" cy="511916"/>
            </a:xfrm>
            <a:prstGeom prst="rect">
              <a:avLst/>
            </a:prstGeom>
            <a:ln w="38100"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spcFirstLastPara="1" wrap="square" lIns="0" tIns="99425" rIns="128900" bIns="0" anchor="t" anchorCtr="0">
              <a:noAutofit/>
            </a:bodyPr>
            <a:lstStyle/>
            <a:p>
              <a:pPr marL="0" marR="0" lvl="0" indent="0" algn="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Calibri"/>
                <a:buNone/>
              </a:pPr>
              <a:endParaRPr sz="2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409;p15">
              <a:extLst>
                <a:ext uri="{FF2B5EF4-FFF2-40B4-BE49-F238E27FC236}">
                  <a16:creationId xmlns:a16="http://schemas.microsoft.com/office/drawing/2014/main" id="{F230B388-13EA-5490-D843-F74C484E2D57}"/>
                </a:ext>
              </a:extLst>
            </p:cNvPr>
            <p:cNvSpPr/>
            <p:nvPr/>
          </p:nvSpPr>
          <p:spPr>
            <a:xfrm>
              <a:off x="2661896" y="639919"/>
              <a:ext cx="2559583" cy="3071499"/>
            </a:xfrm>
            <a:prstGeom prst="roundRect">
              <a:avLst>
                <a:gd name="adj" fmla="val 5000"/>
              </a:avLst>
            </a:prstGeom>
            <a:ln w="38100">
              <a:headEnd type="none" w="sm" len="sm"/>
              <a:tailEnd type="none"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410;p15">
              <a:extLst>
                <a:ext uri="{FF2B5EF4-FFF2-40B4-BE49-F238E27FC236}">
                  <a16:creationId xmlns:a16="http://schemas.microsoft.com/office/drawing/2014/main" id="{1B08896E-DE31-9800-6D9A-AA39B684D718}"/>
                </a:ext>
              </a:extLst>
            </p:cNvPr>
            <p:cNvSpPr txBox="1"/>
            <p:nvPr/>
          </p:nvSpPr>
          <p:spPr>
            <a:xfrm rot="-5400000">
              <a:off x="1658539" y="1643275"/>
              <a:ext cx="2518629" cy="511916"/>
            </a:xfrm>
            <a:prstGeom prst="rect">
              <a:avLst/>
            </a:prstGeom>
            <a:ln w="38100"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spcFirstLastPara="1" wrap="square" lIns="0" tIns="109725" rIns="142225" bIns="0" anchor="t" anchorCtr="0">
              <a:noAutofit/>
            </a:bodyPr>
            <a:lstStyle/>
            <a:p>
              <a:pPr marL="0" marR="0" lvl="0" indent="0" algn="ct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Calibri"/>
                <a:buNone/>
              </a:pPr>
              <a:endParaRPr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411;p15">
              <a:extLst>
                <a:ext uri="{FF2B5EF4-FFF2-40B4-BE49-F238E27FC236}">
                  <a16:creationId xmlns:a16="http://schemas.microsoft.com/office/drawing/2014/main" id="{E253160F-6971-DD34-F8B5-3DA450FB8962}"/>
                </a:ext>
              </a:extLst>
            </p:cNvPr>
            <p:cNvSpPr/>
            <p:nvPr/>
          </p:nvSpPr>
          <p:spPr>
            <a:xfrm rot="-5400000">
              <a:off x="2440547" y="3080815"/>
              <a:ext cx="451348" cy="383937"/>
            </a:xfrm>
            <a:prstGeom prst="flowChartExtract">
              <a:avLst/>
            </a:prstGeom>
            <a:ln w="38100">
              <a:headEnd type="none" w="sm" len="sm"/>
              <a:tailEnd type="none"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412;p15">
              <a:extLst>
                <a:ext uri="{FF2B5EF4-FFF2-40B4-BE49-F238E27FC236}">
                  <a16:creationId xmlns:a16="http://schemas.microsoft.com/office/drawing/2014/main" id="{4A7A2874-9E73-D019-D28A-01795DDD6D24}"/>
                </a:ext>
              </a:extLst>
            </p:cNvPr>
            <p:cNvSpPr/>
            <p:nvPr/>
          </p:nvSpPr>
          <p:spPr>
            <a:xfrm>
              <a:off x="3173812" y="639919"/>
              <a:ext cx="1906889" cy="3071499"/>
            </a:xfrm>
            <a:prstGeom prst="rect">
              <a:avLst/>
            </a:prstGeom>
            <a:ln w="38100"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413;p15">
              <a:extLst>
                <a:ext uri="{FF2B5EF4-FFF2-40B4-BE49-F238E27FC236}">
                  <a16:creationId xmlns:a16="http://schemas.microsoft.com/office/drawing/2014/main" id="{3DF9002D-2D67-BBDE-6602-4B7D7C04C539}"/>
                </a:ext>
              </a:extLst>
            </p:cNvPr>
            <p:cNvSpPr txBox="1"/>
            <p:nvPr/>
          </p:nvSpPr>
          <p:spPr>
            <a:xfrm>
              <a:off x="3173812" y="639919"/>
              <a:ext cx="1906889" cy="3071499"/>
            </a:xfrm>
            <a:prstGeom prst="rect">
              <a:avLst/>
            </a:prstGeom>
            <a:ln w="38100"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spcFirstLastPara="1" wrap="square" lIns="0" tIns="109725" rIns="0" bIns="0" anchor="t" anchorCtr="0">
              <a:noAutofit/>
            </a:bodyPr>
            <a:lstStyle/>
            <a:p>
              <a:pPr marL="0" marR="0" lvl="0" indent="0" algn="ct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Calibri"/>
                <a:buNone/>
              </a:pPr>
              <a:endParaRPr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414;p15">
              <a:extLst>
                <a:ext uri="{FF2B5EF4-FFF2-40B4-BE49-F238E27FC236}">
                  <a16:creationId xmlns:a16="http://schemas.microsoft.com/office/drawing/2014/main" id="{D59E6B65-1071-367D-F7F5-7F48560EA7A2}"/>
                </a:ext>
              </a:extLst>
            </p:cNvPr>
            <p:cNvSpPr/>
            <p:nvPr/>
          </p:nvSpPr>
          <p:spPr>
            <a:xfrm>
              <a:off x="5281373" y="612152"/>
              <a:ext cx="2559583" cy="3071499"/>
            </a:xfrm>
            <a:prstGeom prst="roundRect">
              <a:avLst>
                <a:gd name="adj" fmla="val 5000"/>
              </a:avLst>
            </a:prstGeom>
            <a:ln w="38100">
              <a:headEnd type="none" w="sm" len="sm"/>
              <a:tailEnd type="none"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415;p15">
              <a:extLst>
                <a:ext uri="{FF2B5EF4-FFF2-40B4-BE49-F238E27FC236}">
                  <a16:creationId xmlns:a16="http://schemas.microsoft.com/office/drawing/2014/main" id="{C071725B-D163-E5FB-E1A9-C92136323571}"/>
                </a:ext>
              </a:extLst>
            </p:cNvPr>
            <p:cNvSpPr txBox="1"/>
            <p:nvPr/>
          </p:nvSpPr>
          <p:spPr>
            <a:xfrm rot="-5400000">
              <a:off x="4278017" y="1615509"/>
              <a:ext cx="2518629" cy="511916"/>
            </a:xfrm>
            <a:prstGeom prst="rect">
              <a:avLst/>
            </a:prstGeom>
            <a:ln w="38100"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spcFirstLastPara="1" wrap="square" lIns="0" tIns="109725" rIns="142225" bIns="0" anchor="t" anchorCtr="0">
              <a:noAutofit/>
            </a:bodyPr>
            <a:lstStyle/>
            <a:p>
              <a:pPr marL="0" marR="0" lvl="0" indent="0" algn="ct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Calibri"/>
                <a:buNone/>
              </a:pPr>
              <a:endParaRPr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416;p15">
              <a:extLst>
                <a:ext uri="{FF2B5EF4-FFF2-40B4-BE49-F238E27FC236}">
                  <a16:creationId xmlns:a16="http://schemas.microsoft.com/office/drawing/2014/main" id="{82303D19-F49F-0D5F-6658-175E9FA36340}"/>
                </a:ext>
              </a:extLst>
            </p:cNvPr>
            <p:cNvSpPr/>
            <p:nvPr/>
          </p:nvSpPr>
          <p:spPr>
            <a:xfrm rot="-5400000">
              <a:off x="5089716" y="3080815"/>
              <a:ext cx="451348" cy="383937"/>
            </a:xfrm>
            <a:prstGeom prst="flowChartExtract">
              <a:avLst/>
            </a:prstGeom>
            <a:ln w="38100">
              <a:headEnd type="none" w="sm" len="sm"/>
              <a:tailEnd type="none"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417;p15">
              <a:extLst>
                <a:ext uri="{FF2B5EF4-FFF2-40B4-BE49-F238E27FC236}">
                  <a16:creationId xmlns:a16="http://schemas.microsoft.com/office/drawing/2014/main" id="{B3505736-1BC8-E040-AFCE-5570C6A2C6CE}"/>
                </a:ext>
              </a:extLst>
            </p:cNvPr>
            <p:cNvSpPr/>
            <p:nvPr/>
          </p:nvSpPr>
          <p:spPr>
            <a:xfrm>
              <a:off x="7951761" y="639919"/>
              <a:ext cx="2559583" cy="3071499"/>
            </a:xfrm>
            <a:prstGeom prst="roundRect">
              <a:avLst>
                <a:gd name="adj" fmla="val 5000"/>
              </a:avLst>
            </a:prstGeom>
            <a:ln w="38100">
              <a:headEnd type="none" w="sm" len="sm"/>
              <a:tailEnd type="none"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418;p15">
              <a:extLst>
                <a:ext uri="{FF2B5EF4-FFF2-40B4-BE49-F238E27FC236}">
                  <a16:creationId xmlns:a16="http://schemas.microsoft.com/office/drawing/2014/main" id="{2A9F861F-D9BD-664E-024D-3921F7CB34B4}"/>
                </a:ext>
              </a:extLst>
            </p:cNvPr>
            <p:cNvSpPr txBox="1"/>
            <p:nvPr/>
          </p:nvSpPr>
          <p:spPr>
            <a:xfrm rot="-5400000">
              <a:off x="6948404" y="1643275"/>
              <a:ext cx="2518629" cy="511916"/>
            </a:xfrm>
            <a:prstGeom prst="rect">
              <a:avLst/>
            </a:prstGeom>
            <a:ln w="38100"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spcFirstLastPara="1" wrap="square" lIns="0" tIns="109725" rIns="142225" bIns="0" anchor="t" anchorCtr="0">
              <a:noAutofit/>
            </a:bodyPr>
            <a:lstStyle/>
            <a:p>
              <a:pPr marL="0" marR="0" lvl="0" indent="0" algn="ctr" rtl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Calibri"/>
                <a:buNone/>
              </a:pPr>
              <a:endParaRPr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419;p15">
              <a:extLst>
                <a:ext uri="{FF2B5EF4-FFF2-40B4-BE49-F238E27FC236}">
                  <a16:creationId xmlns:a16="http://schemas.microsoft.com/office/drawing/2014/main" id="{BF45B106-A755-E244-CDF9-8B44E1F86982}"/>
                </a:ext>
              </a:extLst>
            </p:cNvPr>
            <p:cNvSpPr/>
            <p:nvPr/>
          </p:nvSpPr>
          <p:spPr>
            <a:xfrm rot="-5400000">
              <a:off x="7738885" y="3080815"/>
              <a:ext cx="451348" cy="383937"/>
            </a:xfrm>
            <a:prstGeom prst="flowChartExtract">
              <a:avLst/>
            </a:prstGeom>
            <a:ln w="38100">
              <a:headEnd type="none" w="sm" len="sm"/>
              <a:tailEnd type="none"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" name="תיבת טקסט 21">
            <a:extLst>
              <a:ext uri="{FF2B5EF4-FFF2-40B4-BE49-F238E27FC236}">
                <a16:creationId xmlns:a16="http://schemas.microsoft.com/office/drawing/2014/main" id="{49FAA96D-E346-D8E3-EFFE-21041EDA4CDB}"/>
              </a:ext>
            </a:extLst>
          </p:cNvPr>
          <p:cNvSpPr txBox="1"/>
          <p:nvPr/>
        </p:nvSpPr>
        <p:spPr>
          <a:xfrm>
            <a:off x="9453189" y="4835028"/>
            <a:ext cx="191729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800" b="1" dirty="0">
                <a:solidFill>
                  <a:schemeClr val="tx1"/>
                </a:solidFill>
              </a:rPr>
              <a:t>ההערכה תתבסס על מגוון זירות וייצוגים המלמדים על עבודת ההוראה</a:t>
            </a:r>
          </a:p>
        </p:txBody>
      </p:sp>
      <p:sp>
        <p:nvSpPr>
          <p:cNvPr id="27" name="תיבת טקסט 26">
            <a:extLst>
              <a:ext uri="{FF2B5EF4-FFF2-40B4-BE49-F238E27FC236}">
                <a16:creationId xmlns:a16="http://schemas.microsoft.com/office/drawing/2014/main" id="{1DF4E6FB-7FAB-5CA6-9E15-447D6588BEA6}"/>
              </a:ext>
            </a:extLst>
          </p:cNvPr>
          <p:cNvSpPr txBox="1"/>
          <p:nvPr/>
        </p:nvSpPr>
        <p:spPr>
          <a:xfrm>
            <a:off x="4190390" y="2847473"/>
            <a:ext cx="158956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he-IL" sz="1800" b="1" dirty="0">
                <a:solidFill>
                  <a:schemeClr val="tx1"/>
                </a:solidFill>
              </a:rPr>
              <a:t>הערכה דיאלוגית –משוב מתמיד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29" name="תיבת טקסט 28">
            <a:extLst>
              <a:ext uri="{FF2B5EF4-FFF2-40B4-BE49-F238E27FC236}">
                <a16:creationId xmlns:a16="http://schemas.microsoft.com/office/drawing/2014/main" id="{1565D0F6-48C0-3C12-0F95-0894ADB15DCC}"/>
              </a:ext>
            </a:extLst>
          </p:cNvPr>
          <p:cNvSpPr txBox="1"/>
          <p:nvPr/>
        </p:nvSpPr>
        <p:spPr>
          <a:xfrm>
            <a:off x="6522950" y="4965610"/>
            <a:ext cx="2348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e-IL" sz="1800" b="1" dirty="0">
                <a:solidFill>
                  <a:schemeClr val="tx1"/>
                </a:solidFill>
              </a:rPr>
              <a:t>תהליך הערכה יבוצע בהוגנות ובשקיפות</a:t>
            </a:r>
          </a:p>
        </p:txBody>
      </p:sp>
      <p:sp>
        <p:nvSpPr>
          <p:cNvPr id="31" name="תיבת טקסט 30">
            <a:extLst>
              <a:ext uri="{FF2B5EF4-FFF2-40B4-BE49-F238E27FC236}">
                <a16:creationId xmlns:a16="http://schemas.microsoft.com/office/drawing/2014/main" id="{9DF3F73D-C876-7522-1F35-88D33302BE18}"/>
              </a:ext>
            </a:extLst>
          </p:cNvPr>
          <p:cNvSpPr txBox="1"/>
          <p:nvPr/>
        </p:nvSpPr>
        <p:spPr>
          <a:xfrm>
            <a:off x="4023348" y="4865303"/>
            <a:ext cx="194889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defTabSz="933450">
              <a:spcBef>
                <a:spcPct val="0"/>
              </a:spcBef>
              <a:spcAft>
                <a:spcPct val="35000"/>
              </a:spcAft>
              <a:buNone/>
            </a:pPr>
            <a:r>
              <a:rPr lang="he-IL" sz="1800" b="1" dirty="0">
                <a:solidFill>
                  <a:schemeClr val="tx1"/>
                </a:solidFill>
              </a:rPr>
              <a:t>קיים קשר ברור בין שנצפה בתהליך ההערכה לבין המענים וההמלצה</a:t>
            </a:r>
            <a:endParaRPr lang="en-US" sz="1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426B77B-775F-8646-91B4-EC8BDBDBE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lnSpc>
                <a:spcPct val="100000"/>
              </a:lnSpc>
              <a:buClr>
                <a:srgbClr val="000000"/>
              </a:buClr>
              <a:buFont typeface="Arial"/>
            </a:pPr>
            <a:r>
              <a:rPr lang="he-IL" dirty="0">
                <a:solidFill>
                  <a:schemeClr val="accent3"/>
                </a:solidFill>
                <a:latin typeface="Clear Sans Regular"/>
                <a:ea typeface="Arial"/>
                <a:cs typeface="Arial"/>
                <a:sym typeface="Arial"/>
              </a:rPr>
              <a:t>למי פונים לסיוע?</a:t>
            </a:r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0714DD2F-D0F9-9ADB-1041-4EF16EA5E027}"/>
              </a:ext>
            </a:extLst>
          </p:cNvPr>
          <p:cNvSpPr txBox="1"/>
          <p:nvPr/>
        </p:nvSpPr>
        <p:spPr>
          <a:xfrm>
            <a:off x="6096000" y="1170061"/>
            <a:ext cx="5772150" cy="59250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he-IL" sz="3200" b="1" u="sng" dirty="0">
                <a:solidFill>
                  <a:srgbClr val="2F5597"/>
                </a:solidFill>
                <a:latin typeface="Assistant" panose="00000500000000000000" pitchFamily="2" charset="-79"/>
                <a:ea typeface="+mn-ea"/>
                <a:cs typeface="Assistant" panose="00000500000000000000" pitchFamily="2" charset="-79"/>
              </a:rPr>
              <a:t>מתמחים:</a:t>
            </a:r>
          </a:p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3200" b="1" dirty="0">
                <a:solidFill>
                  <a:srgbClr val="2F5597"/>
                </a:solidFill>
                <a:latin typeface="Assistant" panose="00000500000000000000" pitchFamily="2" charset="-79"/>
                <a:ea typeface="+mn-ea"/>
                <a:cs typeface="Assistant" panose="00000500000000000000" pitchFamily="2" charset="-79"/>
              </a:rPr>
              <a:t>פורטל</a:t>
            </a:r>
          </a:p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3200" b="1" dirty="0">
                <a:solidFill>
                  <a:srgbClr val="2F5597"/>
                </a:solidFill>
                <a:latin typeface="Assistant" panose="00000500000000000000" pitchFamily="2" charset="-79"/>
                <a:ea typeface="+mn-ea"/>
                <a:cs typeface="Assistant" panose="00000500000000000000" pitchFamily="2" charset="-79"/>
              </a:rPr>
              <a:t>מוקד-*6552</a:t>
            </a:r>
          </a:p>
          <a:p>
            <a:pPr algn="r" rtl="1">
              <a:lnSpc>
                <a:spcPct val="150000"/>
              </a:lnSpc>
            </a:pPr>
            <a:r>
              <a:rPr lang="he-IL" sz="3200" b="1" u="sng" dirty="0">
                <a:solidFill>
                  <a:srgbClr val="2F5597"/>
                </a:solidFill>
                <a:latin typeface="Assistant" panose="00000500000000000000" pitchFamily="2" charset="-79"/>
                <a:ea typeface="+mn-ea"/>
                <a:cs typeface="Assistant" panose="00000500000000000000" pitchFamily="2" charset="-79"/>
              </a:rPr>
              <a:t>מנהלים ומפקחים</a:t>
            </a:r>
            <a:r>
              <a:rPr lang="he-IL" sz="3200" b="1" dirty="0">
                <a:solidFill>
                  <a:srgbClr val="2F5597"/>
                </a:solidFill>
                <a:latin typeface="Assistant" panose="00000500000000000000" pitchFamily="2" charset="-79"/>
                <a:ea typeface="+mn-ea"/>
                <a:cs typeface="Assistant" panose="00000500000000000000" pitchFamily="2" charset="-79"/>
              </a:rPr>
              <a:t>: </a:t>
            </a:r>
          </a:p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3200" b="1" dirty="0">
                <a:solidFill>
                  <a:srgbClr val="2F5597"/>
                </a:solidFill>
                <a:latin typeface="Assistant" panose="00000500000000000000" pitchFamily="2" charset="-79"/>
                <a:ea typeface="+mn-ea"/>
                <a:cs typeface="Assistant" panose="00000500000000000000" pitchFamily="2" charset="-79"/>
              </a:rPr>
              <a:t>מדריכת הערכה- יפית נרבט,</a:t>
            </a:r>
          </a:p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3200" b="1" dirty="0">
                <a:solidFill>
                  <a:srgbClr val="2F5597"/>
                </a:solidFill>
                <a:latin typeface="Assistant" panose="00000500000000000000" pitchFamily="2" charset="-79"/>
                <a:ea typeface="+mn-ea"/>
                <a:cs typeface="Assistant" panose="00000500000000000000" pitchFamily="2" charset="-79"/>
              </a:rPr>
              <a:t> 050-3844424 </a:t>
            </a:r>
            <a:r>
              <a:rPr lang="en-US" sz="3200" b="1" dirty="0">
                <a:solidFill>
                  <a:srgbClr val="2F5597"/>
                </a:solidFill>
                <a:latin typeface="Assistant" panose="00000500000000000000" pitchFamily="2" charset="-79"/>
                <a:ea typeface="+mn-ea"/>
                <a:cs typeface="Assistant" panose="00000500000000000000" pitchFamily="2" charset="-79"/>
              </a:rPr>
              <a:t>yafitna@education.gov.il</a:t>
            </a:r>
          </a:p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he-IL" sz="3200" b="1" dirty="0">
              <a:solidFill>
                <a:srgbClr val="2F5597"/>
              </a:solidFill>
              <a:latin typeface="Assistant" panose="00000500000000000000" pitchFamily="2" charset="-79"/>
              <a:ea typeface="+mn-ea"/>
              <a:cs typeface="Assistant" panose="00000500000000000000" pitchFamily="2" charset="-79"/>
            </a:endParaRPr>
          </a:p>
        </p:txBody>
      </p:sp>
      <p:sp>
        <p:nvSpPr>
          <p:cNvPr id="4" name="AutoShape 2" descr="C:\Users\Administrator\Downloads\Firefly בקשת עזרה בטלפון 77307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938" y="1295400"/>
            <a:ext cx="5102885" cy="5012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2686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3">
      <a:dk1>
        <a:srgbClr val="000000"/>
      </a:dk1>
      <a:lt1>
        <a:srgbClr val="FFFFFF"/>
      </a:lt1>
      <a:dk2>
        <a:srgbClr val="FFFFFF"/>
      </a:dk2>
      <a:lt2>
        <a:srgbClr val="E7E6E6"/>
      </a:lt2>
      <a:accent1>
        <a:srgbClr val="3F5559"/>
      </a:accent1>
      <a:accent2>
        <a:srgbClr val="808B8C"/>
      </a:accent2>
      <a:accent3>
        <a:srgbClr val="F27404"/>
      </a:accent3>
      <a:accent4>
        <a:srgbClr val="24A6A5"/>
      </a:accent4>
      <a:accent5>
        <a:srgbClr val="162526"/>
      </a:accent5>
      <a:accent6>
        <a:srgbClr val="162526"/>
      </a:accent6>
      <a:hlink>
        <a:srgbClr val="FEFFFE"/>
      </a:hlink>
      <a:folHlink>
        <a:srgbClr val="FEFFF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3412</TotalTime>
  <Words>1237</Words>
  <Application>Microsoft Office PowerPoint</Application>
  <PresentationFormat>מסך רחב</PresentationFormat>
  <Paragraphs>191</Paragraphs>
  <Slides>14</Slides>
  <Notes>12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10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14</vt:i4>
      </vt:variant>
    </vt:vector>
  </HeadingPairs>
  <TitlesOfParts>
    <vt:vector size="25" baseType="lpstr">
      <vt:lpstr>Arial</vt:lpstr>
      <vt:lpstr>Miriam Libre</vt:lpstr>
      <vt:lpstr>Georgia</vt:lpstr>
      <vt:lpstr>David</vt:lpstr>
      <vt:lpstr>Quattrocento Sans</vt:lpstr>
      <vt:lpstr>Assistant</vt:lpstr>
      <vt:lpstr>Calibri</vt:lpstr>
      <vt:lpstr>Assistant ExtraBold</vt:lpstr>
      <vt:lpstr>Algerian</vt:lpstr>
      <vt:lpstr>Clear Sans Regular</vt:lpstr>
      <vt:lpstr>Office Theme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תשומות</vt:lpstr>
      <vt:lpstr>מצגת של PowerPoint‏</vt:lpstr>
      <vt:lpstr>מצגת של PowerPoint‏</vt:lpstr>
      <vt:lpstr>מצגת של PowerPoint‏</vt:lpstr>
      <vt:lpstr>מצגת של PowerPoint‏</vt:lpstr>
      <vt:lpstr>למי פונים לסיוע?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erybagas</dc:creator>
  <cp:lastModifiedBy>רונית איינהורן טסלר</cp:lastModifiedBy>
  <cp:revision>44</cp:revision>
  <dcterms:created xsi:type="dcterms:W3CDTF">2019-08-16T12:08:31Z</dcterms:created>
  <dcterms:modified xsi:type="dcterms:W3CDTF">2025-11-16T11:28:50Z</dcterms:modified>
</cp:coreProperties>
</file>