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8" r:id="rId3"/>
    <p:sldId id="257" r:id="rId4"/>
    <p:sldId id="259" r:id="rId5"/>
    <p:sldId id="262" r:id="rId6"/>
    <p:sldId id="261" r:id="rId7"/>
    <p:sldId id="265" r:id="rId8"/>
    <p:sldId id="267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F7AFFB9B-9FB8-469E-96F9-4D32314110B6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436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085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F7F47CF-67C9-420C-80A5-E2069FF0C2DF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29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976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371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395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6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69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06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90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D4B9363-8B87-41B7-9F8E-64519CBB8F34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946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AEF5746-5284-4951-9F37-7AE924EDBCB7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9323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2398B29-7265-4A65-A2A4-6703C057B7C1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28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709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983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958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8BDECAF-D3BE-4069-9C78-642ECCD01477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781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12/25/2023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5693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ko.co.il/tv-erez-nehederet/770e3d99ade16110?subChannelId=da4fec8704cd5210VgnVCM2000002a0c10acRCRD&amp;vcmid=45e4ebd15ef27210VgnVCM2000002a0c10acRCR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8000" dirty="0" smtClean="0"/>
              <a:t>יום הורים </a:t>
            </a:r>
            <a:r>
              <a:rPr lang="he-IL" sz="8000" dirty="0" smtClean="0"/>
              <a:t>תשפ"ד</a:t>
            </a:r>
            <a:endParaRPr lang="he-IL" sz="80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he-IL" sz="4400" dirty="0" smtClean="0"/>
              <a:t>מחלום למציאות...</a:t>
            </a:r>
            <a:endParaRPr lang="he-IL" sz="4400" dirty="0"/>
          </a:p>
        </p:txBody>
      </p:sp>
      <p:sp>
        <p:nvSpPr>
          <p:cNvPr id="4" name="מלבן 3"/>
          <p:cNvSpPr/>
          <p:nvPr/>
        </p:nvSpPr>
        <p:spPr>
          <a:xfrm>
            <a:off x="3278038" y="4528868"/>
            <a:ext cx="1199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 smtClean="0">
                <a:hlinkClick r:id="rId2"/>
              </a:rPr>
              <a:t>דוגמה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433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דרך כפר...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על פי תפיסת החינוך "דרך כפר" ניתן להשתמש ביום ההורים כמנוף לחיזוק מספר עקרונות בתפיסה:</a:t>
            </a:r>
          </a:p>
          <a:p>
            <a:pPr lvl="1"/>
            <a:r>
              <a:rPr lang="he-IL" dirty="0" smtClean="0"/>
              <a:t>ייצוג שלמות הורית</a:t>
            </a:r>
          </a:p>
          <a:p>
            <a:pPr lvl="1"/>
            <a:r>
              <a:rPr lang="he-IL" dirty="0" smtClean="0"/>
              <a:t>עוגנים בעתיד</a:t>
            </a:r>
          </a:p>
          <a:p>
            <a:pPr lvl="1"/>
            <a:r>
              <a:rPr lang="he-IL" dirty="0" smtClean="0"/>
              <a:t>תיקון הלב</a:t>
            </a:r>
          </a:p>
          <a:p>
            <a:pPr lvl="1"/>
            <a:r>
              <a:rPr lang="he-IL" dirty="0" smtClean="0"/>
              <a:t>דיאלוג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11" y="2729622"/>
            <a:ext cx="4727803" cy="33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399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מטרות: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פיתוח שיח חיובי בתוך המשולש:</a:t>
            </a:r>
            <a:r>
              <a:rPr lang="en-US" dirty="0" smtClean="0"/>
              <a:t> </a:t>
            </a:r>
            <a:r>
              <a:rPr lang="he-IL" dirty="0" smtClean="0"/>
              <a:t>מורה – הורה – תלמיד.</a:t>
            </a:r>
          </a:p>
          <a:p>
            <a:r>
              <a:rPr lang="he-IL" dirty="0" smtClean="0"/>
              <a:t>נתינת מקום לרצונותיו ולקשייו של התלמיד.</a:t>
            </a:r>
          </a:p>
          <a:p>
            <a:r>
              <a:rPr lang="he-IL" dirty="0" smtClean="0"/>
              <a:t>העצמת התלמיד בעיני הוריו.</a:t>
            </a:r>
          </a:p>
          <a:p>
            <a:r>
              <a:rPr lang="he-IL" dirty="0" smtClean="0"/>
              <a:t>ניסוח משותף של מטרות התלמיד לשנה הקרובה.</a:t>
            </a:r>
          </a:p>
          <a:p>
            <a:r>
              <a:rPr lang="he-IL" dirty="0" smtClean="0"/>
              <a:t>שיקוף של מצבו הלימודי-תפקודי של התלמיד ביחס למטרותיו.</a:t>
            </a:r>
          </a:p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90" y="1742276"/>
            <a:ext cx="3262684" cy="30517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87586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מהלך הפגישה – </a:t>
            </a:r>
            <a:r>
              <a:rPr lang="he-IL" dirty="0" smtClean="0"/>
              <a:t>שכבות </a:t>
            </a:r>
            <a:r>
              <a:rPr lang="he-IL" dirty="0" smtClean="0"/>
              <a:t>י</a:t>
            </a:r>
            <a:r>
              <a:rPr lang="he-IL" dirty="0" smtClean="0"/>
              <a:t>' – י"א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he-IL" dirty="0" smtClean="0"/>
              <a:t>בחירת 2-3 מטרות על ידי התלמיד .</a:t>
            </a:r>
          </a:p>
          <a:p>
            <a:pPr marL="457200" indent="-457200">
              <a:buFont typeface="+mj-lt"/>
              <a:buAutoNum type="arabicParenR"/>
            </a:pPr>
            <a:r>
              <a:rPr lang="he-IL" dirty="0" smtClean="0"/>
              <a:t>שיחה </a:t>
            </a:r>
            <a:r>
              <a:rPr lang="he-IL" dirty="0" smtClean="0"/>
              <a:t>על המטרות שנבחרו על ידי התלמיד.</a:t>
            </a:r>
          </a:p>
          <a:p>
            <a:pPr marL="457200" indent="-457200">
              <a:buFont typeface="+mj-lt"/>
              <a:buAutoNum type="arabicParenR"/>
            </a:pPr>
            <a:r>
              <a:rPr lang="he-IL" dirty="0" smtClean="0"/>
              <a:t>חשיבה </a:t>
            </a:r>
            <a:r>
              <a:rPr lang="he-IL" dirty="0" smtClean="0"/>
              <a:t>משותפת וכתיבה של היעדים הדרושים להגשמת המטרות.</a:t>
            </a:r>
          </a:p>
          <a:p>
            <a:pPr marL="457200" indent="-457200">
              <a:buFont typeface="+mj-lt"/>
              <a:buAutoNum type="arabicParenR"/>
            </a:pPr>
            <a:r>
              <a:rPr lang="he-IL" dirty="0" smtClean="0"/>
              <a:t>כתיבה של הכוחות הנמצאים בתלמיד ויכולים לעזור לו להגיע ליעדים ולהגשים את מטרותיו (ניתן </a:t>
            </a:r>
            <a:r>
              <a:rPr lang="he-IL" dirty="0" err="1" smtClean="0"/>
              <a:t>להעזר</a:t>
            </a:r>
            <a:r>
              <a:rPr lang="he-IL" dirty="0" smtClean="0"/>
              <a:t> בקלפי הכוחות).</a:t>
            </a:r>
          </a:p>
          <a:p>
            <a:pPr marL="457200" indent="-457200">
              <a:buFont typeface="+mj-lt"/>
              <a:buAutoNum type="arabicParenR"/>
            </a:pPr>
            <a:r>
              <a:rPr lang="he-IL" dirty="0"/>
              <a:t>ציון פעולות אופרטיביות שעל התלמיד לעשות לצורך הגשמת המטרות (מבחן מעבר להקבצה גבוהה יותר, שיחה עם הרכזת הפדגוגית, השלמת חומר נדרש וכד</a:t>
            </a:r>
            <a:r>
              <a:rPr lang="he-IL" dirty="0" smtClean="0"/>
              <a:t>').</a:t>
            </a:r>
            <a:endParaRPr lang="he-IL" dirty="0" smtClean="0"/>
          </a:p>
          <a:p>
            <a:pPr marL="457200" indent="-457200">
              <a:buFont typeface="+mj-lt"/>
              <a:buAutoNum type="arabicParenR"/>
            </a:pPr>
            <a:r>
              <a:rPr lang="he-IL" dirty="0" smtClean="0"/>
              <a:t>קביעת </a:t>
            </a:r>
            <a:r>
              <a:rPr lang="he-IL" dirty="0" smtClean="0"/>
              <a:t>שיחה נוספת עם התלמיד לצורך מעקב אחר עמידה ביעדים.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80215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מהלך הפגישה – שכבת י"ב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endParaRPr lang="he-IL" dirty="0" smtClean="0"/>
          </a:p>
          <a:p>
            <a:pPr marL="457200" indent="-457200">
              <a:buFont typeface="+mj-lt"/>
              <a:buAutoNum type="arabicParenR"/>
            </a:pPr>
            <a:r>
              <a:rPr lang="he-IL" dirty="0"/>
              <a:t>מעבר על המיפוי הפדגוגי של התלמיד.</a:t>
            </a:r>
          </a:p>
          <a:p>
            <a:pPr marL="457200" indent="-457200">
              <a:buFont typeface="+mj-lt"/>
              <a:buAutoNum type="arabicParenR"/>
            </a:pPr>
            <a:r>
              <a:rPr lang="he-IL" dirty="0" smtClean="0"/>
              <a:t>שיחה </a:t>
            </a:r>
            <a:r>
              <a:rPr lang="he-IL" dirty="0"/>
              <a:t>על </a:t>
            </a:r>
            <a:r>
              <a:rPr lang="he-IL" dirty="0" smtClean="0"/>
              <a:t>הדרכים לממש את המיפוי הפדגוגי במלואו, תוך שימת דגש על הכוחות של התלמיד.</a:t>
            </a:r>
            <a:endParaRPr lang="he-IL" dirty="0"/>
          </a:p>
          <a:p>
            <a:pPr marL="457200" indent="-457200">
              <a:buFont typeface="+mj-lt"/>
              <a:buAutoNum type="arabicParenR"/>
            </a:pPr>
            <a:r>
              <a:rPr lang="he-IL" dirty="0" smtClean="0"/>
              <a:t>שיח הכוון – שיחה לגבי מסגרות המשך אפשריות.</a:t>
            </a:r>
            <a:endParaRPr lang="he-IL" dirty="0"/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8042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נרוויח?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שיח חיובי ומקרב בין התלמידים, ההורים והמחנך/ת.</a:t>
            </a:r>
          </a:p>
          <a:p>
            <a:r>
              <a:rPr lang="he-IL" dirty="0" smtClean="0"/>
              <a:t>ציון עוגנים בעתיד שאליהם ישאף התלמיד.</a:t>
            </a:r>
          </a:p>
          <a:p>
            <a:r>
              <a:rPr lang="he-IL" dirty="0" smtClean="0"/>
              <a:t>העצמה של התלמיד בעיני עצמו ובעיני הוריו.</a:t>
            </a:r>
          </a:p>
          <a:p>
            <a:r>
              <a:rPr lang="he-IL" dirty="0" smtClean="0"/>
              <a:t>ניסוח מטרות ויעדים, שאליהם נוכל לחזור במהלך השנה </a:t>
            </a:r>
          </a:p>
          <a:p>
            <a:pPr marL="0" indent="0">
              <a:buNone/>
            </a:pPr>
            <a:r>
              <a:rPr lang="he-IL" dirty="0"/>
              <a:t> </a:t>
            </a:r>
            <a:r>
              <a:rPr lang="he-IL" dirty="0" smtClean="0"/>
              <a:t>  בנקודות הצלחה ובנקודות משבר.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92515"/>
            <a:ext cx="3575649" cy="506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40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גל כפול 59">
            <a:extLst>
              <a:ext uri="{FF2B5EF4-FFF2-40B4-BE49-F238E27FC236}">
                <a16:creationId xmlns:a16="http://schemas.microsoft.com/office/drawing/2014/main" id="{7949BBB9-4938-443C-BE69-4A3166DC2A4D}"/>
              </a:ext>
            </a:extLst>
          </p:cNvPr>
          <p:cNvSpPr/>
          <p:nvPr/>
        </p:nvSpPr>
        <p:spPr>
          <a:xfrm>
            <a:off x="1249987" y="213992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לעבוד בחברת החשמל</a:t>
            </a:r>
            <a:endParaRPr lang="he-IL" sz="3000" dirty="0"/>
          </a:p>
        </p:txBody>
      </p:sp>
      <p:sp>
        <p:nvSpPr>
          <p:cNvPr id="62" name="גל כפול 61">
            <a:extLst>
              <a:ext uri="{FF2B5EF4-FFF2-40B4-BE49-F238E27FC236}">
                <a16:creationId xmlns:a16="http://schemas.microsoft.com/office/drawing/2014/main" id="{4E682E45-E3DD-4480-8B78-0069A4BBCF9E}"/>
              </a:ext>
            </a:extLst>
          </p:cNvPr>
          <p:cNvSpPr/>
          <p:nvPr/>
        </p:nvSpPr>
        <p:spPr>
          <a:xfrm>
            <a:off x="1269593" y="1543606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לקבל תעודת הצטיינות</a:t>
            </a:r>
            <a:endParaRPr lang="he-IL" sz="3000" dirty="0"/>
          </a:p>
        </p:txBody>
      </p:sp>
      <p:sp>
        <p:nvSpPr>
          <p:cNvPr id="82" name="גל כפול 81">
            <a:extLst>
              <a:ext uri="{FF2B5EF4-FFF2-40B4-BE49-F238E27FC236}">
                <a16:creationId xmlns:a16="http://schemas.microsoft.com/office/drawing/2014/main" id="{470684E2-525A-41D8-9051-129F1C4DBCC9}"/>
              </a:ext>
            </a:extLst>
          </p:cNvPr>
          <p:cNvSpPr/>
          <p:nvPr/>
        </p:nvSpPr>
        <p:spPr>
          <a:xfrm>
            <a:off x="4135142" y="1572456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לקבל ציונים טובים</a:t>
            </a:r>
            <a:endParaRPr lang="he-IL" sz="3000" dirty="0"/>
          </a:p>
        </p:txBody>
      </p:sp>
      <p:sp>
        <p:nvSpPr>
          <p:cNvPr id="84" name="גל כפול 83">
            <a:extLst>
              <a:ext uri="{FF2B5EF4-FFF2-40B4-BE49-F238E27FC236}">
                <a16:creationId xmlns:a16="http://schemas.microsoft.com/office/drawing/2014/main" id="{EC1ABD94-DE99-4A23-95AF-032245140F6D}"/>
              </a:ext>
            </a:extLst>
          </p:cNvPr>
          <p:cNvSpPr/>
          <p:nvPr/>
        </p:nvSpPr>
        <p:spPr>
          <a:xfrm>
            <a:off x="1269594" y="2985672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לשרת בצבא כחייל קרבי</a:t>
            </a:r>
            <a:endParaRPr lang="he-IL" sz="3000" dirty="0"/>
          </a:p>
        </p:txBody>
      </p:sp>
      <p:sp>
        <p:nvSpPr>
          <p:cNvPr id="86" name="גל כפול 85">
            <a:extLst>
              <a:ext uri="{FF2B5EF4-FFF2-40B4-BE49-F238E27FC236}">
                <a16:creationId xmlns:a16="http://schemas.microsoft.com/office/drawing/2014/main" id="{376476BF-0547-4120-87B5-4B7229A4E785}"/>
              </a:ext>
            </a:extLst>
          </p:cNvPr>
          <p:cNvSpPr/>
          <p:nvPr/>
        </p:nvSpPr>
        <p:spPr>
          <a:xfrm>
            <a:off x="3998173" y="2995196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להיכנס לכושר</a:t>
            </a:r>
            <a:endParaRPr lang="he-IL" sz="2800" dirty="0"/>
          </a:p>
        </p:txBody>
      </p:sp>
      <p:sp>
        <p:nvSpPr>
          <p:cNvPr id="88" name="גל כפול 87">
            <a:extLst>
              <a:ext uri="{FF2B5EF4-FFF2-40B4-BE49-F238E27FC236}">
                <a16:creationId xmlns:a16="http://schemas.microsoft.com/office/drawing/2014/main" id="{22EE6892-83F7-4E2C-9E96-B36AE1BC3732}"/>
              </a:ext>
            </a:extLst>
          </p:cNvPr>
          <p:cNvSpPr/>
          <p:nvPr/>
        </p:nvSpPr>
        <p:spPr>
          <a:xfrm>
            <a:off x="1284811" y="4286712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ללכת למכינה לפני הצבא</a:t>
            </a:r>
            <a:endParaRPr lang="he-IL" sz="2800" dirty="0"/>
          </a:p>
        </p:txBody>
      </p:sp>
      <p:sp>
        <p:nvSpPr>
          <p:cNvPr id="90" name="גל כפול 89">
            <a:extLst>
              <a:ext uri="{FF2B5EF4-FFF2-40B4-BE49-F238E27FC236}">
                <a16:creationId xmlns:a16="http://schemas.microsoft.com/office/drawing/2014/main" id="{0F2F3136-7D4A-445D-A6AF-16988B976C03}"/>
              </a:ext>
            </a:extLst>
          </p:cNvPr>
          <p:cNvSpPr/>
          <p:nvPr/>
        </p:nvSpPr>
        <p:spPr>
          <a:xfrm>
            <a:off x="1306331" y="5587753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להתנדב ולעזור לאחר</a:t>
            </a:r>
            <a:endParaRPr lang="he-IL" sz="3000" dirty="0"/>
          </a:p>
        </p:txBody>
      </p:sp>
      <p:sp>
        <p:nvSpPr>
          <p:cNvPr id="92" name="גל כפול 91">
            <a:extLst>
              <a:ext uri="{FF2B5EF4-FFF2-40B4-BE49-F238E27FC236}">
                <a16:creationId xmlns:a16="http://schemas.microsoft.com/office/drawing/2014/main" id="{31FF77F5-745C-4936-ACB9-5A476DCD4E98}"/>
              </a:ext>
            </a:extLst>
          </p:cNvPr>
          <p:cNvSpPr/>
          <p:nvPr/>
        </p:nvSpPr>
        <p:spPr>
          <a:xfrm>
            <a:off x="4081700" y="4248336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למצוא עבודה</a:t>
            </a:r>
            <a:endParaRPr lang="he-IL" sz="3000" dirty="0"/>
          </a:p>
        </p:txBody>
      </p:sp>
      <p:sp>
        <p:nvSpPr>
          <p:cNvPr id="94" name="גל כפול 93">
            <a:extLst>
              <a:ext uri="{FF2B5EF4-FFF2-40B4-BE49-F238E27FC236}">
                <a16:creationId xmlns:a16="http://schemas.microsoft.com/office/drawing/2014/main" id="{00E31FA0-CFE0-4F1E-A0F0-98459081D666}"/>
              </a:ext>
            </a:extLst>
          </p:cNvPr>
          <p:cNvSpPr/>
          <p:nvPr/>
        </p:nvSpPr>
        <p:spPr>
          <a:xfrm>
            <a:off x="9711712" y="5747660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/>
              <a:t>לחזק את הקשר עם המשפחה שלי</a:t>
            </a:r>
            <a:endParaRPr lang="he-IL" sz="2400" dirty="0"/>
          </a:p>
        </p:txBody>
      </p:sp>
      <p:sp>
        <p:nvSpPr>
          <p:cNvPr id="96" name="גל כפול 95">
            <a:extLst>
              <a:ext uri="{FF2B5EF4-FFF2-40B4-BE49-F238E27FC236}">
                <a16:creationId xmlns:a16="http://schemas.microsoft.com/office/drawing/2014/main" id="{EE2FB158-4CB1-42ED-BB0A-94584B7BA3FC}"/>
              </a:ext>
            </a:extLst>
          </p:cNvPr>
          <p:cNvSpPr/>
          <p:nvPr/>
        </p:nvSpPr>
        <p:spPr>
          <a:xfrm>
            <a:off x="4059276" y="5609947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להפסיק לעשן</a:t>
            </a:r>
            <a:endParaRPr lang="he-IL" sz="3000" dirty="0"/>
          </a:p>
        </p:txBody>
      </p:sp>
      <p:sp>
        <p:nvSpPr>
          <p:cNvPr id="98" name="גל כפול 97">
            <a:extLst>
              <a:ext uri="{FF2B5EF4-FFF2-40B4-BE49-F238E27FC236}">
                <a16:creationId xmlns:a16="http://schemas.microsoft.com/office/drawing/2014/main" id="{869835E4-8C99-4874-98C0-BEE64C97716C}"/>
              </a:ext>
            </a:extLst>
          </p:cNvPr>
          <p:cNvSpPr/>
          <p:nvPr/>
        </p:nvSpPr>
        <p:spPr>
          <a:xfrm>
            <a:off x="6853268" y="5622524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להיות בקשר זוגי </a:t>
            </a:r>
            <a:endParaRPr lang="he-IL" sz="3000" dirty="0"/>
          </a:p>
        </p:txBody>
      </p:sp>
      <p:sp>
        <p:nvSpPr>
          <p:cNvPr id="100" name="גל כפול 99">
            <a:extLst>
              <a:ext uri="{FF2B5EF4-FFF2-40B4-BE49-F238E27FC236}">
                <a16:creationId xmlns:a16="http://schemas.microsoft.com/office/drawing/2014/main" id="{2E4BC073-5C92-4056-88CC-3072EFC41509}"/>
              </a:ext>
            </a:extLst>
          </p:cNvPr>
          <p:cNvSpPr/>
          <p:nvPr/>
        </p:nvSpPr>
        <p:spPr>
          <a:xfrm>
            <a:off x="4059277" y="189391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/>
              <a:t>להתמיד במקום העבודה</a:t>
            </a:r>
            <a:endParaRPr lang="he-IL" sz="2000" dirty="0"/>
          </a:p>
        </p:txBody>
      </p:sp>
      <p:sp>
        <p:nvSpPr>
          <p:cNvPr id="102" name="גל כפול 101">
            <a:extLst>
              <a:ext uri="{FF2B5EF4-FFF2-40B4-BE49-F238E27FC236}">
                <a16:creationId xmlns:a16="http://schemas.microsoft.com/office/drawing/2014/main" id="{7400DC81-4108-45CA-B1BF-FB797A6535DA}"/>
              </a:ext>
            </a:extLst>
          </p:cNvPr>
          <p:cNvSpPr/>
          <p:nvPr/>
        </p:nvSpPr>
        <p:spPr>
          <a:xfrm>
            <a:off x="6878589" y="4348579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ללמוד לתואר ראשון</a:t>
            </a:r>
            <a:endParaRPr lang="he-IL" sz="3000" dirty="0"/>
          </a:p>
        </p:txBody>
      </p:sp>
      <p:sp>
        <p:nvSpPr>
          <p:cNvPr id="106" name="גל כפול 105">
            <a:extLst>
              <a:ext uri="{FF2B5EF4-FFF2-40B4-BE49-F238E27FC236}">
                <a16:creationId xmlns:a16="http://schemas.microsoft.com/office/drawing/2014/main" id="{9E89397A-21B7-4FFA-8C68-9D9F13D19575}"/>
              </a:ext>
            </a:extLst>
          </p:cNvPr>
          <p:cNvSpPr/>
          <p:nvPr/>
        </p:nvSpPr>
        <p:spPr>
          <a:xfrm>
            <a:off x="6752616" y="2931111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להוציא </a:t>
            </a:r>
            <a:r>
              <a:rPr lang="he-IL" sz="3000" dirty="0" err="1" smtClean="0"/>
              <a:t>רשיון</a:t>
            </a:r>
            <a:r>
              <a:rPr lang="he-IL" sz="3000" dirty="0" smtClean="0"/>
              <a:t> נהיגה</a:t>
            </a:r>
            <a:endParaRPr lang="he-IL" sz="3000" dirty="0"/>
          </a:p>
        </p:txBody>
      </p:sp>
      <p:sp>
        <p:nvSpPr>
          <p:cNvPr id="108" name="גל כפול 107">
            <a:extLst>
              <a:ext uri="{FF2B5EF4-FFF2-40B4-BE49-F238E27FC236}">
                <a16:creationId xmlns:a16="http://schemas.microsoft.com/office/drawing/2014/main" id="{5B5BB909-F288-4B4E-B567-0E8E2AA083E6}"/>
              </a:ext>
            </a:extLst>
          </p:cNvPr>
          <p:cNvSpPr/>
          <p:nvPr/>
        </p:nvSpPr>
        <p:spPr>
          <a:xfrm>
            <a:off x="6711521" y="165716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200" dirty="0" smtClean="0"/>
              <a:t>להגיע לבית הספר כל יום</a:t>
            </a:r>
            <a:endParaRPr lang="he-IL" sz="2200" dirty="0"/>
          </a:p>
        </p:txBody>
      </p:sp>
      <p:sp>
        <p:nvSpPr>
          <p:cNvPr id="110" name="גל כפול 109">
            <a:extLst>
              <a:ext uri="{FF2B5EF4-FFF2-40B4-BE49-F238E27FC236}">
                <a16:creationId xmlns:a16="http://schemas.microsoft.com/office/drawing/2014/main" id="{CDA0F955-4A28-41D8-8D2D-D7B1779BFBAC}"/>
              </a:ext>
            </a:extLst>
          </p:cNvPr>
          <p:cNvSpPr/>
          <p:nvPr/>
        </p:nvSpPr>
        <p:spPr>
          <a:xfrm>
            <a:off x="6752616" y="1513643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/>
              <a:t>לסיים את בית הספר עם תעודה טכנולוגית</a:t>
            </a:r>
            <a:endParaRPr lang="he-IL" sz="2000" dirty="0"/>
          </a:p>
        </p:txBody>
      </p:sp>
      <p:sp>
        <p:nvSpPr>
          <p:cNvPr id="112" name="גל כפול 111">
            <a:extLst>
              <a:ext uri="{FF2B5EF4-FFF2-40B4-BE49-F238E27FC236}">
                <a16:creationId xmlns:a16="http://schemas.microsoft.com/office/drawing/2014/main" id="{CB4E4C9A-A857-4364-8A02-603C39AC2508}"/>
              </a:ext>
            </a:extLst>
          </p:cNvPr>
          <p:cNvSpPr/>
          <p:nvPr/>
        </p:nvSpPr>
        <p:spPr>
          <a:xfrm>
            <a:off x="9711713" y="4329028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להמשיך ללימודי י"ג-י"ד</a:t>
            </a:r>
            <a:endParaRPr lang="he-IL" sz="3000" dirty="0"/>
          </a:p>
        </p:txBody>
      </p:sp>
      <p:sp>
        <p:nvSpPr>
          <p:cNvPr id="114" name="גל כפול 113">
            <a:extLst>
              <a:ext uri="{FF2B5EF4-FFF2-40B4-BE49-F238E27FC236}">
                <a16:creationId xmlns:a16="http://schemas.microsoft.com/office/drawing/2014/main" id="{F780C49C-CBF2-43B8-93AA-594D0395ABF4}"/>
              </a:ext>
            </a:extLst>
          </p:cNvPr>
          <p:cNvSpPr/>
          <p:nvPr/>
        </p:nvSpPr>
        <p:spPr>
          <a:xfrm>
            <a:off x="9711713" y="2910396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להגיע בזמן לבית הספר</a:t>
            </a:r>
            <a:endParaRPr lang="he-IL" sz="3000" dirty="0"/>
          </a:p>
        </p:txBody>
      </p:sp>
      <p:sp>
        <p:nvSpPr>
          <p:cNvPr id="116" name="גל כפול 115">
            <a:extLst>
              <a:ext uri="{FF2B5EF4-FFF2-40B4-BE49-F238E27FC236}">
                <a16:creationId xmlns:a16="http://schemas.microsoft.com/office/drawing/2014/main" id="{ECD88DF0-128F-4104-BCBC-FFACC95B8A92}"/>
              </a:ext>
            </a:extLst>
          </p:cNvPr>
          <p:cNvSpPr/>
          <p:nvPr/>
        </p:nvSpPr>
        <p:spPr>
          <a:xfrm>
            <a:off x="9600902" y="1546194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/>
              <a:t>לסיים את בית הספר עם תעודת גמר</a:t>
            </a:r>
            <a:endParaRPr lang="he-IL" sz="2000" dirty="0"/>
          </a:p>
        </p:txBody>
      </p:sp>
      <p:sp>
        <p:nvSpPr>
          <p:cNvPr id="118" name="גל כפול 117">
            <a:extLst>
              <a:ext uri="{FF2B5EF4-FFF2-40B4-BE49-F238E27FC236}">
                <a16:creationId xmlns:a16="http://schemas.microsoft.com/office/drawing/2014/main" id="{EFC4AD50-AE1F-40CC-BB81-8D91D35CCECC}"/>
              </a:ext>
            </a:extLst>
          </p:cNvPr>
          <p:cNvSpPr/>
          <p:nvPr/>
        </p:nvSpPr>
        <p:spPr>
          <a:xfrm>
            <a:off x="9547231" y="189391"/>
            <a:ext cx="2298577" cy="1037208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 smtClean="0"/>
              <a:t>להגיש מטלות בזמן</a:t>
            </a:r>
            <a:endParaRPr lang="he-IL" sz="3000" dirty="0"/>
          </a:p>
        </p:txBody>
      </p:sp>
    </p:spTree>
    <p:extLst>
      <p:ext uri="{BB962C8B-B14F-4D97-AF65-F5344CB8AC3E}">
        <p14:creationId xmlns:p14="http://schemas.microsoft.com/office/powerpoint/2010/main" val="1302555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גל כפול 59">
            <a:extLst>
              <a:ext uri="{FF2B5EF4-FFF2-40B4-BE49-F238E27FC236}">
                <a16:creationId xmlns:a16="http://schemas.microsoft.com/office/drawing/2014/main" id="{7949BBB9-4938-443C-BE69-4A3166DC2A4D}"/>
              </a:ext>
            </a:extLst>
          </p:cNvPr>
          <p:cNvSpPr/>
          <p:nvPr/>
        </p:nvSpPr>
        <p:spPr>
          <a:xfrm>
            <a:off x="1249987" y="213992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להיות מנהיג</a:t>
            </a:r>
          </a:p>
        </p:txBody>
      </p:sp>
      <p:sp>
        <p:nvSpPr>
          <p:cNvPr id="62" name="גל כפול 61">
            <a:extLst>
              <a:ext uri="{FF2B5EF4-FFF2-40B4-BE49-F238E27FC236}">
                <a16:creationId xmlns:a16="http://schemas.microsoft.com/office/drawing/2014/main" id="{4E682E45-E3DD-4480-8B78-0069A4BBCF9E}"/>
              </a:ext>
            </a:extLst>
          </p:cNvPr>
          <p:cNvSpPr/>
          <p:nvPr/>
        </p:nvSpPr>
        <p:spPr>
          <a:xfrm>
            <a:off x="1269593" y="1543606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כוח החברות והשיתוף</a:t>
            </a:r>
          </a:p>
        </p:txBody>
      </p:sp>
      <p:sp>
        <p:nvSpPr>
          <p:cNvPr id="82" name="גל כפול 81">
            <a:extLst>
              <a:ext uri="{FF2B5EF4-FFF2-40B4-BE49-F238E27FC236}">
                <a16:creationId xmlns:a16="http://schemas.microsoft.com/office/drawing/2014/main" id="{470684E2-525A-41D8-9051-129F1C4DBCC9}"/>
              </a:ext>
            </a:extLst>
          </p:cNvPr>
          <p:cNvSpPr/>
          <p:nvPr/>
        </p:nvSpPr>
        <p:spPr>
          <a:xfrm>
            <a:off x="4135142" y="1572456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להגן על עצמי</a:t>
            </a:r>
          </a:p>
        </p:txBody>
      </p:sp>
      <p:sp>
        <p:nvSpPr>
          <p:cNvPr id="84" name="גל כפול 83">
            <a:extLst>
              <a:ext uri="{FF2B5EF4-FFF2-40B4-BE49-F238E27FC236}">
                <a16:creationId xmlns:a16="http://schemas.microsoft.com/office/drawing/2014/main" id="{EC1ABD94-DE99-4A23-95AF-032245140F6D}"/>
              </a:ext>
            </a:extLst>
          </p:cNvPr>
          <p:cNvSpPr/>
          <p:nvPr/>
        </p:nvSpPr>
        <p:spPr>
          <a:xfrm>
            <a:off x="1269594" y="2985672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לסמוך על אחרים</a:t>
            </a:r>
          </a:p>
        </p:txBody>
      </p:sp>
      <p:sp>
        <p:nvSpPr>
          <p:cNvPr id="86" name="גל כפול 85">
            <a:extLst>
              <a:ext uri="{FF2B5EF4-FFF2-40B4-BE49-F238E27FC236}">
                <a16:creationId xmlns:a16="http://schemas.microsoft.com/office/drawing/2014/main" id="{376476BF-0547-4120-87B5-4B7229A4E785}"/>
              </a:ext>
            </a:extLst>
          </p:cNvPr>
          <p:cNvSpPr/>
          <p:nvPr/>
        </p:nvSpPr>
        <p:spPr>
          <a:xfrm>
            <a:off x="3998173" y="2995196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/>
              <a:t>הכוח להתגבר על כאב</a:t>
            </a:r>
          </a:p>
        </p:txBody>
      </p:sp>
      <p:sp>
        <p:nvSpPr>
          <p:cNvPr id="88" name="גל כפול 87">
            <a:extLst>
              <a:ext uri="{FF2B5EF4-FFF2-40B4-BE49-F238E27FC236}">
                <a16:creationId xmlns:a16="http://schemas.microsoft.com/office/drawing/2014/main" id="{22EE6892-83F7-4E2C-9E96-B36AE1BC3732}"/>
              </a:ext>
            </a:extLst>
          </p:cNvPr>
          <p:cNvSpPr/>
          <p:nvPr/>
        </p:nvSpPr>
        <p:spPr>
          <a:xfrm>
            <a:off x="1254627" y="4266645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/>
              <a:t>הכוח ללמוד מהניסיון שלי</a:t>
            </a:r>
          </a:p>
        </p:txBody>
      </p:sp>
      <p:sp>
        <p:nvSpPr>
          <p:cNvPr id="90" name="גל כפול 89">
            <a:extLst>
              <a:ext uri="{FF2B5EF4-FFF2-40B4-BE49-F238E27FC236}">
                <a16:creationId xmlns:a16="http://schemas.microsoft.com/office/drawing/2014/main" id="{0F2F3136-7D4A-445D-A6AF-16988B976C03}"/>
              </a:ext>
            </a:extLst>
          </p:cNvPr>
          <p:cNvSpPr/>
          <p:nvPr/>
        </p:nvSpPr>
        <p:spPr>
          <a:xfrm>
            <a:off x="1306331" y="5587753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כוח הסקרנות</a:t>
            </a:r>
          </a:p>
        </p:txBody>
      </p:sp>
      <p:sp>
        <p:nvSpPr>
          <p:cNvPr id="92" name="גל כפול 91">
            <a:extLst>
              <a:ext uri="{FF2B5EF4-FFF2-40B4-BE49-F238E27FC236}">
                <a16:creationId xmlns:a16="http://schemas.microsoft.com/office/drawing/2014/main" id="{31FF77F5-745C-4936-ACB9-5A476DCD4E98}"/>
              </a:ext>
            </a:extLst>
          </p:cNvPr>
          <p:cNvSpPr/>
          <p:nvPr/>
        </p:nvSpPr>
        <p:spPr>
          <a:xfrm>
            <a:off x="4081700" y="4248336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כוח הרצון</a:t>
            </a:r>
          </a:p>
        </p:txBody>
      </p:sp>
      <p:sp>
        <p:nvSpPr>
          <p:cNvPr id="94" name="גל כפול 93">
            <a:extLst>
              <a:ext uri="{FF2B5EF4-FFF2-40B4-BE49-F238E27FC236}">
                <a16:creationId xmlns:a16="http://schemas.microsoft.com/office/drawing/2014/main" id="{00E31FA0-CFE0-4F1E-A0F0-98459081D666}"/>
              </a:ext>
            </a:extLst>
          </p:cNvPr>
          <p:cNvSpPr/>
          <p:nvPr/>
        </p:nvSpPr>
        <p:spPr>
          <a:xfrm>
            <a:off x="9711712" y="5631401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לקבל את מי ששונה</a:t>
            </a:r>
          </a:p>
        </p:txBody>
      </p:sp>
      <p:sp>
        <p:nvSpPr>
          <p:cNvPr id="96" name="גל כפול 95">
            <a:extLst>
              <a:ext uri="{FF2B5EF4-FFF2-40B4-BE49-F238E27FC236}">
                <a16:creationId xmlns:a16="http://schemas.microsoft.com/office/drawing/2014/main" id="{EE2FB158-4CB1-42ED-BB0A-94584B7BA3FC}"/>
              </a:ext>
            </a:extLst>
          </p:cNvPr>
          <p:cNvSpPr/>
          <p:nvPr/>
        </p:nvSpPr>
        <p:spPr>
          <a:xfrm>
            <a:off x="4059276" y="5609947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להמציא וליצור</a:t>
            </a:r>
          </a:p>
        </p:txBody>
      </p:sp>
      <p:sp>
        <p:nvSpPr>
          <p:cNvPr id="98" name="גל כפול 97">
            <a:extLst>
              <a:ext uri="{FF2B5EF4-FFF2-40B4-BE49-F238E27FC236}">
                <a16:creationId xmlns:a16="http://schemas.microsoft.com/office/drawing/2014/main" id="{869835E4-8C99-4874-98C0-BEE64C97716C}"/>
              </a:ext>
            </a:extLst>
          </p:cNvPr>
          <p:cNvSpPr/>
          <p:nvPr/>
        </p:nvSpPr>
        <p:spPr>
          <a:xfrm>
            <a:off x="6853268" y="5622524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להרגיש שייך</a:t>
            </a:r>
          </a:p>
        </p:txBody>
      </p:sp>
      <p:sp>
        <p:nvSpPr>
          <p:cNvPr id="100" name="גל כפול 99">
            <a:extLst>
              <a:ext uri="{FF2B5EF4-FFF2-40B4-BE49-F238E27FC236}">
                <a16:creationId xmlns:a16="http://schemas.microsoft.com/office/drawing/2014/main" id="{2E4BC073-5C92-4056-88CC-3072EFC41509}"/>
              </a:ext>
            </a:extLst>
          </p:cNvPr>
          <p:cNvSpPr/>
          <p:nvPr/>
        </p:nvSpPr>
        <p:spPr>
          <a:xfrm>
            <a:off x="4059277" y="189391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/>
              <a:t>הכוח להתבונן על דברים מזווית אחרת</a:t>
            </a:r>
          </a:p>
        </p:txBody>
      </p:sp>
      <p:sp>
        <p:nvSpPr>
          <p:cNvPr id="102" name="גל כפול 101">
            <a:extLst>
              <a:ext uri="{FF2B5EF4-FFF2-40B4-BE49-F238E27FC236}">
                <a16:creationId xmlns:a16="http://schemas.microsoft.com/office/drawing/2014/main" id="{7400DC81-4108-45CA-B1BF-FB797A6535DA}"/>
              </a:ext>
            </a:extLst>
          </p:cNvPr>
          <p:cNvSpPr/>
          <p:nvPr/>
        </p:nvSpPr>
        <p:spPr>
          <a:xfrm>
            <a:off x="6878589" y="4348579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ללמוד וללמד אחרים</a:t>
            </a:r>
          </a:p>
        </p:txBody>
      </p:sp>
      <p:sp>
        <p:nvSpPr>
          <p:cNvPr id="106" name="גל כפול 105">
            <a:extLst>
              <a:ext uri="{FF2B5EF4-FFF2-40B4-BE49-F238E27FC236}">
                <a16:creationId xmlns:a16="http://schemas.microsoft.com/office/drawing/2014/main" id="{9E89397A-21B7-4FFA-8C68-9D9F13D19575}"/>
              </a:ext>
            </a:extLst>
          </p:cNvPr>
          <p:cNvSpPr/>
          <p:nvPr/>
        </p:nvSpPr>
        <p:spPr>
          <a:xfrm>
            <a:off x="6711520" y="2931111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להשתנות</a:t>
            </a:r>
          </a:p>
        </p:txBody>
      </p:sp>
      <p:sp>
        <p:nvSpPr>
          <p:cNvPr id="108" name="גל כפול 107">
            <a:extLst>
              <a:ext uri="{FF2B5EF4-FFF2-40B4-BE49-F238E27FC236}">
                <a16:creationId xmlns:a16="http://schemas.microsoft.com/office/drawing/2014/main" id="{5B5BB909-F288-4B4E-B567-0E8E2AA083E6}"/>
              </a:ext>
            </a:extLst>
          </p:cNvPr>
          <p:cNvSpPr/>
          <p:nvPr/>
        </p:nvSpPr>
        <p:spPr>
          <a:xfrm>
            <a:off x="6711521" y="165716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200" dirty="0"/>
              <a:t>הכוח לפרוץ גבולות ומחסומים</a:t>
            </a:r>
          </a:p>
        </p:txBody>
      </p:sp>
      <p:sp>
        <p:nvSpPr>
          <p:cNvPr id="110" name="גל כפול 109">
            <a:extLst>
              <a:ext uri="{FF2B5EF4-FFF2-40B4-BE49-F238E27FC236}">
                <a16:creationId xmlns:a16="http://schemas.microsoft.com/office/drawing/2014/main" id="{CDA0F955-4A28-41D8-8D2D-D7B1779BFBAC}"/>
              </a:ext>
            </a:extLst>
          </p:cNvPr>
          <p:cNvSpPr/>
          <p:nvPr/>
        </p:nvSpPr>
        <p:spPr>
          <a:xfrm>
            <a:off x="6752616" y="1513643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להודות בטעות</a:t>
            </a:r>
          </a:p>
        </p:txBody>
      </p:sp>
      <p:sp>
        <p:nvSpPr>
          <p:cNvPr id="112" name="גל כפול 111">
            <a:extLst>
              <a:ext uri="{FF2B5EF4-FFF2-40B4-BE49-F238E27FC236}">
                <a16:creationId xmlns:a16="http://schemas.microsoft.com/office/drawing/2014/main" id="{CB4E4C9A-A857-4364-8A02-603C39AC2508}"/>
              </a:ext>
            </a:extLst>
          </p:cNvPr>
          <p:cNvSpPr/>
          <p:nvPr/>
        </p:nvSpPr>
        <p:spPr>
          <a:xfrm>
            <a:off x="9711713" y="4329028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למצוא את הדרך שלי</a:t>
            </a:r>
          </a:p>
        </p:txBody>
      </p:sp>
      <p:sp>
        <p:nvSpPr>
          <p:cNvPr id="114" name="גל כפול 113">
            <a:extLst>
              <a:ext uri="{FF2B5EF4-FFF2-40B4-BE49-F238E27FC236}">
                <a16:creationId xmlns:a16="http://schemas.microsoft.com/office/drawing/2014/main" id="{F780C49C-CBF2-43B8-93AA-594D0395ABF4}"/>
              </a:ext>
            </a:extLst>
          </p:cNvPr>
          <p:cNvSpPr/>
          <p:nvPr/>
        </p:nvSpPr>
        <p:spPr>
          <a:xfrm>
            <a:off x="9711713" y="2910396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לקבל את עצמי</a:t>
            </a:r>
          </a:p>
        </p:txBody>
      </p:sp>
      <p:sp>
        <p:nvSpPr>
          <p:cNvPr id="116" name="גל כפול 115">
            <a:extLst>
              <a:ext uri="{FF2B5EF4-FFF2-40B4-BE49-F238E27FC236}">
                <a16:creationId xmlns:a16="http://schemas.microsoft.com/office/drawing/2014/main" id="{ECD88DF0-128F-4104-BCBC-FFACC95B8A92}"/>
              </a:ext>
            </a:extLst>
          </p:cNvPr>
          <p:cNvSpPr/>
          <p:nvPr/>
        </p:nvSpPr>
        <p:spPr>
          <a:xfrm>
            <a:off x="9600902" y="1546194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כוח ההתמדה</a:t>
            </a:r>
          </a:p>
        </p:txBody>
      </p:sp>
      <p:sp>
        <p:nvSpPr>
          <p:cNvPr id="118" name="גל כפול 117">
            <a:extLst>
              <a:ext uri="{FF2B5EF4-FFF2-40B4-BE49-F238E27FC236}">
                <a16:creationId xmlns:a16="http://schemas.microsoft.com/office/drawing/2014/main" id="{EFC4AD50-AE1F-40CC-BB81-8D91D35CCECC}"/>
              </a:ext>
            </a:extLst>
          </p:cNvPr>
          <p:cNvSpPr/>
          <p:nvPr/>
        </p:nvSpPr>
        <p:spPr>
          <a:xfrm>
            <a:off x="9547231" y="189391"/>
            <a:ext cx="2298577" cy="1037208"/>
          </a:xfrm>
          <a:prstGeom prst="double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להתמקד</a:t>
            </a:r>
          </a:p>
        </p:txBody>
      </p:sp>
    </p:spTree>
    <p:extLst>
      <p:ext uri="{BB962C8B-B14F-4D97-AF65-F5344CB8AC3E}">
        <p14:creationId xmlns:p14="http://schemas.microsoft.com/office/powerpoint/2010/main" val="253268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גל כפול 59">
            <a:extLst>
              <a:ext uri="{FF2B5EF4-FFF2-40B4-BE49-F238E27FC236}">
                <a16:creationId xmlns:a16="http://schemas.microsoft.com/office/drawing/2014/main" id="{7949BBB9-4938-443C-BE69-4A3166DC2A4D}"/>
              </a:ext>
            </a:extLst>
          </p:cNvPr>
          <p:cNvSpPr/>
          <p:nvPr/>
        </p:nvSpPr>
        <p:spPr>
          <a:xfrm>
            <a:off x="1223567" y="229619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כוח השכל והמחשבה</a:t>
            </a:r>
          </a:p>
        </p:txBody>
      </p:sp>
      <p:sp>
        <p:nvSpPr>
          <p:cNvPr id="80" name="גל כפול 79">
            <a:extLst>
              <a:ext uri="{FF2B5EF4-FFF2-40B4-BE49-F238E27FC236}">
                <a16:creationId xmlns:a16="http://schemas.microsoft.com/office/drawing/2014/main" id="{1D651140-6C01-43AB-B9E1-E47859737392}"/>
              </a:ext>
            </a:extLst>
          </p:cNvPr>
          <p:cNvSpPr/>
          <p:nvPr/>
        </p:nvSpPr>
        <p:spPr>
          <a:xfrm>
            <a:off x="1286856" y="1626094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להתחיל דברים חדשים</a:t>
            </a:r>
          </a:p>
        </p:txBody>
      </p:sp>
      <p:sp>
        <p:nvSpPr>
          <p:cNvPr id="82" name="גל כפול 81">
            <a:extLst>
              <a:ext uri="{FF2B5EF4-FFF2-40B4-BE49-F238E27FC236}">
                <a16:creationId xmlns:a16="http://schemas.microsoft.com/office/drawing/2014/main" id="{470684E2-525A-41D8-9051-129F1C4DBCC9}"/>
              </a:ext>
            </a:extLst>
          </p:cNvPr>
          <p:cNvSpPr/>
          <p:nvPr/>
        </p:nvSpPr>
        <p:spPr>
          <a:xfrm>
            <a:off x="4135142" y="1572456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200" dirty="0"/>
              <a:t>הכוח לחפש אתגרים ולהתמודד איתם</a:t>
            </a:r>
          </a:p>
        </p:txBody>
      </p:sp>
      <p:sp>
        <p:nvSpPr>
          <p:cNvPr id="84" name="גל כפול 83">
            <a:extLst>
              <a:ext uri="{FF2B5EF4-FFF2-40B4-BE49-F238E27FC236}">
                <a16:creationId xmlns:a16="http://schemas.microsoft.com/office/drawing/2014/main" id="{EC1ABD94-DE99-4A23-95AF-032245140F6D}"/>
              </a:ext>
            </a:extLst>
          </p:cNvPr>
          <p:cNvSpPr/>
          <p:nvPr/>
        </p:nvSpPr>
        <p:spPr>
          <a:xfrm>
            <a:off x="1269594" y="2985672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לשאוף גבוה</a:t>
            </a:r>
          </a:p>
        </p:txBody>
      </p:sp>
      <p:sp>
        <p:nvSpPr>
          <p:cNvPr id="86" name="גל כפול 85">
            <a:extLst>
              <a:ext uri="{FF2B5EF4-FFF2-40B4-BE49-F238E27FC236}">
                <a16:creationId xmlns:a16="http://schemas.microsoft.com/office/drawing/2014/main" id="{376476BF-0547-4120-87B5-4B7229A4E785}"/>
              </a:ext>
            </a:extLst>
          </p:cNvPr>
          <p:cNvSpPr/>
          <p:nvPr/>
        </p:nvSpPr>
        <p:spPr>
          <a:xfrm>
            <a:off x="3998173" y="2995196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/>
              <a:t>הכוח לסלוח לעצמי ולאחרים</a:t>
            </a:r>
          </a:p>
        </p:txBody>
      </p:sp>
      <p:sp>
        <p:nvSpPr>
          <p:cNvPr id="88" name="גל כפול 87">
            <a:extLst>
              <a:ext uri="{FF2B5EF4-FFF2-40B4-BE49-F238E27FC236}">
                <a16:creationId xmlns:a16="http://schemas.microsoft.com/office/drawing/2014/main" id="{22EE6892-83F7-4E2C-9E96-B36AE1BC3732}"/>
              </a:ext>
            </a:extLst>
          </p:cNvPr>
          <p:cNvSpPr/>
          <p:nvPr/>
        </p:nvSpPr>
        <p:spPr>
          <a:xfrm>
            <a:off x="1254627" y="4266645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/>
              <a:t>הכוח לפרגן לעצמי ולאחרים</a:t>
            </a:r>
          </a:p>
        </p:txBody>
      </p:sp>
      <p:sp>
        <p:nvSpPr>
          <p:cNvPr id="90" name="גל כפול 89">
            <a:extLst>
              <a:ext uri="{FF2B5EF4-FFF2-40B4-BE49-F238E27FC236}">
                <a16:creationId xmlns:a16="http://schemas.microsoft.com/office/drawing/2014/main" id="{0F2F3136-7D4A-445D-A6AF-16988B976C03}"/>
              </a:ext>
            </a:extLst>
          </p:cNvPr>
          <p:cNvSpPr/>
          <p:nvPr/>
        </p:nvSpPr>
        <p:spPr>
          <a:xfrm>
            <a:off x="1306331" y="5587753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להפסיק</a:t>
            </a:r>
          </a:p>
        </p:txBody>
      </p:sp>
      <p:sp>
        <p:nvSpPr>
          <p:cNvPr id="92" name="גל כפול 91">
            <a:extLst>
              <a:ext uri="{FF2B5EF4-FFF2-40B4-BE49-F238E27FC236}">
                <a16:creationId xmlns:a16="http://schemas.microsoft.com/office/drawing/2014/main" id="{31FF77F5-745C-4936-ACB9-5A476DCD4E98}"/>
              </a:ext>
            </a:extLst>
          </p:cNvPr>
          <p:cNvSpPr/>
          <p:nvPr/>
        </p:nvSpPr>
        <p:spPr>
          <a:xfrm>
            <a:off x="4081700" y="4248336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200" dirty="0"/>
              <a:t>הכוח להתאושש אחרי משבר</a:t>
            </a:r>
          </a:p>
        </p:txBody>
      </p:sp>
      <p:sp>
        <p:nvSpPr>
          <p:cNvPr id="94" name="גל כפול 93">
            <a:extLst>
              <a:ext uri="{FF2B5EF4-FFF2-40B4-BE49-F238E27FC236}">
                <a16:creationId xmlns:a16="http://schemas.microsoft.com/office/drawing/2014/main" id="{00E31FA0-CFE0-4F1E-A0F0-98459081D666}"/>
              </a:ext>
            </a:extLst>
          </p:cNvPr>
          <p:cNvSpPr/>
          <p:nvPr/>
        </p:nvSpPr>
        <p:spPr>
          <a:xfrm>
            <a:off x="9711712" y="5631401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לקחת אחריות</a:t>
            </a:r>
          </a:p>
        </p:txBody>
      </p:sp>
      <p:sp>
        <p:nvSpPr>
          <p:cNvPr id="96" name="גל כפול 95">
            <a:extLst>
              <a:ext uri="{FF2B5EF4-FFF2-40B4-BE49-F238E27FC236}">
                <a16:creationId xmlns:a16="http://schemas.microsoft.com/office/drawing/2014/main" id="{EE2FB158-4CB1-42ED-BB0A-94584B7BA3FC}"/>
              </a:ext>
            </a:extLst>
          </p:cNvPr>
          <p:cNvSpPr/>
          <p:nvPr/>
        </p:nvSpPr>
        <p:spPr>
          <a:xfrm>
            <a:off x="4059276" y="5609947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לחשוב מחוץ לקופסא</a:t>
            </a:r>
          </a:p>
        </p:txBody>
      </p:sp>
      <p:sp>
        <p:nvSpPr>
          <p:cNvPr id="98" name="גל כפול 97">
            <a:extLst>
              <a:ext uri="{FF2B5EF4-FFF2-40B4-BE49-F238E27FC236}">
                <a16:creationId xmlns:a16="http://schemas.microsoft.com/office/drawing/2014/main" id="{869835E4-8C99-4874-98C0-BEE64C97716C}"/>
              </a:ext>
            </a:extLst>
          </p:cNvPr>
          <p:cNvSpPr/>
          <p:nvPr/>
        </p:nvSpPr>
        <p:spPr>
          <a:xfrm>
            <a:off x="6853268" y="5622524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לווסת את עצמי</a:t>
            </a:r>
          </a:p>
        </p:txBody>
      </p:sp>
      <p:sp>
        <p:nvSpPr>
          <p:cNvPr id="100" name="גל כפול 99">
            <a:extLst>
              <a:ext uri="{FF2B5EF4-FFF2-40B4-BE49-F238E27FC236}">
                <a16:creationId xmlns:a16="http://schemas.microsoft.com/office/drawing/2014/main" id="{2E4BC073-5C92-4056-88CC-3072EFC41509}"/>
              </a:ext>
            </a:extLst>
          </p:cNvPr>
          <p:cNvSpPr/>
          <p:nvPr/>
        </p:nvSpPr>
        <p:spPr>
          <a:xfrm>
            <a:off x="4059277" y="189391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לקבל גבולות</a:t>
            </a:r>
          </a:p>
        </p:txBody>
      </p:sp>
      <p:sp>
        <p:nvSpPr>
          <p:cNvPr id="102" name="גל כפול 101">
            <a:extLst>
              <a:ext uri="{FF2B5EF4-FFF2-40B4-BE49-F238E27FC236}">
                <a16:creationId xmlns:a16="http://schemas.microsoft.com/office/drawing/2014/main" id="{7400DC81-4108-45CA-B1BF-FB797A6535DA}"/>
              </a:ext>
            </a:extLst>
          </p:cNvPr>
          <p:cNvSpPr/>
          <p:nvPr/>
        </p:nvSpPr>
        <p:spPr>
          <a:xfrm>
            <a:off x="6878589" y="4348579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לשתף במחשבות</a:t>
            </a:r>
          </a:p>
        </p:txBody>
      </p:sp>
      <p:sp>
        <p:nvSpPr>
          <p:cNvPr id="106" name="גל כפול 105">
            <a:extLst>
              <a:ext uri="{FF2B5EF4-FFF2-40B4-BE49-F238E27FC236}">
                <a16:creationId xmlns:a16="http://schemas.microsoft.com/office/drawing/2014/main" id="{9E89397A-21B7-4FFA-8C68-9D9F13D19575}"/>
              </a:ext>
            </a:extLst>
          </p:cNvPr>
          <p:cNvSpPr/>
          <p:nvPr/>
        </p:nvSpPr>
        <p:spPr>
          <a:xfrm>
            <a:off x="6711520" y="2931111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500" dirty="0"/>
              <a:t>הכוח לתכנן ולחשוב קדימה</a:t>
            </a:r>
          </a:p>
        </p:txBody>
      </p:sp>
      <p:sp>
        <p:nvSpPr>
          <p:cNvPr id="108" name="גל כפול 107">
            <a:extLst>
              <a:ext uri="{FF2B5EF4-FFF2-40B4-BE49-F238E27FC236}">
                <a16:creationId xmlns:a16="http://schemas.microsoft.com/office/drawing/2014/main" id="{5B5BB909-F288-4B4E-B567-0E8E2AA083E6}"/>
              </a:ext>
            </a:extLst>
          </p:cNvPr>
          <p:cNvSpPr/>
          <p:nvPr/>
        </p:nvSpPr>
        <p:spPr>
          <a:xfrm>
            <a:off x="6711521" y="165716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כוח הסבלנות</a:t>
            </a:r>
          </a:p>
        </p:txBody>
      </p:sp>
      <p:sp>
        <p:nvSpPr>
          <p:cNvPr id="110" name="גל כפול 109">
            <a:extLst>
              <a:ext uri="{FF2B5EF4-FFF2-40B4-BE49-F238E27FC236}">
                <a16:creationId xmlns:a16="http://schemas.microsoft.com/office/drawing/2014/main" id="{CDA0F955-4A28-41D8-8D2D-D7B1779BFBAC}"/>
              </a:ext>
            </a:extLst>
          </p:cNvPr>
          <p:cNvSpPr/>
          <p:nvPr/>
        </p:nvSpPr>
        <p:spPr>
          <a:xfrm>
            <a:off x="6752616" y="1513643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הכוח לשלוט בעצבים ובכעס</a:t>
            </a:r>
          </a:p>
        </p:txBody>
      </p:sp>
      <p:sp>
        <p:nvSpPr>
          <p:cNvPr id="112" name="גל כפול 111">
            <a:extLst>
              <a:ext uri="{FF2B5EF4-FFF2-40B4-BE49-F238E27FC236}">
                <a16:creationId xmlns:a16="http://schemas.microsoft.com/office/drawing/2014/main" id="{CB4E4C9A-A857-4364-8A02-603C39AC2508}"/>
              </a:ext>
            </a:extLst>
          </p:cNvPr>
          <p:cNvSpPr/>
          <p:nvPr/>
        </p:nvSpPr>
        <p:spPr>
          <a:xfrm>
            <a:off x="9711713" y="4329028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לבקש ולקבל עזרה</a:t>
            </a:r>
          </a:p>
        </p:txBody>
      </p:sp>
      <p:sp>
        <p:nvSpPr>
          <p:cNvPr id="114" name="גל כפול 113">
            <a:extLst>
              <a:ext uri="{FF2B5EF4-FFF2-40B4-BE49-F238E27FC236}">
                <a16:creationId xmlns:a16="http://schemas.microsoft.com/office/drawing/2014/main" id="{F780C49C-CBF2-43B8-93AA-594D0395ABF4}"/>
              </a:ext>
            </a:extLst>
          </p:cNvPr>
          <p:cNvSpPr/>
          <p:nvPr/>
        </p:nvSpPr>
        <p:spPr>
          <a:xfrm>
            <a:off x="9711713" y="2910396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לוותר</a:t>
            </a:r>
          </a:p>
        </p:txBody>
      </p:sp>
      <p:sp>
        <p:nvSpPr>
          <p:cNvPr id="116" name="גל כפול 115">
            <a:extLst>
              <a:ext uri="{FF2B5EF4-FFF2-40B4-BE49-F238E27FC236}">
                <a16:creationId xmlns:a16="http://schemas.microsoft.com/office/drawing/2014/main" id="{ECD88DF0-128F-4104-BCBC-FFACC95B8A92}"/>
              </a:ext>
            </a:extLst>
          </p:cNvPr>
          <p:cNvSpPr/>
          <p:nvPr/>
        </p:nvSpPr>
        <p:spPr>
          <a:xfrm>
            <a:off x="9600902" y="1546194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להתגבר על מכשולים</a:t>
            </a:r>
          </a:p>
        </p:txBody>
      </p:sp>
      <p:sp>
        <p:nvSpPr>
          <p:cNvPr id="118" name="גל כפול 117">
            <a:extLst>
              <a:ext uri="{FF2B5EF4-FFF2-40B4-BE49-F238E27FC236}">
                <a16:creationId xmlns:a16="http://schemas.microsoft.com/office/drawing/2014/main" id="{EFC4AD50-AE1F-40CC-BB81-8D91D35CCECC}"/>
              </a:ext>
            </a:extLst>
          </p:cNvPr>
          <p:cNvSpPr/>
          <p:nvPr/>
        </p:nvSpPr>
        <p:spPr>
          <a:xfrm>
            <a:off x="9547231" y="189391"/>
            <a:ext cx="2298577" cy="1037208"/>
          </a:xfrm>
          <a:prstGeom prst="doubleWav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000" dirty="0"/>
              <a:t>הכוח להאמין בעצמי</a:t>
            </a:r>
          </a:p>
        </p:txBody>
      </p:sp>
    </p:spTree>
    <p:extLst>
      <p:ext uri="{BB962C8B-B14F-4D97-AF65-F5344CB8AC3E}">
        <p14:creationId xmlns:p14="http://schemas.microsoft.com/office/powerpoint/2010/main" val="1900908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שובל אדים">
  <a:themeElements>
    <a:clrScheme name="שובל אדים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שובל אדים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שובל אדים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שובל אדים</Template>
  <TotalTime>417</TotalTime>
  <Words>458</Words>
  <Application>Microsoft Office PowerPoint</Application>
  <PresentationFormat>מסך רחב</PresentationFormat>
  <Paragraphs>93</Paragraphs>
  <Slides>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Times New Roman</vt:lpstr>
      <vt:lpstr>שובל אדים</vt:lpstr>
      <vt:lpstr>יום הורים תשפ"ד</vt:lpstr>
      <vt:lpstr>דרך כפר...</vt:lpstr>
      <vt:lpstr>מטרות:</vt:lpstr>
      <vt:lpstr>מהלך הפגישה – שכבות י' – י"א</vt:lpstr>
      <vt:lpstr>מהלך הפגישה – שכבת י"ב</vt:lpstr>
      <vt:lpstr>מה נרוויח?</vt:lpstr>
      <vt:lpstr>מצגת של PowerPoint‏</vt:lpstr>
      <vt:lpstr>מצגת של PowerPoint‏</vt:lpstr>
      <vt:lpstr>מצגת של PowerPoint‏</vt:lpstr>
    </vt:vector>
  </TitlesOfParts>
  <Company>Amal1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יום הורים תש"ף</dc:title>
  <dc:creator>user</dc:creator>
  <cp:lastModifiedBy>Admin</cp:lastModifiedBy>
  <cp:revision>23</cp:revision>
  <dcterms:created xsi:type="dcterms:W3CDTF">2019-11-24T05:50:50Z</dcterms:created>
  <dcterms:modified xsi:type="dcterms:W3CDTF">2023-12-25T06:09:01Z</dcterms:modified>
</cp:coreProperties>
</file>