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6858000" cy="9906000" type="A4"/>
  <p:notesSz cx="6797675" cy="992632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112" y="96"/>
      </p:cViewPr>
      <p:guideLst>
        <p:guide orient="horz" pos="3159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ustomXml" Target="../customXml/item3.xml"/><Relationship Id="rId16" Type="http://schemas.openxmlformats.org/officeDocument/2006/relationships/customXml" Target="../customXml/item2.xml"/><Relationship Id="rId15" Type="http://schemas.openxmlformats.org/officeDocument/2006/relationships/customXml" Target="../customXml/item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BD5D3-BB98-48B3-B18E-800790ADEDBD}" type="datetimeFigureOut">
              <a:rPr lang="he-IL" smtClean="0"/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8EE0B-C1EE-42A0-B1E6-1B471AC1EFE0}" type="slidenum">
              <a:rPr lang="he-IL" smtClean="0"/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9992" y="482040"/>
            <a:ext cx="1891459" cy="1015264"/>
          </a:xfrm>
        </p:spPr>
        <p:txBody>
          <a:bodyPr>
            <a:noAutofit/>
          </a:bodyPr>
          <a:lstStyle/>
          <a:p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שעת מחנך/ת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886043" y="570414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עבודת צוות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171094" y="3875991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שיחה אישית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886043" y="3862766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יום הורים</a:t>
            </a:r>
            <a:endParaRPr lang="en-US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r>
              <a:rPr lang="ar-SA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اجتماع أهالي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4171094" y="7256414"/>
            <a:ext cx="205062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4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יצירת שותפויות בקהילה</a:t>
            </a:r>
            <a:endParaRPr lang="en-US" sz="24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r>
              <a:rPr lang="ar-SA" sz="2400" b="1" dirty="0">
                <a:solidFill>
                  <a:srgbClr val="004467"/>
                </a:solidFill>
              </a:rPr>
              <a:t>إنشاء شراكات مجتمعية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448065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4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הכנה</a:t>
            </a:r>
            <a:endParaRPr lang="en-US" sz="24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r>
              <a:rPr lang="he-IL" sz="24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לשירות </a:t>
            </a:r>
            <a:r>
              <a:rPr lang="ar-SA" sz="2400" b="1" dirty="0">
                <a:solidFill>
                  <a:srgbClr val="004467"/>
                </a:solidFill>
              </a:rPr>
              <a:t>التحضير للجيش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11923" y="1685049"/>
            <a:ext cx="2209800" cy="300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None/>
            </a:pPr>
            <a:r>
              <a:rPr lang="ar-AE" sz="2400" b="1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ساعة مربي/ة</a:t>
            </a:r>
            <a:endParaRPr lang="ar-AE" sz="2400" b="1" dirty="0">
              <a:solidFill>
                <a:srgbClr val="004467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6277" y="1573275"/>
            <a:ext cx="2210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467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عمل جماعي</a:t>
            </a:r>
            <a:endParaRPr lang="he-IL" sz="2400" b="1" dirty="0">
              <a:solidFill>
                <a:srgbClr val="004467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654" y="5014746"/>
            <a:ext cx="1990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467"/>
                </a:solidFill>
                <a:latin typeface="Arial" panose="020B0604020202020204"/>
                <a:cs typeface="Arial" panose="020B0604020202020204"/>
              </a:rPr>
              <a:t>محادثه خاصة</a:t>
            </a:r>
            <a:endParaRPr lang="he-IL" sz="2400" b="1" dirty="0">
              <a:solidFill>
                <a:srgbClr val="004467"/>
              </a:solidFill>
              <a:latin typeface="Arial" panose="020B0604020202020204"/>
              <a:cs typeface="Arial" panose="020B0604020202020204"/>
            </a:endParaRPr>
          </a:p>
        </p:txBody>
      </p:sp>
      <p:pic>
        <p:nvPicPr>
          <p:cNvPr id="6" name="תמונה 5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74" y="1502086"/>
            <a:ext cx="1769175" cy="1769175"/>
          </a:xfrm>
          <a:prstGeom prst="rect">
            <a:avLst/>
          </a:prstGeom>
        </p:spPr>
      </p:pic>
      <p:pic>
        <p:nvPicPr>
          <p:cNvPr id="8" name="תמונה 7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43" y="1502086"/>
            <a:ext cx="1769175" cy="1769175"/>
          </a:xfrm>
          <a:prstGeom prst="rect">
            <a:avLst/>
          </a:prstGeom>
        </p:spPr>
      </p:pic>
      <p:pic>
        <p:nvPicPr>
          <p:cNvPr id="12" name="תמונה 11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98" y="5502671"/>
            <a:ext cx="1769175" cy="1769175"/>
          </a:xfrm>
          <a:prstGeom prst="rect">
            <a:avLst/>
          </a:prstGeom>
        </p:spPr>
      </p:pic>
      <p:pic>
        <p:nvPicPr>
          <p:cNvPr id="14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9" y="5476411"/>
            <a:ext cx="1769175" cy="1769175"/>
          </a:xfrm>
          <a:prstGeom prst="rect">
            <a:avLst/>
          </a:prstGeom>
        </p:spPr>
      </p:pic>
      <p:pic>
        <p:nvPicPr>
          <p:cNvPr id="2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9" y="8197386"/>
            <a:ext cx="1769175" cy="1769175"/>
          </a:xfrm>
          <a:prstGeom prst="rect">
            <a:avLst/>
          </a:prstGeom>
        </p:spPr>
      </p:pic>
      <p:pic>
        <p:nvPicPr>
          <p:cNvPr id="5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49" y="8131346"/>
            <a:ext cx="1769175" cy="1769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9142" y="755691"/>
            <a:ext cx="2481151" cy="106328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אסיפת הורים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اجتماع أولياء الأمور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886043" y="570414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לוחות קיר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لوحات الحائط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051070" y="3875991"/>
            <a:ext cx="2309224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4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תיקון עולם/ מעורבות חברתית</a:t>
            </a:r>
            <a:endParaRPr lang="en-US" sz="2400" b="1" dirty="0">
              <a:solidFill>
                <a:srgbClr val="004467"/>
              </a:solidFill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إصلاح العالم / المشاركة المجتمعية </a:t>
            </a:r>
            <a:endParaRPr lang="en-US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886043" y="3862766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הרצאות חיצוניות</a:t>
            </a:r>
            <a:endParaRPr lang="en-US" sz="28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محاضرات خارجية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4171094" y="7256414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מופעים תרבותיים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عروض ثقافية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254098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מועצת תלמידים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مجلس الطلاب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9" y="8197386"/>
            <a:ext cx="1769175" cy="1769175"/>
          </a:xfrm>
          <a:prstGeom prst="rect">
            <a:avLst/>
          </a:prstGeom>
        </p:spPr>
      </p:pic>
      <p:pic>
        <p:nvPicPr>
          <p:cNvPr id="4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84" y="1264456"/>
            <a:ext cx="1769175" cy="1769175"/>
          </a:xfrm>
          <a:prstGeom prst="rect">
            <a:avLst/>
          </a:prstGeom>
        </p:spPr>
      </p:pic>
      <p:pic>
        <p:nvPicPr>
          <p:cNvPr id="6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24" y="7959896"/>
            <a:ext cx="1769175" cy="1769175"/>
          </a:xfrm>
          <a:prstGeom prst="rect">
            <a:avLst/>
          </a:prstGeom>
        </p:spPr>
      </p:pic>
      <p:pic>
        <p:nvPicPr>
          <p:cNvPr id="7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4" y="5487206"/>
            <a:ext cx="1769175" cy="1769175"/>
          </a:xfrm>
          <a:prstGeom prst="rect">
            <a:avLst/>
          </a:prstGeom>
        </p:spPr>
      </p:pic>
      <p:pic>
        <p:nvPicPr>
          <p:cNvPr id="8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89" y="1391456"/>
            <a:ext cx="1769175" cy="1769175"/>
          </a:xfrm>
          <a:prstGeom prst="rect">
            <a:avLst/>
          </a:prstGeom>
        </p:spPr>
      </p:pic>
      <p:pic>
        <p:nvPicPr>
          <p:cNvPr id="10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59" y="5541181"/>
            <a:ext cx="1769175" cy="1769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9142" y="434266"/>
            <a:ext cx="2481151" cy="106328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חדר לרכז חינוך חברתי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غرفة لمنسق التربية الاجتماعية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886043" y="570414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תכניות מנהיגות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برامج القيادة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171094" y="3875991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0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ליווי צוות</a:t>
            </a:r>
            <a:endParaRPr lang="en-US" sz="30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3000" b="1" dirty="0">
                <a:solidFill>
                  <a:srgbClr val="004467"/>
                </a:solidFill>
              </a:rPr>
              <a:t>متابعة الطاقم </a:t>
            </a:r>
            <a:endParaRPr lang="he-IL" sz="30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886043" y="3862766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להיות חבר הנהלה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كن عضوًا في الإدارة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4171094" y="7256414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חוגים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254098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קשר אישי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327400" y="8124793"/>
            <a:ext cx="353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دورات</a:t>
            </a:r>
            <a:endParaRPr lang="he-IL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-119350" y="8365321"/>
            <a:ext cx="3530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علاقه شخصيه</a:t>
            </a:r>
            <a:endParaRPr lang="ar-AE" sz="2400" b="1" dirty="0">
              <a:solidFill>
                <a:srgbClr val="004467"/>
              </a:solidFill>
            </a:endParaRPr>
          </a:p>
        </p:txBody>
      </p:sp>
      <p:pic>
        <p:nvPicPr>
          <p:cNvPr id="4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84" y="1264456"/>
            <a:ext cx="1769175" cy="1769175"/>
          </a:xfrm>
          <a:prstGeom prst="rect">
            <a:avLst/>
          </a:prstGeom>
        </p:spPr>
      </p:pic>
      <p:pic>
        <p:nvPicPr>
          <p:cNvPr id="2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39" y="8094516"/>
            <a:ext cx="1769175" cy="1769175"/>
          </a:xfrm>
          <a:prstGeom prst="rect">
            <a:avLst/>
          </a:prstGeom>
        </p:spPr>
      </p:pic>
      <p:pic>
        <p:nvPicPr>
          <p:cNvPr id="6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24" y="1574336"/>
            <a:ext cx="1769175" cy="1769175"/>
          </a:xfrm>
          <a:prstGeom prst="rect">
            <a:avLst/>
          </a:prstGeom>
        </p:spPr>
      </p:pic>
      <p:pic>
        <p:nvPicPr>
          <p:cNvPr id="7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694" y="4569631"/>
            <a:ext cx="1769175" cy="1769175"/>
          </a:xfrm>
          <a:prstGeom prst="rect">
            <a:avLst/>
          </a:prstGeom>
        </p:spPr>
      </p:pic>
      <p:pic>
        <p:nvPicPr>
          <p:cNvPr id="8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" y="5508161"/>
            <a:ext cx="1769175" cy="1769175"/>
          </a:xfrm>
          <a:prstGeom prst="rect">
            <a:avLst/>
          </a:prstGeom>
        </p:spPr>
      </p:pic>
      <p:pic>
        <p:nvPicPr>
          <p:cNvPr id="10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869" y="8145951"/>
            <a:ext cx="1769175" cy="1769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9142" y="434266"/>
            <a:ext cx="2481151" cy="106328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מתנדבים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774669" y="570414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ליווי בוגרים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171094" y="3875991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0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הפסקות פעילות</a:t>
            </a:r>
            <a:endParaRPr lang="en-US" sz="30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3000" b="1" dirty="0">
                <a:solidFill>
                  <a:srgbClr val="004467"/>
                </a:solidFill>
              </a:rPr>
              <a:t>فترات نشاط </a:t>
            </a:r>
            <a:endParaRPr lang="he-IL" sz="30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886043" y="3862766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תרומות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4171094" y="7256414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ימי שיא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254098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טיולים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44162" y="1317653"/>
            <a:ext cx="353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تطوع</a:t>
            </a:r>
            <a:endParaRPr lang="he-IL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104372" y="1646084"/>
            <a:ext cx="353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مرافقة خريجون</a:t>
            </a:r>
            <a:endParaRPr lang="he-IL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-132050" y="4749990"/>
            <a:ext cx="35433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تبرعات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9565" y="8163615"/>
            <a:ext cx="35623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ايام انجاز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20247" y="8163615"/>
            <a:ext cx="35623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رحلات</a:t>
            </a:r>
            <a:endParaRPr lang="ar-AE" sz="2400" b="1" dirty="0">
              <a:solidFill>
                <a:srgbClr val="004467"/>
              </a:solidFill>
            </a:endParaRPr>
          </a:p>
        </p:txBody>
      </p:sp>
      <p:pic>
        <p:nvPicPr>
          <p:cNvPr id="2" name="תמונה 1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8" y="5537928"/>
            <a:ext cx="1769175" cy="1769175"/>
          </a:xfrm>
          <a:prstGeom prst="rect">
            <a:avLst/>
          </a:prstGeom>
        </p:spPr>
      </p:pic>
      <p:pic>
        <p:nvPicPr>
          <p:cNvPr id="6" name="תמונה 5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321" y="5484923"/>
            <a:ext cx="1769175" cy="1769175"/>
          </a:xfrm>
          <a:prstGeom prst="rect">
            <a:avLst/>
          </a:prstGeom>
        </p:spPr>
      </p:pic>
      <p:pic>
        <p:nvPicPr>
          <p:cNvPr id="8" name="תמונה 7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625" y="1423287"/>
            <a:ext cx="1769175" cy="1769175"/>
          </a:xfrm>
          <a:prstGeom prst="rect">
            <a:avLst/>
          </a:prstGeom>
        </p:spPr>
      </p:pic>
      <p:pic>
        <p:nvPicPr>
          <p:cNvPr id="10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663" y="1623281"/>
            <a:ext cx="1593209" cy="1593209"/>
          </a:xfrm>
          <a:prstGeom prst="rect">
            <a:avLst/>
          </a:prstGeom>
        </p:spPr>
      </p:pic>
      <p:pic>
        <p:nvPicPr>
          <p:cNvPr id="12" name="תמונה 11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70" y="8163615"/>
            <a:ext cx="1769175" cy="1769175"/>
          </a:xfrm>
          <a:prstGeom prst="rect">
            <a:avLst/>
          </a:prstGeom>
        </p:spPr>
      </p:pic>
      <p:pic>
        <p:nvPicPr>
          <p:cNvPr id="14" name="תמונה 13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520" y="8203255"/>
            <a:ext cx="1769175" cy="1769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9142" y="434266"/>
            <a:ext cx="2481151" cy="106328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טקסים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774669" y="570414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4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מערכים לשיעורי מחנך</a:t>
            </a:r>
            <a:endParaRPr lang="en-US" sz="24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خطط لحصص التربية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076700" y="3875991"/>
            <a:ext cx="198585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מסיבת סיום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886043" y="3862766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מסורות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3852476" y="7254098"/>
            <a:ext cx="2528695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תכנית מיניות בריאה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برنامج الصحة الجنسية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254098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קהילה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01099" y="1413353"/>
            <a:ext cx="3530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None/>
            </a:pPr>
            <a:r>
              <a:rPr lang="ar-AE" sz="2400" b="1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طقوس</a:t>
            </a:r>
            <a:endParaRPr lang="ar-AE" sz="2400" b="1" dirty="0">
              <a:solidFill>
                <a:srgbClr val="004467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5253" y="4819731"/>
            <a:ext cx="35369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حفل انهاء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824" y="4776827"/>
            <a:ext cx="35369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تقاليد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10" y="8167008"/>
            <a:ext cx="353695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مجتمع</a:t>
            </a:r>
            <a:endParaRPr lang="ar-AE" sz="2400" b="1" dirty="0">
              <a:solidFill>
                <a:srgbClr val="004467"/>
              </a:solidFill>
            </a:endParaRPr>
          </a:p>
        </p:txBody>
      </p:sp>
      <p:pic>
        <p:nvPicPr>
          <p:cNvPr id="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663" y="1623281"/>
            <a:ext cx="1593209" cy="1593209"/>
          </a:xfrm>
          <a:prstGeom prst="rect">
            <a:avLst/>
          </a:prstGeom>
        </p:spPr>
      </p:pic>
      <p:pic>
        <p:nvPicPr>
          <p:cNvPr id="6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298" y="4880831"/>
            <a:ext cx="1593209" cy="1593209"/>
          </a:xfrm>
          <a:prstGeom prst="rect">
            <a:avLst/>
          </a:prstGeom>
        </p:spPr>
      </p:pic>
      <p:pic>
        <p:nvPicPr>
          <p:cNvPr id="7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78" y="4746211"/>
            <a:ext cx="1593209" cy="1593209"/>
          </a:xfrm>
          <a:prstGeom prst="rect">
            <a:avLst/>
          </a:prstGeom>
        </p:spPr>
      </p:pic>
      <p:pic>
        <p:nvPicPr>
          <p:cNvPr id="8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298" y="1510886"/>
            <a:ext cx="1593209" cy="1593209"/>
          </a:xfrm>
          <a:prstGeom prst="rect">
            <a:avLst/>
          </a:prstGeom>
        </p:spPr>
      </p:pic>
      <p:pic>
        <p:nvPicPr>
          <p:cNvPr id="1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93" y="8140286"/>
            <a:ext cx="1593209" cy="1593209"/>
          </a:xfrm>
          <a:prstGeom prst="rect">
            <a:avLst/>
          </a:prstGeom>
        </p:spPr>
      </p:pic>
      <p:pic>
        <p:nvPicPr>
          <p:cNvPr id="14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583" y="8433656"/>
            <a:ext cx="1593209" cy="15932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5397" y="518452"/>
            <a:ext cx="2806329" cy="7707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תכנית שורשים וחיבור</a:t>
            </a:r>
            <a:br>
              <a:rPr lang="en-US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</a:br>
            <a:r>
              <a:rPr lang="he-IL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 למסורת</a:t>
            </a:r>
            <a:endParaRPr lang="en-US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برنامج الجذور والارتباط بالتقاليد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774669" y="570414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ימי גיבוש לצוות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035556" y="3862766"/>
            <a:ext cx="2210077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הכשרת צוות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774669" y="3862766"/>
            <a:ext cx="2307257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השתלמויות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3852476" y="7254098"/>
            <a:ext cx="2528695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חזון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254098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ימי ספורט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119350" y="1624536"/>
            <a:ext cx="353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ايام لترابط الطاقم</a:t>
            </a:r>
            <a:endParaRPr lang="he-IL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02000" y="4722167"/>
            <a:ext cx="355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467"/>
                </a:solidFill>
              </a:rPr>
              <a:t>تدريبات</a:t>
            </a:r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2400" b="1" dirty="0">
                <a:solidFill>
                  <a:srgbClr val="004467"/>
                </a:solidFill>
              </a:rPr>
              <a:t>ا</a:t>
            </a:r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لطاقم </a:t>
            </a:r>
            <a:endParaRPr lang="he-IL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-184487" y="4712292"/>
            <a:ext cx="358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استكمالات</a:t>
            </a:r>
            <a:endParaRPr lang="he-IL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51612" y="8192050"/>
            <a:ext cx="35814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رؤية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63500" y="8127879"/>
            <a:ext cx="358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rgbClr val="004467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ايام رياضيه</a:t>
            </a:r>
            <a:endParaRPr lang="he-IL" sz="2400" b="1" dirty="0"/>
          </a:p>
        </p:txBody>
      </p:sp>
      <p:pic>
        <p:nvPicPr>
          <p:cNvPr id="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78" y="4746211"/>
            <a:ext cx="1593209" cy="1593209"/>
          </a:xfrm>
          <a:prstGeom prst="rect">
            <a:avLst/>
          </a:prstGeom>
        </p:spPr>
      </p:pic>
      <p:pic>
        <p:nvPicPr>
          <p:cNvPr id="4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943" y="4816061"/>
            <a:ext cx="1593209" cy="1593209"/>
          </a:xfrm>
          <a:prstGeom prst="rect">
            <a:avLst/>
          </a:prstGeom>
        </p:spPr>
      </p:pic>
      <p:pic>
        <p:nvPicPr>
          <p:cNvPr id="6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68" y="8260936"/>
            <a:ext cx="1593209" cy="1593209"/>
          </a:xfrm>
          <a:prstGeom prst="rect">
            <a:avLst/>
          </a:prstGeom>
        </p:spPr>
      </p:pic>
      <p:pic>
        <p:nvPicPr>
          <p:cNvPr id="8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68" y="1604231"/>
            <a:ext cx="1593209" cy="1593209"/>
          </a:xfrm>
          <a:prstGeom prst="rect">
            <a:avLst/>
          </a:prstGeom>
        </p:spPr>
      </p:pic>
      <p:pic>
        <p:nvPicPr>
          <p:cNvPr id="1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108" y="8132031"/>
            <a:ext cx="1593209" cy="1593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0020" y="518452"/>
            <a:ext cx="2481151" cy="50197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36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תוכניות מניעה</a:t>
            </a:r>
            <a:endParaRPr lang="en-US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3600" b="1" dirty="0">
                <a:solidFill>
                  <a:srgbClr val="004467"/>
                </a:solidFill>
              </a:rPr>
              <a:t>برامج الوقاية </a:t>
            </a:r>
            <a:endParaRPr lang="he-IL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774669" y="570414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תוכניות כישורי חיים</a:t>
            </a:r>
            <a:endParaRPr lang="en-US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برامج مهارات الحياة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035556" y="3862766"/>
            <a:ext cx="2210077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תהליכי הכוון</a:t>
            </a:r>
            <a:endParaRPr lang="en-US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عمليات التوجيه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774669" y="3862766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תכנית בני/ בנות מצווה</a:t>
            </a:r>
            <a:endParaRPr lang="ar-SA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3852476" y="7254098"/>
            <a:ext cx="2528695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סיורים באתרי מורשת</a:t>
            </a:r>
            <a:endParaRPr lang="en-US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جولات في مواقع التراث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774669" y="7254098"/>
            <a:ext cx="1891459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נראות פיזית של בי"ס</a:t>
            </a:r>
            <a:endParaRPr lang="en-US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المظهر الخارجي للمدرسة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" y="5625051"/>
            <a:ext cx="1593209" cy="1593209"/>
          </a:xfrm>
          <a:prstGeom prst="rect">
            <a:avLst/>
          </a:prstGeom>
        </p:spPr>
      </p:pic>
      <p:pic>
        <p:nvPicPr>
          <p:cNvPr id="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03" y="8306021"/>
            <a:ext cx="1593209" cy="1593209"/>
          </a:xfrm>
          <a:prstGeom prst="rect">
            <a:avLst/>
          </a:prstGeom>
        </p:spPr>
      </p:pic>
      <p:pic>
        <p:nvPicPr>
          <p:cNvPr id="4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8" y="8306021"/>
            <a:ext cx="1593209" cy="1593209"/>
          </a:xfrm>
          <a:prstGeom prst="rect">
            <a:avLst/>
          </a:prstGeom>
        </p:spPr>
      </p:pic>
      <p:pic>
        <p:nvPicPr>
          <p:cNvPr id="6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13" y="4746211"/>
            <a:ext cx="1593209" cy="1593209"/>
          </a:xfrm>
          <a:prstGeom prst="rect">
            <a:avLst/>
          </a:prstGeom>
        </p:spPr>
      </p:pic>
      <p:pic>
        <p:nvPicPr>
          <p:cNvPr id="8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8" y="1480406"/>
            <a:ext cx="1593209" cy="1593209"/>
          </a:xfrm>
          <a:prstGeom prst="rect">
            <a:avLst/>
          </a:prstGeom>
        </p:spPr>
      </p:pic>
      <p:pic>
        <p:nvPicPr>
          <p:cNvPr id="10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453" y="1645506"/>
            <a:ext cx="1593209" cy="15932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0020" y="518452"/>
            <a:ext cx="2481151" cy="50197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36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יום המורה</a:t>
            </a:r>
            <a:endParaRPr lang="en-US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3600" b="1" dirty="0">
                <a:solidFill>
                  <a:srgbClr val="004467"/>
                </a:solidFill>
              </a:rPr>
              <a:t>يوم المعلم </a:t>
            </a:r>
            <a:endParaRPr lang="he-IL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774669" y="570414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יום התלמיד</a:t>
            </a:r>
            <a:endParaRPr lang="en-US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3600" b="1" dirty="0">
                <a:solidFill>
                  <a:srgbClr val="004467"/>
                </a:solidFill>
              </a:rPr>
              <a:t>يوم الطالب </a:t>
            </a:r>
            <a:endParaRPr lang="he-IL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4035556" y="3862766"/>
            <a:ext cx="2210077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8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מערכים לשיעורי מחנך</a:t>
            </a:r>
            <a:endParaRPr lang="en-US" sz="28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800" b="1" dirty="0">
                <a:solidFill>
                  <a:srgbClr val="004467"/>
                </a:solidFill>
              </a:rPr>
              <a:t>خطط لحصص المربي </a:t>
            </a:r>
            <a:endParaRPr lang="he-IL" sz="28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Subtitle 2"/>
          <p:cNvSpPr txBox="1"/>
          <p:nvPr/>
        </p:nvSpPr>
        <p:spPr>
          <a:xfrm>
            <a:off x="711620" y="3879507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 err="1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אירוחים</a:t>
            </a: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 מבחוץ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0" name="Subtitle 2"/>
          <p:cNvSpPr txBox="1"/>
          <p:nvPr/>
        </p:nvSpPr>
        <p:spPr>
          <a:xfrm>
            <a:off x="3852476" y="7254098"/>
            <a:ext cx="2528695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חגי ישראל</a:t>
            </a:r>
            <a:endParaRPr lang="en-US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36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الأعياد</a:t>
            </a:r>
            <a:endParaRPr lang="he-IL" sz="36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44" name="Subtitle 2"/>
          <p:cNvSpPr txBox="1"/>
          <p:nvPr/>
        </p:nvSpPr>
        <p:spPr>
          <a:xfrm>
            <a:off x="476829" y="7226388"/>
            <a:ext cx="2427084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2400" b="1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תכנית ח"ח לפי שכבות</a:t>
            </a:r>
            <a:endParaRPr lang="ar-SA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>
              <a:spcBef>
                <a:spcPts val="600"/>
              </a:spcBef>
            </a:pPr>
            <a:r>
              <a:rPr lang="ar-SA" sz="2400" b="1" dirty="0">
                <a:solidFill>
                  <a:srgbClr val="004467"/>
                </a:solidFill>
              </a:rPr>
              <a:t>برنامج التربية الاجتماعية والمدنية حسب الصفوف </a:t>
            </a:r>
            <a:endParaRPr lang="he-IL" sz="2400" b="1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-25400" y="4953000"/>
            <a:ext cx="353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4467"/>
                </a:solidFill>
              </a:rPr>
              <a:t>استضافة من الخارج</a:t>
            </a:r>
            <a:endParaRPr lang="he-IL" sz="2400" b="1" dirty="0"/>
          </a:p>
        </p:txBody>
      </p:sp>
      <p:pic>
        <p:nvPicPr>
          <p:cNvPr id="7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493" y="8241886"/>
            <a:ext cx="1593209" cy="1593209"/>
          </a:xfrm>
          <a:prstGeom prst="rect">
            <a:avLst/>
          </a:prstGeom>
        </p:spPr>
      </p:pic>
      <p:pic>
        <p:nvPicPr>
          <p:cNvPr id="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332" y="8928321"/>
            <a:ext cx="1593209" cy="1593209"/>
          </a:xfrm>
          <a:prstGeom prst="rect">
            <a:avLst/>
          </a:prstGeom>
        </p:spPr>
      </p:pic>
      <p:pic>
        <p:nvPicPr>
          <p:cNvPr id="4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03" y="1462626"/>
            <a:ext cx="1593209" cy="1593209"/>
          </a:xfrm>
          <a:prstGeom prst="rect">
            <a:avLst/>
          </a:prstGeom>
        </p:spPr>
      </p:pic>
      <p:pic>
        <p:nvPicPr>
          <p:cNvPr id="6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493" y="5603461"/>
            <a:ext cx="1593209" cy="1593209"/>
          </a:xfrm>
          <a:prstGeom prst="rect">
            <a:avLst/>
          </a:prstGeom>
        </p:spPr>
      </p:pic>
      <p:pic>
        <p:nvPicPr>
          <p:cNvPr id="8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53" y="5524086"/>
            <a:ext cx="1593209" cy="1593209"/>
          </a:xfrm>
          <a:prstGeom prst="rect">
            <a:avLst/>
          </a:prstGeom>
        </p:spPr>
      </p:pic>
      <p:pic>
        <p:nvPicPr>
          <p:cNvPr id="10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53" y="1548351"/>
            <a:ext cx="1593209" cy="15932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phic 5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6849701"/>
            <a:ext cx="3056928" cy="2843463"/>
          </a:xfrm>
          <a:prstGeom prst="rect">
            <a:avLst/>
          </a:prstGeom>
        </p:spPr>
      </p:pic>
      <p:pic>
        <p:nvPicPr>
          <p:cNvPr id="62" name="Graphic 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6851665"/>
            <a:ext cx="3056928" cy="2843463"/>
          </a:xfrm>
          <a:prstGeom prst="rect">
            <a:avLst/>
          </a:prstGeom>
        </p:spPr>
      </p:pic>
      <p:pic>
        <p:nvPicPr>
          <p:cNvPr id="56" name="Graphic 5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3418341"/>
            <a:ext cx="3056928" cy="2843463"/>
          </a:xfrm>
          <a:prstGeom prst="rect">
            <a:avLst/>
          </a:prstGeom>
        </p:spPr>
      </p:pic>
      <p:pic>
        <p:nvPicPr>
          <p:cNvPr id="58" name="Graphic 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3420305"/>
            <a:ext cx="3056928" cy="2843463"/>
          </a:xfrm>
          <a:prstGeom prst="rect">
            <a:avLst/>
          </a:prstGeom>
        </p:spPr>
      </p:pic>
      <p:pic>
        <p:nvPicPr>
          <p:cNvPr id="51" name="Graphic 5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573" y="75572"/>
            <a:ext cx="3056928" cy="2843463"/>
          </a:xfrm>
          <a:prstGeom prst="rect">
            <a:avLst/>
          </a:prstGeom>
        </p:spPr>
      </p:pic>
      <p:pic>
        <p:nvPicPr>
          <p:cNvPr id="9" name="Graphic 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80998" y="77536"/>
            <a:ext cx="3056928" cy="28434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00020" y="518452"/>
            <a:ext cx="2481151" cy="50197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צוות צעיר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033335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Subtitle 2"/>
          <p:cNvSpPr txBox="1"/>
          <p:nvPr/>
        </p:nvSpPr>
        <p:spPr>
          <a:xfrm>
            <a:off x="774669" y="570414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ישיבות הנהלה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-63500" y="6688988"/>
            <a:ext cx="6985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0" name="Subtitle 2"/>
          <p:cNvSpPr txBox="1"/>
          <p:nvPr/>
        </p:nvSpPr>
        <p:spPr>
          <a:xfrm>
            <a:off x="4490085" y="7254240"/>
            <a:ext cx="1328420" cy="1015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טיול שנתי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29000" y="0"/>
            <a:ext cx="0" cy="990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-12699" y="1668010"/>
            <a:ext cx="3530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جلسات الادارة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240" y="8172913"/>
            <a:ext cx="35306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67"/>
              </a:buClr>
              <a:buSzPts val="3600"/>
              <a:buFont typeface="Arial" panose="020B0604020202020204"/>
              <a:buNone/>
            </a:pPr>
            <a:r>
              <a:rPr lang="ar-AE" sz="2400" b="1" dirty="0">
                <a:solidFill>
                  <a:srgbClr val="004467"/>
                </a:solidFill>
              </a:rPr>
              <a:t>رحلة </a:t>
            </a:r>
            <a:r>
              <a:rPr lang="ar-AE" sz="2400" b="1" dirty="0" err="1">
                <a:solidFill>
                  <a:srgbClr val="004467"/>
                </a:solidFill>
              </a:rPr>
              <a:t>سنويه</a:t>
            </a:r>
            <a:endParaRPr lang="ar-AE" sz="2400" b="1" dirty="0">
              <a:solidFill>
                <a:srgbClr val="004467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76463" y="1206345"/>
            <a:ext cx="2665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400" b="1" dirty="0">
                <a:solidFill>
                  <a:srgbClr val="004467"/>
                </a:solidFill>
              </a:rPr>
              <a:t>طاقم </a:t>
            </a:r>
            <a:r>
              <a:rPr lang="ar-SA" sz="2400" b="1" dirty="0">
                <a:solidFill>
                  <a:srgbClr val="004467"/>
                </a:solidFill>
              </a:rPr>
              <a:t>ال</a:t>
            </a:r>
            <a:r>
              <a:rPr lang="he-IL" sz="2400" b="1" dirty="0">
                <a:solidFill>
                  <a:srgbClr val="004467"/>
                </a:solidFill>
              </a:rPr>
              <a:t>شاب</a:t>
            </a:r>
            <a:endParaRPr lang="he-IL" sz="2400" b="1" dirty="0">
              <a:solidFill>
                <a:srgbClr val="004467"/>
              </a:solidFill>
            </a:endParaRPr>
          </a:p>
        </p:txBody>
      </p:sp>
      <p:sp>
        <p:nvSpPr>
          <p:cNvPr id="2" name="Subtitle 2"/>
          <p:cNvSpPr txBox="1"/>
          <p:nvPr/>
        </p:nvSpPr>
        <p:spPr>
          <a:xfrm>
            <a:off x="774669" y="3862766"/>
            <a:ext cx="2002833" cy="101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he-IL" sz="3600" dirty="0">
                <a:solidFill>
                  <a:srgbClr val="004467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מסעות בשטח</a:t>
            </a:r>
            <a:endParaRPr lang="he-IL" sz="3600" dirty="0">
              <a:solidFill>
                <a:srgbClr val="004467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6" name="TextBox 12"/>
          <p:cNvSpPr txBox="1"/>
          <p:nvPr/>
        </p:nvSpPr>
        <p:spPr>
          <a:xfrm>
            <a:off x="-52263" y="4924480"/>
            <a:ext cx="353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400" b="1" dirty="0" err="1">
                <a:solidFill>
                  <a:srgbClr val="004467"/>
                </a:solidFill>
              </a:rPr>
              <a:t>رحلات</a:t>
            </a:r>
            <a:r>
              <a:rPr lang="he-IL" sz="2400" b="1" dirty="0">
                <a:solidFill>
                  <a:srgbClr val="004467"/>
                </a:solidFill>
              </a:rPr>
              <a:t> </a:t>
            </a:r>
            <a:r>
              <a:rPr lang="he-IL" sz="2400" b="1" dirty="0" err="1">
                <a:solidFill>
                  <a:srgbClr val="004467"/>
                </a:solidFill>
              </a:rPr>
              <a:t>ميدانية</a:t>
            </a:r>
            <a:endParaRPr lang="he-IL" sz="2400" b="1" dirty="0">
              <a:solidFill>
                <a:srgbClr val="004467"/>
              </a:solidFill>
            </a:endParaRPr>
          </a:p>
        </p:txBody>
      </p:sp>
      <p:pic>
        <p:nvPicPr>
          <p:cNvPr id="7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68" y="8166321"/>
            <a:ext cx="1593209" cy="1593209"/>
          </a:xfrm>
          <a:prstGeom prst="rect">
            <a:avLst/>
          </a:prstGeom>
        </p:spPr>
      </p:pic>
      <p:pic>
        <p:nvPicPr>
          <p:cNvPr id="8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513" y="5661246"/>
            <a:ext cx="1593209" cy="1593209"/>
          </a:xfrm>
          <a:prstGeom prst="rect">
            <a:avLst/>
          </a:prstGeom>
        </p:spPr>
      </p:pic>
      <p:pic>
        <p:nvPicPr>
          <p:cNvPr id="10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588" y="8269826"/>
            <a:ext cx="1593209" cy="1593209"/>
          </a:xfrm>
          <a:prstGeom prst="rect">
            <a:avLst/>
          </a:prstGeom>
        </p:spPr>
      </p:pic>
      <p:pic>
        <p:nvPicPr>
          <p:cNvPr id="12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28" y="1585816"/>
            <a:ext cx="1593209" cy="1593209"/>
          </a:xfrm>
          <a:prstGeom prst="rect">
            <a:avLst/>
          </a:prstGeom>
        </p:spPr>
      </p:pic>
      <p:pic>
        <p:nvPicPr>
          <p:cNvPr id="14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53" y="5562186"/>
            <a:ext cx="1593209" cy="1593209"/>
          </a:xfrm>
          <a:prstGeom prst="rect">
            <a:avLst/>
          </a:prstGeom>
        </p:spPr>
      </p:pic>
      <p:pic>
        <p:nvPicPr>
          <p:cNvPr id="15" name="תמונה 9" descr="תמונה שמכילה ירח, לילה&#10;&#10;התיאור נוצר באופן אוטומטי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178" y="1585816"/>
            <a:ext cx="1593209" cy="15932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���������� ������� ������ ������- ����� ����� ���
</file>

<file path=customXml/item2.xml>��������� ���� ������ ������� ������� �������� ����������� ��������������������� '���� ���' �� ��������������� ���������� ������� �� ��������� �������� ������� ���������� ���������� ���������
</file>

<file path=customXml/item3.xml>��
</file>

<file path=customXml/itemProps1.xml><?xml version="1.0" encoding="utf-8"?>
<ds:datastoreItem xmlns:ds="http://schemas.openxmlformats.org/officeDocument/2006/customXml" ds:itemID="{F4519610-1348-43B5-B1FF-5FC0C1EF79C8}">
  <ds:schemaRefs/>
</ds:datastoreItem>
</file>

<file path=customXml/itemProps2.xml><?xml version="1.0" encoding="utf-8"?>
<ds:datastoreItem xmlns:ds="http://schemas.openxmlformats.org/officeDocument/2006/customXml" ds:itemID="{8A606C96-8F17-4AF4-87CF-FFD4202EC292}">
  <ds:schemaRefs/>
</ds:datastoreItem>
</file>

<file path=customXml/itemProps3.xml><?xml version="1.0" encoding="utf-8"?>
<ds:datastoreItem xmlns:ds="http://schemas.openxmlformats.org/officeDocument/2006/customXml" ds:itemID="{A7CF80D6-2B33-4969-8A10-66E27A02380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1368</Words>
  <Application>WPS Presentation</Application>
  <PresentationFormat>A4 Paper (210x297 mm)</PresentationFormat>
  <Paragraphs>180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SimSun</vt:lpstr>
      <vt:lpstr>Wingdings</vt:lpstr>
      <vt:lpstr>Fb Ivri</vt:lpstr>
      <vt:lpstr>PMingLiU-ExtB</vt:lpstr>
      <vt:lpstr>Arial</vt:lpstr>
      <vt:lpstr>MS Gothic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קלפי וויתורים</dc:title>
  <dc:creator>Meirav Katz</dc:creator>
  <cp:lastModifiedBy>Alin</cp:lastModifiedBy>
  <cp:revision>8</cp:revision>
  <cp:lastPrinted>2022-12-05T08:56:00Z</cp:lastPrinted>
  <dcterms:created xsi:type="dcterms:W3CDTF">2022-12-04T09:38:00Z</dcterms:created>
  <dcterms:modified xsi:type="dcterms:W3CDTF">2024-05-09T08:33:55Z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0x010100C38B4A8E4F5D484C9AA60A90C352AEE6</vt:lpwstr>
  </property>
  <property fmtid="{D5CDD505-2E9C-101B-9397-08002B2CF9AE}" pid="3" name="Markivim">
    <vt:lpwstr/>
  </property>
  <property fmtid="{D5CDD505-2E9C-101B-9397-08002B2CF9AE}" pid="4" name="ICV">
    <vt:lpwstr>5B083BDBBD3348AEABD74EECBF04C5B9_12</vt:lpwstr>
  </property>
  <property fmtid="{D5CDD505-2E9C-101B-9397-08002B2CF9AE}" pid="5" name="KSOProductBuildVer">
    <vt:lpwstr>1033-12.2.0.13489</vt:lpwstr>
  </property>
</Properties>
</file>