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4"/>
  </p:notesMasterIdLst>
  <p:sldIdLst>
    <p:sldId id="257" r:id="rId2"/>
    <p:sldId id="261" r:id="rId3"/>
    <p:sldId id="283" r:id="rId4"/>
    <p:sldId id="285" r:id="rId5"/>
    <p:sldId id="281" r:id="rId6"/>
    <p:sldId id="262" r:id="rId7"/>
    <p:sldId id="269" r:id="rId8"/>
    <p:sldId id="286" r:id="rId9"/>
    <p:sldId id="267" r:id="rId10"/>
    <p:sldId id="287" r:id="rId11"/>
    <p:sldId id="264" r:id="rId12"/>
    <p:sldId id="284" r:id="rId1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7EA404E-C7FA-4AED-B8CF-89E102577F92}" type="datetimeFigureOut">
              <a:rPr lang="he-IL" smtClean="0"/>
              <a:t>י"ט/חשון/תשפ"ה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A772835-7DC0-4322-876F-2327173AAA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9767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64AB90-9EA2-4EDC-8197-87AAAB1A33D8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056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590DA-9791-4ECE-9D3C-408C3E527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31BC9F-6EEB-421F-AEAC-6E692784E3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76862-2487-450B-AA9C-4F697D696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D1766-64BD-471D-A965-A208300EC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820FE-9F8A-4DF3-BA39-C7F16A7E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3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181D5-2056-48C9-A79C-46423CE2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AC35B-1A42-4417-B893-E03B8AF21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71592-C6FE-49CF-B017-D2864361B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4C31D-14D4-41B5-BD26-C958D9E27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E86AF-730F-4287-A56F-921D022D6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4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01FDA-3D39-4ED6-83F7-CBEBFCF07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E8EDB-971B-4815-B7FA-03A396685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2399A-BF70-4D85-B838-0C893CD00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1D87C-E003-4A0B-9C29-8C7C0A5BA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4DE2D-6711-4E76-BA7C-42786166C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04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6E918-9FE8-4DE6-B63A-875E93F20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AF9AB-2BB6-46B0-826F-58B363D26F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940E6-94E3-4C08-AD10-A4B87F822B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BCA4F-EEDD-4314-88EB-3A634B069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300CB-1C09-48DD-AD3E-6A9B7DAAF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48719-914A-4B2E-B593-CB3944671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1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051DA-244E-4E7D-8430-37CC9E260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A4520-E5E2-4CB7-A7B4-71A983193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78CF24-952A-4AD2-B5B9-A3687CCB1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B82C72-B9C7-4956-8429-40BBCD186E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4465AC-ABC5-47CE-8AB7-DAEDE43FD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177F65-C8C6-4572-96B5-33CABBF41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C0191F-24A6-4E67-AF41-7B7E354A3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5FE405-6ED3-47F2-B529-3710A79AB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74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2A96-ED1F-4EAA-BF76-B018E07B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99834-EA1B-4B6D-860E-C607DCAE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210672-FF89-46F7-BE3E-66D0078B0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BB9262-FD47-430E-9507-977C23937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0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89097-81C5-47FD-90C2-DC28F9F4A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031DE6-D2A3-4004-BF41-BD82E9D01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1E40A-B28C-45B3-BAB8-F57F02407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992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1A2A3-A3BC-4C45-AEFA-07C51FB8C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9A4D0-13F5-4530-A88E-CB6D3E182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BDB5F-3C97-429C-889C-D2BFF150B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CB3A06-FFB7-418C-85FB-EAA67E1A1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02B54-DA83-4FA6-8DC2-83A9933AB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29F0B-880B-4716-96DD-997002A9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9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1E110-F143-480E-BF39-E43764ECE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F0ACC0-71BC-4DF3-A9FD-D9D5A67573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BF91B-FF82-4D6C-9E52-32EDF66B2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E88AB4-7199-4704-8202-86FE59009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2827E-5809-43BF-8763-777635F5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E9934-DD03-4DA1-AF9F-DC2094E6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89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EA3BB-5312-4F64-94EA-7C7BE464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67F3EB-449D-4A89-9AD5-3914A56A9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75242-237C-438C-A035-A4F602AF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1AEAF-E6BA-4282-BFB6-37FAD2C12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45668-2A9D-4C13-9B14-087F6479B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251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E962B2-DA66-4D5F-B9FE-33A9FFCADD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CA591-C24A-4412-A3F0-1117DE9A1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C2458-BFCC-47EC-93BA-27DAA043C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C3F80-CF02-400A-8218-F5DF449A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BA5B0-FA5B-4EA5-BB32-B1F8202C7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57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1D5142-1BEF-4AE9-AAF8-CBD7409BD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E602F-7D51-4989-8A7B-2EE7D80A0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85439-8947-476F-B19A-5D39C78DC2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EAE73-AB0E-45AD-8655-653D41F7C153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7DB30-3999-4E67-9865-62A328291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29DC-33FF-4345-8258-3574B42288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491CD-9571-4A5B-8A27-5CD377444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2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justalittlemiss.wordpress.com/2017/04/07/1-shynes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ittleg.tumblr.com/post/105117382189/campsis-anne-dessine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E0D0B51E-0165-00C4-7285-70E82D386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0640" y="2475866"/>
            <a:ext cx="5181600" cy="1470025"/>
          </a:xfrm>
        </p:spPr>
        <p:txBody>
          <a:bodyPr>
            <a:noAutofit/>
          </a:bodyPr>
          <a:lstStyle/>
          <a:p>
            <a:r>
              <a:rPr lang="he-IL" sz="4000" b="1" dirty="0">
                <a:solidFill>
                  <a:schemeClr val="accent5">
                    <a:lumMod val="75000"/>
                  </a:schemeClr>
                </a:solidFill>
                <a:latin typeface="Fb BoeiManali" panose="02020503050405020304" pitchFamily="18" charset="-79"/>
                <a:cs typeface="Fb BoeiManali" panose="02020503050405020304" pitchFamily="18" charset="-79"/>
              </a:rPr>
              <a:t>עושים חינוך חברתי יוצר</a:t>
            </a:r>
            <a:br>
              <a:rPr lang="he-IL" sz="4000" dirty="0">
                <a:latin typeface="Fb Dakar Light" panose="02020503050405020304" pitchFamily="18" charset="-79"/>
                <a:cs typeface="Fb Dakar Light" panose="02020503050405020304" pitchFamily="18" charset="-79"/>
              </a:rPr>
            </a:br>
            <a:r>
              <a:rPr lang="he-IL" sz="4000" b="1" dirty="0">
                <a:latin typeface="Fb Ivri" panose="02020503050405020304" pitchFamily="18" charset="-79"/>
                <a:cs typeface="Fb Ivri" panose="02020503050405020304" pitchFamily="18" charset="-79"/>
              </a:rPr>
              <a:t>להיות בקשר עם כל</a:t>
            </a:r>
            <a:br>
              <a:rPr lang="he-IL" sz="4000" b="1" dirty="0">
                <a:latin typeface="Fb Ivri" panose="02020503050405020304" pitchFamily="18" charset="-79"/>
                <a:cs typeface="Fb Ivri" panose="02020503050405020304" pitchFamily="18" charset="-79"/>
              </a:rPr>
            </a:br>
            <a:r>
              <a:rPr lang="he-IL" sz="4000" b="1" dirty="0"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lang="he-IL" sz="6000" b="1" dirty="0">
                <a:solidFill>
                  <a:schemeClr val="accent5">
                    <a:lumMod val="75000"/>
                  </a:scheme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הנשמה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A0E38EC-28E2-4EDD-395A-8F9D4BB05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896" y="241984"/>
            <a:ext cx="2001967" cy="91569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DFEAF6E-2B24-694D-E7BA-1B824E42A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92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8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4923" y="408323"/>
            <a:ext cx="4042627" cy="1135737"/>
          </a:xfrm>
        </p:spPr>
        <p:txBody>
          <a:bodyPr>
            <a:normAutofit/>
          </a:bodyPr>
          <a:lstStyle/>
          <a:p>
            <a:pPr algn="ctr"/>
            <a:r>
              <a:rPr lang="he-IL" sz="3100" b="1" spc="300" dirty="0">
                <a:solidFill>
                  <a:srgbClr val="00206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תיאוריית ההתקשרות -</a:t>
            </a:r>
            <a:br>
              <a:rPr lang="he-IL" sz="3100" b="1" spc="300" dirty="0">
                <a:solidFill>
                  <a:srgbClr val="00206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</a:br>
            <a:r>
              <a:rPr lang="he-IL" sz="3100" b="1" spc="300" dirty="0">
                <a:solidFill>
                  <a:srgbClr val="00206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חשוב שנכיר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982" y="1782981"/>
            <a:ext cx="4513931" cy="4393982"/>
          </a:xfrm>
        </p:spPr>
        <p:txBody>
          <a:bodyPr>
            <a:normAutofit/>
          </a:bodyPr>
          <a:lstStyle/>
          <a:p>
            <a:pPr algn="just" rtl="1">
              <a:lnSpc>
                <a:spcPct val="200000"/>
              </a:lnSpc>
            </a:pPr>
            <a:r>
              <a:rPr lang="he-IL" dirty="0">
                <a:solidFill>
                  <a:srgbClr val="00206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קשר ראשוני – משוחזר לאורך החיים</a:t>
            </a:r>
          </a:p>
          <a:p>
            <a:pPr algn="just" rtl="1">
              <a:lnSpc>
                <a:spcPct val="200000"/>
              </a:lnSpc>
            </a:pPr>
            <a:r>
              <a:rPr lang="he-IL" dirty="0">
                <a:solidFill>
                  <a:srgbClr val="00206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אפשרות לשנות את הדפוס הראשוני היא רק באמצעות קשר עם מבוגר משמעותי מיטיב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he-IL" sz="2400" dirty="0">
              <a:solidFill>
                <a:srgbClr val="002060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BC62530-4C84-4BB5-A4AE-78FC4A2F22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57" r="16034"/>
          <a:stretch/>
        </p:blipFill>
        <p:spPr>
          <a:xfrm>
            <a:off x="6333088" y="10"/>
            <a:ext cx="433491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81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6456271B-148A-4A4B-828C-3A3DB266E2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173164" y="117693"/>
            <a:ext cx="3269707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דָּבָר לֹא תִּזְכְּרִי מֵהַלַּיְלָה הזֶּה.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לֹא אֶת עֲרִיסַת </a:t>
            </a:r>
            <a:r>
              <a:rPr kumimoji="0" lang="he-IL" altLang="he-IL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זְרוֹעוֹתַי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שֶׁנָּשְׂאָה אוֹתָךְ, כְּפִי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שֶׁהַקּוֹל נוֹשֵׂא אֶת הַהֵד,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לֹא אֶת הָעַקְשָׁנוּת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הָאִלֶּמֶת</a:t>
            </a: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 שֶׁל רַגְלַי שֶׁצָּעֲדוּ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עַל פְּנֵי הַחֶדֶר בִּדְבֵקוּת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שֶׁל מִתְאַבֵּד, לֹא אֶת אוֹר הַמְּנוֹרָה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שֶׁנָּח עַל פָּנַיִךְ, וְלֹא אֶת לַחֲשֵׁי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הָאַהֲבָה </a:t>
            </a:r>
            <a:r>
              <a:rPr kumimoji="0" lang="he-IL" altLang="he-IL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שֶׁפִּנַּקְתִּי</a:t>
            </a: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he-IL" altLang="he-IL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בְּאָזְנַיִך</a:t>
            </a: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ְ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עַד שֶׁנִּרְגַּעְתְּ וְנִרְדַּמְתְּ.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דָּבָר לֹא תִּזְכְּרִי מִכָּל זֶה.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אֲבָל מִכָּאן וְלִשְׁאֵרִית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חַיַּיִךְ, תְּבַקְּשִׁי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נֶפֶשׁ אַחַת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בָּעוֹלָם שֶׁתִּדְבַּק בָּךְ,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כְּפִי שֶׁאֲנִי.</a:t>
            </a:r>
            <a:endParaRPr kumimoji="0" lang="he-IL" altLang="he-I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0" marR="0" lvl="0" indent="0" algn="justLow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וְלוּ לְלַיְלָה אֶחָד</a:t>
            </a:r>
            <a:r>
              <a:rPr kumimoji="0" lang="he-IL" altLang="he-IL" sz="1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Fb Ivri" panose="02020503050405020304" pitchFamily="18" charset="-79"/>
                <a:cs typeface="Fb Ivri" panose="02020503050405020304" pitchFamily="18" charset="-79"/>
              </a:rPr>
              <a:t>.</a:t>
            </a:r>
            <a:endParaRPr kumimoji="0" lang="he-IL" altLang="he-IL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95F42569-4A6C-441D-8708-85FB06BD5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" y="176708"/>
            <a:ext cx="6490861" cy="650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27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B899C6C8-9317-3E64-5C68-24346AC64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4843"/>
            <a:ext cx="7000875" cy="4438650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10D183FD-F173-4773-8C0E-90A3E4C9C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3801" y="245165"/>
            <a:ext cx="10972800" cy="1143000"/>
          </a:xfrm>
        </p:spPr>
        <p:txBody>
          <a:bodyPr>
            <a:normAutofit/>
          </a:bodyPr>
          <a:lstStyle/>
          <a:p>
            <a:r>
              <a:rPr lang="he-IL" sz="6000" dirty="0">
                <a:latin typeface="Fb Ivri" panose="02020503050405020304" pitchFamily="18" charset="-79"/>
                <a:cs typeface="Fb Ivri" panose="02020503050405020304" pitchFamily="18" charset="-79"/>
              </a:rPr>
              <a:t>הנשמה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1B17DBF-5D8F-4A5A-9166-681A54F9F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902" y="2854601"/>
            <a:ext cx="1052076" cy="3876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400" dirty="0">
                <a:latin typeface="Fb Ivri" panose="02020503050405020304" pitchFamily="18" charset="-79"/>
                <a:cs typeface="Fb Ivri" panose="02020503050405020304" pitchFamily="18" charset="-79"/>
              </a:rPr>
              <a:t>הקשבה</a:t>
            </a:r>
          </a:p>
        </p:txBody>
      </p:sp>
      <p:cxnSp>
        <p:nvCxnSpPr>
          <p:cNvPr id="5" name="מחבר ישר 4">
            <a:extLst>
              <a:ext uri="{FF2B5EF4-FFF2-40B4-BE49-F238E27FC236}">
                <a16:creationId xmlns:a16="http://schemas.microsoft.com/office/drawing/2014/main" id="{6EFF0B7B-0119-4DFA-A6CB-1744307A40A3}"/>
              </a:ext>
            </a:extLst>
          </p:cNvPr>
          <p:cNvCxnSpPr>
            <a:cxnSpLocks/>
          </p:cNvCxnSpPr>
          <p:nvPr/>
        </p:nvCxnSpPr>
        <p:spPr>
          <a:xfrm>
            <a:off x="6818866" y="1157008"/>
            <a:ext cx="1486934" cy="15907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מחבר ישר 6">
            <a:extLst>
              <a:ext uri="{FF2B5EF4-FFF2-40B4-BE49-F238E27FC236}">
                <a16:creationId xmlns:a16="http://schemas.microsoft.com/office/drawing/2014/main" id="{F8F118AC-298C-4D9F-B96F-25D73E2BEEFC}"/>
              </a:ext>
            </a:extLst>
          </p:cNvPr>
          <p:cNvCxnSpPr>
            <a:cxnSpLocks/>
          </p:cNvCxnSpPr>
          <p:nvPr/>
        </p:nvCxnSpPr>
        <p:spPr>
          <a:xfrm>
            <a:off x="6391275" y="1219200"/>
            <a:ext cx="781050" cy="2019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8435D217-9FE6-4DB6-B2B0-D05F80F2E28C}"/>
              </a:ext>
            </a:extLst>
          </p:cNvPr>
          <p:cNvCxnSpPr/>
          <p:nvPr/>
        </p:nvCxnSpPr>
        <p:spPr>
          <a:xfrm>
            <a:off x="6096000" y="1219200"/>
            <a:ext cx="0" cy="22860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B06AFAF0-5D40-4420-9B30-2401E34622EC}"/>
              </a:ext>
            </a:extLst>
          </p:cNvPr>
          <p:cNvCxnSpPr>
            <a:cxnSpLocks/>
          </p:cNvCxnSpPr>
          <p:nvPr/>
        </p:nvCxnSpPr>
        <p:spPr>
          <a:xfrm flipH="1">
            <a:off x="5048250" y="1331843"/>
            <a:ext cx="752476" cy="19066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ישר 12">
            <a:extLst>
              <a:ext uri="{FF2B5EF4-FFF2-40B4-BE49-F238E27FC236}">
                <a16:creationId xmlns:a16="http://schemas.microsoft.com/office/drawing/2014/main" id="{DC6CE2BF-04BC-4117-8D7D-1960EB7256E6}"/>
              </a:ext>
            </a:extLst>
          </p:cNvPr>
          <p:cNvCxnSpPr/>
          <p:nvPr/>
        </p:nvCxnSpPr>
        <p:spPr>
          <a:xfrm flipH="1">
            <a:off x="3248025" y="1219200"/>
            <a:ext cx="2135672" cy="1552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D7C12670-6067-4B32-BABA-203A949C2027}"/>
              </a:ext>
            </a:extLst>
          </p:cNvPr>
          <p:cNvSpPr txBox="1"/>
          <p:nvPr/>
        </p:nvSpPr>
        <p:spPr>
          <a:xfrm>
            <a:off x="6884514" y="3300692"/>
            <a:ext cx="7619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Fb Ivri" panose="02020503050405020304" pitchFamily="18" charset="-79"/>
                <a:cs typeface="Fb Ivri" panose="02020503050405020304" pitchFamily="18" charset="-79"/>
              </a:rPr>
              <a:t>נראות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3A957855-2C21-4BE7-B79B-3A9B7366F48C}"/>
              </a:ext>
            </a:extLst>
          </p:cNvPr>
          <p:cNvSpPr txBox="1"/>
          <p:nvPr/>
        </p:nvSpPr>
        <p:spPr>
          <a:xfrm>
            <a:off x="5562600" y="3505200"/>
            <a:ext cx="99060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Fb Ivri" panose="02020503050405020304" pitchFamily="18" charset="-79"/>
                <a:cs typeface="Fb Ivri" panose="02020503050405020304" pitchFamily="18" charset="-79"/>
              </a:rPr>
              <a:t>שייכות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65EFDC29-2230-4037-A7BF-C443C7E8D5F0}"/>
              </a:ext>
            </a:extLst>
          </p:cNvPr>
          <p:cNvSpPr txBox="1"/>
          <p:nvPr/>
        </p:nvSpPr>
        <p:spPr>
          <a:xfrm>
            <a:off x="4343401" y="3238500"/>
            <a:ext cx="990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Fb Ivri" panose="02020503050405020304" pitchFamily="18" charset="-79"/>
                <a:cs typeface="Fb Ivri" panose="02020503050405020304" pitchFamily="18" charset="-79"/>
              </a:rPr>
              <a:t>משמעות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D4949796-4A26-4AE3-B3B2-63B03C11228F}"/>
              </a:ext>
            </a:extLst>
          </p:cNvPr>
          <p:cNvSpPr txBox="1"/>
          <p:nvPr/>
        </p:nvSpPr>
        <p:spPr>
          <a:xfrm>
            <a:off x="2743200" y="2771775"/>
            <a:ext cx="8953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Fb Ivri" panose="02020503050405020304" pitchFamily="18" charset="-79"/>
                <a:cs typeface="Fb Ivri" panose="02020503050405020304" pitchFamily="18" charset="-79"/>
              </a:rPr>
              <a:t>הכרה</a:t>
            </a:r>
          </a:p>
        </p:txBody>
      </p:sp>
    </p:spTree>
    <p:extLst>
      <p:ext uri="{BB962C8B-B14F-4D97-AF65-F5344CB8AC3E}">
        <p14:creationId xmlns:p14="http://schemas.microsoft.com/office/powerpoint/2010/main" val="139632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C21A3-4F46-46EF-BBCF-A3B704AD6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3762" y="1197279"/>
            <a:ext cx="2170501" cy="1371600"/>
          </a:xfrm>
        </p:spPr>
        <p:txBody>
          <a:bodyPr>
            <a:normAutofit/>
          </a:bodyPr>
          <a:lstStyle/>
          <a:p>
            <a:pPr algn="ctr" rtl="1"/>
            <a:r>
              <a:rPr lang="he-IL" sz="4000" b="1" dirty="0">
                <a:latin typeface="Fb Ivri" panose="02020503050405020304" pitchFamily="18" charset="-79"/>
                <a:cs typeface="Fb Ivri" panose="02020503050405020304" pitchFamily="18" charset="-79"/>
              </a:rPr>
              <a:t>הקשבה אמפתית</a:t>
            </a:r>
            <a:endParaRPr lang="en-US" sz="2300" b="1" dirty="0"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1EB70-CA9D-4E78-A02E-708FBFB7F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3762" y="2724150"/>
            <a:ext cx="5486400" cy="4133850"/>
          </a:xfrm>
        </p:spPr>
        <p:txBody>
          <a:bodyPr>
            <a:normAutofit/>
          </a:bodyPr>
          <a:lstStyle/>
          <a:p>
            <a:pPr lvl="8" algn="r" rtl="1"/>
            <a:r>
              <a:rPr lang="he-IL" sz="3200" b="1" dirty="0">
                <a:solidFill>
                  <a:schemeClr val="tx2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אמפתיה</a:t>
            </a:r>
          </a:p>
          <a:p>
            <a:pPr lvl="8" algn="r" rtl="1"/>
            <a:r>
              <a:rPr lang="he-IL" sz="3200" b="1" dirty="0">
                <a:solidFill>
                  <a:schemeClr val="tx2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שינוי </a:t>
            </a:r>
            <a:r>
              <a:rPr lang="he-IL" sz="3200" b="1" dirty="0" err="1">
                <a:solidFill>
                  <a:schemeClr val="tx2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נראטיבי</a:t>
            </a:r>
            <a:endParaRPr lang="he-IL" sz="3200" b="1" dirty="0">
              <a:solidFill>
                <a:schemeClr val="tx2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pic>
        <p:nvPicPr>
          <p:cNvPr id="3078" name="Picture 6" descr="https://s-media-cache-ak0.pinimg.com/originals/f4/e8/05/f4e805984c7350044fe42b7fa88a0db3.jpg">
            <a:extLst>
              <a:ext uri="{FF2B5EF4-FFF2-40B4-BE49-F238E27FC236}">
                <a16:creationId xmlns:a16="http://schemas.microsoft.com/office/drawing/2014/main" id="{825F2636-3B35-4127-9A76-50BECDF8DE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35" t="9827" r="7524" b="39894"/>
          <a:stretch/>
        </p:blipFill>
        <p:spPr bwMode="auto">
          <a:xfrm>
            <a:off x="5797474" y="0"/>
            <a:ext cx="3944658" cy="677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23DDB6C-2747-43F2-B041-8C2106889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360" y="0"/>
            <a:ext cx="5913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4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4762" y="648421"/>
            <a:ext cx="4939868" cy="1286160"/>
          </a:xfrm>
        </p:spPr>
        <p:txBody>
          <a:bodyPr anchor="b">
            <a:normAutofit/>
          </a:bodyPr>
          <a:lstStyle/>
          <a:p>
            <a:pPr algn="r"/>
            <a:r>
              <a:rPr lang="he-IL" b="1" spc="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b Ivri" panose="02020503050405020304" pitchFamily="18" charset="-79"/>
                <a:cs typeface="Fb Ivri" panose="02020503050405020304" pitchFamily="18" charset="-79"/>
              </a:rPr>
              <a:t>נראות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1175" y="2671195"/>
            <a:ext cx="4392488" cy="3173809"/>
          </a:xfrm>
          <a:custGeom>
            <a:avLst/>
            <a:gdLst>
              <a:gd name="connsiteX0" fmla="*/ 0 w 4392488"/>
              <a:gd name="connsiteY0" fmla="*/ 1586905 h 3173809"/>
              <a:gd name="connsiteX1" fmla="*/ 2196244 w 4392488"/>
              <a:gd name="connsiteY1" fmla="*/ 0 h 3173809"/>
              <a:gd name="connsiteX2" fmla="*/ 4392488 w 4392488"/>
              <a:gd name="connsiteY2" fmla="*/ 1586905 h 3173809"/>
              <a:gd name="connsiteX3" fmla="*/ 2196244 w 4392488"/>
              <a:gd name="connsiteY3" fmla="*/ 3173810 h 3173809"/>
              <a:gd name="connsiteX4" fmla="*/ 0 w 4392488"/>
              <a:gd name="connsiteY4" fmla="*/ 1586905 h 3173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488" h="3173809" fill="none" extrusionOk="0">
                <a:moveTo>
                  <a:pt x="0" y="1586905"/>
                </a:moveTo>
                <a:cubicBezTo>
                  <a:pt x="125369" y="944569"/>
                  <a:pt x="1136855" y="57930"/>
                  <a:pt x="2196244" y="0"/>
                </a:cubicBezTo>
                <a:cubicBezTo>
                  <a:pt x="3393894" y="123995"/>
                  <a:pt x="4328444" y="793438"/>
                  <a:pt x="4392488" y="1586905"/>
                </a:cubicBezTo>
                <a:cubicBezTo>
                  <a:pt x="4362485" y="2347892"/>
                  <a:pt x="3606082" y="3292259"/>
                  <a:pt x="2196244" y="3173810"/>
                </a:cubicBezTo>
                <a:cubicBezTo>
                  <a:pt x="1086629" y="3110607"/>
                  <a:pt x="131893" y="2525023"/>
                  <a:pt x="0" y="1586905"/>
                </a:cubicBezTo>
                <a:close/>
              </a:path>
              <a:path w="4392488" h="3173809" stroke="0" extrusionOk="0">
                <a:moveTo>
                  <a:pt x="0" y="1586905"/>
                </a:moveTo>
                <a:cubicBezTo>
                  <a:pt x="-43615" y="903041"/>
                  <a:pt x="1106009" y="-14297"/>
                  <a:pt x="2196244" y="0"/>
                </a:cubicBezTo>
                <a:cubicBezTo>
                  <a:pt x="3512959" y="-15057"/>
                  <a:pt x="4445642" y="793341"/>
                  <a:pt x="4392488" y="1586905"/>
                </a:cubicBezTo>
                <a:cubicBezTo>
                  <a:pt x="4547313" y="2482336"/>
                  <a:pt x="3559660" y="3209296"/>
                  <a:pt x="2196244" y="3173810"/>
                </a:cubicBezTo>
                <a:cubicBezTo>
                  <a:pt x="982029" y="3262438"/>
                  <a:pt x="-35936" y="2378665"/>
                  <a:pt x="0" y="1586905"/>
                </a:cubicBezTo>
                <a:close/>
              </a:path>
            </a:pathLst>
          </a:cu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683754560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b="1" dirty="0">
                <a:solidFill>
                  <a:srgbClr val="EEECE1"/>
                </a:solidFill>
                <a:latin typeface="Gveret Levin AlefAlefAlef" panose="00000500000000000000" pitchFamily="50" charset="-79"/>
                <a:cs typeface="Gveret Levin AlefAlefAlef" panose="00000500000000000000" pitchFamily="50" charset="-79"/>
              </a:rPr>
              <a:t>האם לכל תלמיד יש הזדמנות אמיתית לחוש נוכח? </a:t>
            </a:r>
            <a:endParaRPr lang="en-US" sz="1600" b="1" dirty="0">
              <a:solidFill>
                <a:srgbClr val="EEECE1"/>
              </a:solidFill>
              <a:latin typeface="Gveret Levin AlefAlefAlef" panose="00000500000000000000" pitchFamily="50" charset="-79"/>
              <a:cs typeface="Gveret Levin AlefAlefAlef" panose="00000500000000000000" pitchFamily="50" charset="-79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b="1" dirty="0">
                <a:solidFill>
                  <a:srgbClr val="EEECE1"/>
                </a:solidFill>
                <a:latin typeface="Gveret Levin AlefAlefAlef" panose="00000500000000000000" pitchFamily="50" charset="-79"/>
                <a:cs typeface="Gveret Levin AlefAlefAlef" panose="00000500000000000000" pitchFamily="50" charset="-79"/>
              </a:rPr>
              <a:t>להשמיע את קולו?</a:t>
            </a:r>
            <a:endParaRPr lang="en-US" sz="1600" b="1" dirty="0">
              <a:solidFill>
                <a:srgbClr val="EEECE1"/>
              </a:solidFill>
              <a:latin typeface="Gveret Levin AlefAlefAlef" panose="00000500000000000000" pitchFamily="50" charset="-79"/>
              <a:cs typeface="Gveret Levin AlefAlefAlef" panose="00000500000000000000" pitchFamily="50" charset="-79"/>
            </a:endParaRP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b="1" dirty="0">
                <a:solidFill>
                  <a:srgbClr val="EEECE1"/>
                </a:solidFill>
                <a:latin typeface="Gveret Levin AlefAlefAlef" panose="00000500000000000000" pitchFamily="50" charset="-79"/>
                <a:cs typeface="Gveret Levin AlefAlefAlef" panose="00000500000000000000" pitchFamily="50" charset="-79"/>
              </a:rPr>
              <a:t>האם יש לנו תלמידים שמרגישים שקופים? 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b="1" dirty="0">
                <a:solidFill>
                  <a:srgbClr val="EEECE1"/>
                </a:solidFill>
                <a:latin typeface="Gveret Levin AlefAlefAlef" panose="00000500000000000000" pitchFamily="50" charset="-79"/>
                <a:cs typeface="Gveret Levin AlefAlefAlef" panose="00000500000000000000" pitchFamily="50" charset="-79"/>
              </a:rPr>
              <a:t>כיצד מחזקים חוויה של נראות?</a:t>
            </a:r>
            <a:r>
              <a:rPr lang="en-US" sz="1600" b="1" dirty="0">
                <a:solidFill>
                  <a:srgbClr val="EEECE1"/>
                </a:solidFill>
                <a:latin typeface="Gveret Levin AlefAlefAlef" panose="00000500000000000000" pitchFamily="50" charset="-79"/>
                <a:cs typeface="Gveret Levin AlefAlefAlef" panose="00000500000000000000" pitchFamily="50" charset="-79"/>
              </a:rPr>
              <a:t> </a:t>
            </a:r>
            <a:endParaRPr lang="he-IL" sz="1600" b="1" dirty="0">
              <a:solidFill>
                <a:srgbClr val="EEECE1"/>
              </a:solidFill>
              <a:latin typeface="Gveret Levin AlefAlefAlef" panose="00000500000000000000" pitchFamily="50" charset="-79"/>
              <a:cs typeface="Gveret Levin AlefAlefAlef" panose="00000500000000000000" pitchFamily="50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700" y="2147124"/>
            <a:ext cx="457772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47924" y="2147124"/>
            <a:ext cx="3954638" cy="44627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התחבאתי בחדר, אבל שכחתי איפה.</a:t>
            </a:r>
          </a:p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בארון אינני.</a:t>
            </a:r>
          </a:p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ולא מאחוריי הוילון.</a:t>
            </a:r>
          </a:p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גם לא במבצר הגדול בין רגלי השולחן.</a:t>
            </a:r>
          </a:p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הראי ריק ממני.</a:t>
            </a:r>
          </a:p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לרגע נדמה לי שאני בתמונה על הקיר.</a:t>
            </a:r>
          </a:p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באחד הימים אם יבוא מישהו ויקרא לי</a:t>
            </a:r>
          </a:p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אענה ואדע:</a:t>
            </a:r>
            <a:r>
              <a:rPr lang="en-US" sz="1600" dirty="0">
                <a:solidFill>
                  <a:srgbClr val="C0504D">
                    <a:lumMod val="75000"/>
                  </a:srgbClr>
                </a:solidFill>
                <a:latin typeface="Lucida Sans Unicode" panose="020B0602030504020204" pitchFamily="34" charset="0"/>
                <a:cs typeface="Guttman Frank" panose="02010401010101010101" pitchFamily="2" charset="-79"/>
              </a:rPr>
              <a:t> </a:t>
            </a: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הנני. </a:t>
            </a:r>
          </a:p>
          <a:p>
            <a:pPr>
              <a:lnSpc>
                <a:spcPct val="200000"/>
              </a:lnSpc>
            </a:pPr>
            <a:r>
              <a:rPr lang="he-IL" sz="1600" dirty="0">
                <a:solidFill>
                  <a:srgbClr val="C0504D">
                    <a:lumMod val="75000"/>
                  </a:srgbClr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(דן פגיס 1991)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95857398-F719-432E-B13D-54AAFC5F28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5300" r="13358"/>
          <a:stretch/>
        </p:blipFill>
        <p:spPr>
          <a:xfrm>
            <a:off x="4563801" y="2941543"/>
            <a:ext cx="2955022" cy="3916457"/>
          </a:xfrm>
          <a:prstGeom prst="rect">
            <a:avLst/>
          </a:prstGeom>
        </p:spPr>
      </p:pic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C045DF82-208E-4FBD-AB2F-A92F521326A0}"/>
              </a:ext>
            </a:extLst>
          </p:cNvPr>
          <p:cNvSpPr txBox="1"/>
          <p:nvPr/>
        </p:nvSpPr>
        <p:spPr>
          <a:xfrm>
            <a:off x="2727419" y="6596285"/>
            <a:ext cx="457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800" u="sng" dirty="0">
                <a:solidFill>
                  <a:srgbClr val="0000FF"/>
                </a:solidFill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</a:t>
            </a:r>
            <a:r>
              <a:rPr lang="en-US" sz="800" u="sng" dirty="0">
                <a:solidFill>
                  <a:prstClr val="white"/>
                </a:solidFill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ustalittlemiss.wordpress.com</a:t>
            </a:r>
          </a:p>
          <a:p>
            <a:br>
              <a:rPr lang="en-US" dirty="0">
                <a:solidFill>
                  <a:prstClr val="black"/>
                </a:solidFill>
                <a:latin typeface="Calibri"/>
              </a:rPr>
            </a:br>
            <a:endParaRPr lang="he-IL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950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eople react to being called beautiful">
            <a:hlinkClick r:id="" action="ppaction://media"/>
            <a:extLst>
              <a:ext uri="{FF2B5EF4-FFF2-40B4-BE49-F238E27FC236}">
                <a16:creationId xmlns:a16="http://schemas.microsoft.com/office/drawing/2014/main" id="{B01A09A0-8FD6-45E1-B149-DB3C5836153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9101" y="107155"/>
            <a:ext cx="11582400" cy="651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3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2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7959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EDE5D49-0C75-13AC-505E-71C7785D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04" y="462281"/>
            <a:ext cx="4819696" cy="4525963"/>
          </a:xfrm>
        </p:spPr>
        <p:txBody>
          <a:bodyPr>
            <a:normAutofit fontScale="92500" lnSpcReduction="20000"/>
          </a:bodyPr>
          <a:lstStyle/>
          <a:p>
            <a:pPr marL="114300" marR="0" lvl="0" indent="0" algn="ctr" defTabSz="914400" rtl="1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600" normalizeH="0" baseline="0" noProof="0" dirty="0" err="1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Fb Ivri" panose="02020503050405020304" pitchFamily="18" charset="-79"/>
                <a:ea typeface="+mj-ea"/>
                <a:cs typeface="Fb Ivri" panose="02020503050405020304" pitchFamily="18" charset="-79"/>
              </a:rPr>
              <a:t>שייכות</a:t>
            </a:r>
            <a:endParaRPr kumimoji="0" lang="en-US" sz="4000" b="1" i="0" u="none" strike="noStrike" kern="1200" cap="none" spc="60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Fb Ivri" panose="02020503050405020304" pitchFamily="18" charset="-79"/>
              <a:ea typeface="+mj-ea"/>
              <a:cs typeface="Fb Ivri" panose="02020503050405020304" pitchFamily="18" charset="-79"/>
            </a:endParaRPr>
          </a:p>
          <a:p>
            <a:pPr marL="114300" marR="0" lvl="0" indent="0" algn="ctr" defTabSz="914400" rtl="1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e-IL" sz="2400" b="1" i="0" u="none" strike="noStrike" kern="1200" cap="none" spc="3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כל אדם זקוק ל</a:t>
            </a:r>
            <a:r>
              <a:rPr kumimoji="0" lang="en-US" sz="2400" b="1" i="0" u="none" strike="noStrike" kern="1200" cap="none" spc="30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מרחב</a:t>
            </a:r>
            <a:r>
              <a:rPr kumimoji="0" lang="en-US" sz="2400" b="1" i="0" u="none" strike="noStrike" kern="1200" cap="none" spc="3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sz="2400" b="1" i="0" u="none" strike="noStrike" kern="1200" cap="none" spc="30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מוגן</a:t>
            </a:r>
            <a:r>
              <a:rPr kumimoji="0" lang="en-US" sz="2400" b="1" i="0" u="none" strike="noStrike" kern="1200" cap="none" spc="3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sz="2400" b="1" i="0" u="none" strike="noStrike" kern="1200" cap="none" spc="30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ובטוח</a:t>
            </a:r>
            <a:r>
              <a:rPr kumimoji="0" lang="en-US" sz="2400" b="1" i="0" u="none" strike="noStrike" kern="1200" cap="none" spc="3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:</a:t>
            </a:r>
          </a:p>
          <a:p>
            <a:pPr marL="342900" marR="0" lvl="0" indent="-228600" algn="ctr" defTabSz="914400" rtl="1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מרחב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בו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מרגיש</a:t>
            </a:r>
            <a:r>
              <a:rPr kumimoji="0" lang="he-I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ים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אהוב</a:t>
            </a: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ים 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342900" marR="0" lvl="0" indent="-228600" algn="ctr" defTabSz="914400" rtl="1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מרחב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בו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ניתן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לטעות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</a:p>
          <a:p>
            <a:pPr marL="114300" marR="0" lvl="0" indent="0" algn="ctr" defTabSz="914400" rtl="1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אדלר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טוען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כי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השיכות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היא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החוויה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החשובה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ביותר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עבור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כל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אחד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מאיתנו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מינקות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ועד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זקנה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endParaRPr lang="he-IL" dirty="0"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A3EBB44-1BE8-A422-9A7A-463413198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04" y="4988244"/>
            <a:ext cx="4517200" cy="166480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C0D7F8D-D4A5-CB46-690E-828B2BEF4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421" y="12818"/>
            <a:ext cx="6042580" cy="684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20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239" r="18446" b="-1"/>
          <a:stretch/>
        </p:blipFill>
        <p:spPr>
          <a:xfrm>
            <a:off x="15240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63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6B73F8A-6B7A-5E4E-C411-C73ADC93E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0938" y="274638"/>
            <a:ext cx="2501462" cy="1143000"/>
          </a:xfrm>
        </p:spPr>
        <p:txBody>
          <a:bodyPr/>
          <a:lstStyle/>
          <a:p>
            <a:r>
              <a:rPr kumimoji="0" lang="en-US" sz="3600" b="1" i="0" u="none" strike="noStrike" kern="1200" cap="none" spc="600" normalizeH="0" baseline="0" noProof="0" dirty="0" err="1">
                <a:ln>
                  <a:noFill/>
                </a:ln>
                <a:solidFill>
                  <a:srgbClr val="C0504D">
                    <a:lumMod val="60000"/>
                    <a:lumOff val="40000"/>
                  </a:srgbClr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משמעות</a:t>
            </a:r>
            <a:endParaRPr lang="he-IL" dirty="0"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25EF664-5929-426A-2BE3-4560004EB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920" y="1600201"/>
            <a:ext cx="4602480" cy="4525963"/>
          </a:xfrm>
        </p:spPr>
        <p:txBody>
          <a:bodyPr>
            <a:normAutofit/>
          </a:bodyPr>
          <a:lstStyle/>
          <a:p>
            <a:pPr marL="11430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באדם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שאיפה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מובנית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למשמעות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he-IL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(ויקטור פרנקל)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11430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הוא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מסווג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את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השאיפה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למשמעות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לשלושה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תחומים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:</a:t>
            </a:r>
            <a:endParaRPr kumimoji="0" lang="he-IL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114300" marR="0" lvl="0" indent="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285750" marR="0" lvl="0" indent="-2286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יצירה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: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הטבעת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חותם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285750" marR="0" lvl="0" indent="-2286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חוויה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: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רוחנית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או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קיומית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285750" marR="0" lvl="0" indent="-22860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קשר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: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להרגיש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אוהב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או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Ivri" panose="02020503050405020304" pitchFamily="18" charset="-79"/>
                <a:cs typeface="Fb Ivri" panose="02020503050405020304" pitchFamily="18" charset="-79"/>
              </a:rPr>
              <a:t>אהוב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endParaRPr lang="he-IL" sz="3200" dirty="0"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F6B1E2D-A444-6874-7089-2BB8B5077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67" y="0"/>
            <a:ext cx="6697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37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6417" y="168607"/>
            <a:ext cx="3852312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>
              <a:lnSpc>
                <a:spcPct val="90000"/>
              </a:lnSpc>
            </a:pPr>
            <a:r>
              <a:rPr lang="en-US" b="1" spc="600" dirty="0" err="1">
                <a:solidFill>
                  <a:srgbClr val="00206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הכרה</a:t>
            </a:r>
            <a:endParaRPr lang="en-US" b="1" spc="600" dirty="0">
              <a:solidFill>
                <a:srgbClr val="002060"/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pic>
        <p:nvPicPr>
          <p:cNvPr id="15" name="מציין מיקום תוכן 14">
            <a:extLst>
              <a:ext uri="{FF2B5EF4-FFF2-40B4-BE49-F238E27FC236}">
                <a16:creationId xmlns:a16="http://schemas.microsoft.com/office/drawing/2014/main" id="{7D651BDB-0ACB-4198-9210-593D3EF0AA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622" r="11574"/>
          <a:stretch/>
        </p:blipFill>
        <p:spPr>
          <a:xfrm>
            <a:off x="6582527" y="10"/>
            <a:ext cx="4334913" cy="6857990"/>
          </a:xfrm>
          <a:prstGeom prst="rect">
            <a:avLst/>
          </a:prstGeom>
          <a:solidFill>
            <a:srgbClr val="FFFFF7"/>
          </a:solidFill>
        </p:spPr>
      </p:pic>
      <p:sp>
        <p:nvSpPr>
          <p:cNvPr id="3" name="TextBox 2"/>
          <p:cNvSpPr txBox="1"/>
          <p:nvPr/>
        </p:nvSpPr>
        <p:spPr>
          <a:xfrm>
            <a:off x="945931" y="4464279"/>
            <a:ext cx="4810653" cy="2125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endParaRPr lang="en-US" sz="1050" dirty="0">
              <a:solidFill>
                <a:srgbClr val="C0504D">
                  <a:lumMod val="50000"/>
                </a:srgbClr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285750" indent="-285750" algn="ctr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הכרה אותנטית בכישורים, ביכולות</a:t>
            </a:r>
          </a:p>
          <a:p>
            <a:pPr marL="285750" indent="-285750" algn="ctr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תיווך</a:t>
            </a:r>
            <a:r>
              <a:rPr lang="en-US" dirty="0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lang="en-US" dirty="0" err="1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ההצלחות</a:t>
            </a:r>
            <a:r>
              <a:rPr lang="en-US" dirty="0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lang="he-IL" dirty="0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לסביבה </a:t>
            </a:r>
            <a:endParaRPr lang="en-US" dirty="0">
              <a:solidFill>
                <a:srgbClr val="C0504D">
                  <a:lumMod val="50000"/>
                </a:srgbClr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marL="285750" indent="-285750" algn="ctr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ביטויי</a:t>
            </a:r>
            <a:r>
              <a:rPr lang="en-US" dirty="0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 הכרה דווקא כשאני מבקש להעצים </a:t>
            </a:r>
            <a:r>
              <a:rPr lang="en-US" dirty="0" err="1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תכונה</a:t>
            </a:r>
            <a:r>
              <a:rPr lang="en-US" dirty="0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 </a:t>
            </a:r>
            <a:r>
              <a:rPr lang="en-US" dirty="0" err="1">
                <a:solidFill>
                  <a:srgbClr val="C0504D">
                    <a:lumMod val="50000"/>
                  </a:srgbClr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מסויימת</a:t>
            </a:r>
            <a:endParaRPr lang="en-US" dirty="0">
              <a:solidFill>
                <a:srgbClr val="C0504D">
                  <a:lumMod val="50000"/>
                </a:srgbClr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  <a:p>
            <a:pPr algn="ctr" rtl="0">
              <a:lnSpc>
                <a:spcPct val="150000"/>
              </a:lnSpc>
            </a:pPr>
            <a:endParaRPr lang="en-US" sz="2000" dirty="0">
              <a:solidFill>
                <a:srgbClr val="C0504D">
                  <a:lumMod val="50000"/>
                </a:srgbClr>
              </a:solidFill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1E154F78-E3A1-4266-8D70-AC580446B2E0}"/>
              </a:ext>
            </a:extLst>
          </p:cNvPr>
          <p:cNvSpPr txBox="1"/>
          <p:nvPr/>
        </p:nvSpPr>
        <p:spPr>
          <a:xfrm>
            <a:off x="2327467" y="1540402"/>
            <a:ext cx="2397327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he-IL" sz="1600" b="1" dirty="0">
                <a:solidFill>
                  <a:srgbClr val="002060"/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אחריות | אגי משעול</a:t>
            </a:r>
          </a:p>
          <a:p>
            <a:pPr>
              <a:spcAft>
                <a:spcPts val="600"/>
              </a:spcAft>
            </a:pPr>
            <a:endParaRPr lang="he-IL" sz="1600" dirty="0">
              <a:solidFill>
                <a:srgbClr val="002060"/>
              </a:solidFill>
              <a:latin typeface="Guttman Frank" panose="02010401010101010101" pitchFamily="2" charset="-79"/>
              <a:cs typeface="Guttman Frank" panose="02010401010101010101" pitchFamily="2" charset="-79"/>
            </a:endParaRPr>
          </a:p>
          <a:p>
            <a:pPr>
              <a:spcAft>
                <a:spcPts val="600"/>
              </a:spcAft>
            </a:pPr>
            <a:r>
              <a:rPr lang="he-IL" sz="1600" dirty="0">
                <a:solidFill>
                  <a:srgbClr val="002060"/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בחצר האחורית</a:t>
            </a:r>
          </a:p>
          <a:p>
            <a:pPr>
              <a:spcAft>
                <a:spcPts val="600"/>
              </a:spcAft>
            </a:pPr>
            <a:r>
              <a:rPr lang="he-IL" sz="1600" dirty="0">
                <a:solidFill>
                  <a:srgbClr val="002060"/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פורח היום</a:t>
            </a:r>
          </a:p>
          <a:p>
            <a:pPr>
              <a:spcAft>
                <a:spcPts val="600"/>
              </a:spcAft>
            </a:pPr>
            <a:r>
              <a:rPr lang="he-IL" sz="1600" dirty="0">
                <a:solidFill>
                  <a:srgbClr val="002060"/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(ליום)</a:t>
            </a:r>
          </a:p>
          <a:p>
            <a:pPr>
              <a:spcAft>
                <a:spcPts val="600"/>
              </a:spcAft>
            </a:pPr>
            <a:r>
              <a:rPr lang="he-IL" sz="1600" dirty="0">
                <a:solidFill>
                  <a:srgbClr val="002060"/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הקקטוס הזה ששמו</a:t>
            </a:r>
          </a:p>
          <a:p>
            <a:pPr>
              <a:spcAft>
                <a:spcPts val="600"/>
              </a:spcAft>
            </a:pPr>
            <a:r>
              <a:rPr lang="he-IL" sz="1600" dirty="0">
                <a:solidFill>
                  <a:srgbClr val="002060"/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לא ידוע לי</a:t>
            </a:r>
          </a:p>
          <a:p>
            <a:pPr>
              <a:spcAft>
                <a:spcPts val="600"/>
              </a:spcAft>
            </a:pPr>
            <a:r>
              <a:rPr lang="he-IL" sz="1600" dirty="0">
                <a:solidFill>
                  <a:srgbClr val="002060"/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ואם אני לא אראה אותו</a:t>
            </a:r>
          </a:p>
          <a:p>
            <a:pPr>
              <a:spcAft>
                <a:spcPts val="600"/>
              </a:spcAft>
            </a:pPr>
            <a:r>
              <a:rPr lang="he-IL" sz="1600" dirty="0">
                <a:solidFill>
                  <a:srgbClr val="002060"/>
                </a:solidFill>
                <a:latin typeface="Guttman Frank" panose="02010401010101010101" pitchFamily="2" charset="-79"/>
                <a:cs typeface="Guttman Frank" panose="02010401010101010101" pitchFamily="2" charset="-79"/>
              </a:rPr>
              <a:t>מי יראה</a:t>
            </a:r>
          </a:p>
        </p:txBody>
      </p:sp>
      <p:sp>
        <p:nvSpPr>
          <p:cNvPr id="36" name="תיבת טקסט 35">
            <a:extLst>
              <a:ext uri="{FF2B5EF4-FFF2-40B4-BE49-F238E27FC236}">
                <a16:creationId xmlns:a16="http://schemas.microsoft.com/office/drawing/2014/main" id="{862C7EFC-1D1E-4B32-86BB-1F77E1A1A804}"/>
              </a:ext>
            </a:extLst>
          </p:cNvPr>
          <p:cNvSpPr txBox="1"/>
          <p:nvPr/>
        </p:nvSpPr>
        <p:spPr>
          <a:xfrm>
            <a:off x="6582527" y="6600594"/>
            <a:ext cx="460307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u="sng" dirty="0">
                <a:solidFill>
                  <a:srgbClr val="111111"/>
                </a:solidFill>
                <a:latin typeface="-apple-system"/>
                <a:hlinkClick r:id="rId3"/>
              </a:rPr>
              <a:t>littleg.tumblr.com</a:t>
            </a:r>
          </a:p>
          <a:p>
            <a:br>
              <a:rPr lang="en-US" dirty="0">
                <a:solidFill>
                  <a:prstClr val="black"/>
                </a:solidFill>
                <a:latin typeface="Calibri"/>
              </a:rPr>
            </a:br>
            <a:endParaRPr lang="he-IL" dirty="0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866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844B2-A136-4627-9C69-67C61F2CC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387" y="678902"/>
            <a:ext cx="10515600" cy="1325563"/>
          </a:xfrm>
        </p:spPr>
        <p:txBody>
          <a:bodyPr/>
          <a:lstStyle/>
          <a:p>
            <a:pPr algn="r" rtl="1" fontAlgn="base">
              <a:lnSpc>
                <a:spcPct val="90000"/>
              </a:lnSpc>
              <a:spcBef>
                <a:spcPts val="1000"/>
              </a:spcBef>
            </a:pPr>
            <a:r>
              <a:rPr lang="en-US" sz="40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Fb Ivri" panose="02020503050405020304" pitchFamily="18" charset="-79"/>
                <a:ea typeface="Times New Roman" panose="02020603050405020304" pitchFamily="18" charset="0"/>
                <a:cs typeface="Fb Ivri" panose="02020503050405020304" pitchFamily="18" charset="-79"/>
              </a:rPr>
              <a:t>"</a:t>
            </a:r>
            <a:r>
              <a:rPr lang="he-IL" sz="40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Fb Ivri" panose="02020503050405020304" pitchFamily="18" charset="-79"/>
                <a:ea typeface="Times New Roman" panose="02020603050405020304" pitchFamily="18" charset="0"/>
                <a:cs typeface="Fb Ivri" panose="02020503050405020304" pitchFamily="18" charset="-79"/>
              </a:rPr>
              <a:t>שכבות" /  אמה שם-בה אילון</a:t>
            </a:r>
            <a:br>
              <a:rPr lang="en-US" sz="4400" dirty="0">
                <a:effectLst/>
                <a:latin typeface="Fb Ivri" panose="02020503050405020304" pitchFamily="18" charset="-79"/>
                <a:ea typeface="Times New Roman" panose="02020603050405020304" pitchFamily="18" charset="0"/>
                <a:cs typeface="Fb Ivri" panose="02020503050405020304" pitchFamily="18" charset="-79"/>
              </a:rPr>
            </a:br>
            <a:endParaRPr lang="en-US" dirty="0"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64ABF-9671-4845-AADD-1AF61F90D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6285" y="1825625"/>
            <a:ext cx="7565571" cy="4351338"/>
          </a:xfrm>
        </p:spPr>
        <p:txBody>
          <a:bodyPr>
            <a:normAutofit lnSpcReduction="10000"/>
          </a:bodyPr>
          <a:lstStyle/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יָד עַל הַגַּב.</a:t>
            </a:r>
          </a:p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כַּמָּה מַפְתִּיעָה יְכוֹלָה לִהְיוֹת יָד עַל הַגַּב?</a:t>
            </a:r>
          </a:p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כַּמָּה מַפְתִּיעָה יְכוֹלָה לִהְיוֹת יָד הַמּוּנַחַת עַל הַגַּב בְּרַכּוּת?</a:t>
            </a:r>
          </a:p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כַּמָּה מֻפְתָע יָכוֹל לִהְיוֹת גַּב כְּשֶׁמּוּנַחַת עָלָיו יָד בְּרַכּוּת?</a:t>
            </a:r>
          </a:p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כַּמָּה מֻפְתָע יָכוֹל לִהְיוֹת הַלֵּב</a:t>
            </a:r>
          </a:p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כְּשֶׁמּוּנָח עַל גַּבּוֹ גַּב</a:t>
            </a:r>
          </a:p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וְעַל גַּבֵּי הַגַּב מוּנַחַת יָד</a:t>
            </a:r>
          </a:p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וְעַל גַּבֵּי הַיָּד מוּנַחַת רַכּוּת</a:t>
            </a:r>
          </a:p>
          <a:p>
            <a:pPr marL="0" indent="0" algn="r" rtl="1" fontAlgn="base">
              <a:buNone/>
            </a:pPr>
            <a:r>
              <a:rPr lang="he-IL" dirty="0">
                <a:solidFill>
                  <a:srgbClr val="515050"/>
                </a:solidFill>
                <a:latin typeface="Fb Ivri" panose="02020503050405020304" pitchFamily="18" charset="-79"/>
                <a:cs typeface="Fb Ivri" panose="02020503050405020304" pitchFamily="18" charset="-79"/>
              </a:rPr>
              <a:t>וְעַל גַּבֵּי הָרַכּוּת מוּנָחוֹת מַחְשָׁבוֹת טוֹבוֹת מְאֹד.</a:t>
            </a:r>
          </a:p>
          <a:p>
            <a:pPr marL="0" indent="0" algn="r">
              <a:buNone/>
            </a:pPr>
            <a:endParaRPr lang="en-US" dirty="0">
              <a:latin typeface="Fb Ivri" panose="02020503050405020304" pitchFamily="18" charset="-79"/>
              <a:cs typeface="Fb Ivri" panose="02020503050405020304" pitchFamily="18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67C5CA51-7E04-402D-B573-CE6C4485F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696720"/>
            <a:ext cx="4812420" cy="50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10323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1014</TotalTime>
  <Words>389</Words>
  <Application>Microsoft Office PowerPoint</Application>
  <PresentationFormat>מסך רחב</PresentationFormat>
  <Paragraphs>86</Paragraphs>
  <Slides>12</Slides>
  <Notes>1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11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Fb BoeiManali</vt:lpstr>
      <vt:lpstr>Fb Dakar Light</vt:lpstr>
      <vt:lpstr>Fb Ivri</vt:lpstr>
      <vt:lpstr>Gisha</vt:lpstr>
      <vt:lpstr>Guttman Frank</vt:lpstr>
      <vt:lpstr>Gveret Levin AlefAlefAlef</vt:lpstr>
      <vt:lpstr>Lucida Sans Unicode</vt:lpstr>
      <vt:lpstr>1_Office Theme</vt:lpstr>
      <vt:lpstr>עושים חינוך חברתי יוצר להיות בקשר עם כל  הנשמה</vt:lpstr>
      <vt:lpstr>תיאוריית ההתקשרות - חשוב שנכיר</vt:lpstr>
      <vt:lpstr>מצגת של PowerPoint‏</vt:lpstr>
      <vt:lpstr>הנשמה</vt:lpstr>
      <vt:lpstr>הקשבה אמפתית</vt:lpstr>
      <vt:lpstr>נראות</vt:lpstr>
      <vt:lpstr>מצגת של PowerPoint‏</vt:lpstr>
      <vt:lpstr>מצגת של PowerPoint‏</vt:lpstr>
      <vt:lpstr>מצגת של PowerPoint‏</vt:lpstr>
      <vt:lpstr>משמעות</vt:lpstr>
      <vt:lpstr>הכרה</vt:lpstr>
      <vt:lpstr>"שכבות" /  אמה שם-בה אילון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להיות בקשר   עם נשמה</dc:title>
  <dc:creator>Lara Kfir</dc:creator>
  <cp:lastModifiedBy>Tsofia Fuichtwanger</cp:lastModifiedBy>
  <cp:revision>6</cp:revision>
  <dcterms:created xsi:type="dcterms:W3CDTF">2020-12-30T14:28:19Z</dcterms:created>
  <dcterms:modified xsi:type="dcterms:W3CDTF">2024-11-20T11:35:31Z</dcterms:modified>
</cp:coreProperties>
</file>