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2" r:id="rId6"/>
    <p:sldId id="280" r:id="rId7"/>
    <p:sldId id="273" r:id="rId8"/>
    <p:sldId id="267" r:id="rId9"/>
    <p:sldId id="257" r:id="rId10"/>
    <p:sldId id="258" r:id="rId11"/>
    <p:sldId id="290" r:id="rId12"/>
    <p:sldId id="261" r:id="rId13"/>
    <p:sldId id="281" r:id="rId14"/>
    <p:sldId id="275" r:id="rId15"/>
    <p:sldId id="285" r:id="rId16"/>
    <p:sldId id="282" r:id="rId17"/>
    <p:sldId id="284" r:id="rId18"/>
    <p:sldId id="283" r:id="rId19"/>
    <p:sldId id="287" r:id="rId20"/>
    <p:sldId id="286" r:id="rId21"/>
    <p:sldId id="288" r:id="rId22"/>
    <p:sldId id="289" r:id="rId23"/>
    <p:sldId id="259" r:id="rId24"/>
    <p:sldId id="26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53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 /><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presProps" Target="presProps.xml" /><Relationship Id="rId3" Type="http://schemas.openxmlformats.org/officeDocument/2006/relationships/customXml" Target="../customXml/item3.xml" /><Relationship Id="rId21" Type="http://schemas.openxmlformats.org/officeDocument/2006/relationships/slide" Target="slides/slide17.xml" /><Relationship Id="rId7" Type="http://schemas.openxmlformats.org/officeDocument/2006/relationships/slide" Target="slides/slide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2" Type="http://schemas.openxmlformats.org/officeDocument/2006/relationships/customXml" Target="../customXml/item2.xml" /><Relationship Id="rId16" Type="http://schemas.openxmlformats.org/officeDocument/2006/relationships/slide" Target="slides/slide12.xml" /><Relationship Id="rId20" Type="http://schemas.openxmlformats.org/officeDocument/2006/relationships/slide" Target="slides/slide16.xml" /><Relationship Id="rId29" Type="http://schemas.openxmlformats.org/officeDocument/2006/relationships/tableStyles" Target="tableStyles.xml" /><Relationship Id="rId1" Type="http://schemas.openxmlformats.org/officeDocument/2006/relationships/customXml" Target="../customXml/item1.xml" /><Relationship Id="rId6" Type="http://schemas.openxmlformats.org/officeDocument/2006/relationships/slide" Target="slides/slide2.xml" /><Relationship Id="rId11" Type="http://schemas.openxmlformats.org/officeDocument/2006/relationships/slide" Target="slides/slide7.xml" /><Relationship Id="rId24" Type="http://schemas.openxmlformats.org/officeDocument/2006/relationships/slide" Target="slides/slide20.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theme" Target="theme/theme1.xml" /><Relationship Id="rId10" Type="http://schemas.openxmlformats.org/officeDocument/2006/relationships/slide" Target="slides/slide6.xml" /><Relationship Id="rId19" Type="http://schemas.openxmlformats.org/officeDocument/2006/relationships/slide" Target="slides/slide15.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viewProps" Target="view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36B8C-B1B3-4400-ABB7-2B595302E3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3C9288-D535-4A28-BE60-CBA878FAF1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9F3B32-3EEF-455D-8A5A-3B2423502B7B}"/>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5" name="Footer Placeholder 4">
            <a:extLst>
              <a:ext uri="{FF2B5EF4-FFF2-40B4-BE49-F238E27FC236}">
                <a16:creationId xmlns:a16="http://schemas.microsoft.com/office/drawing/2014/main" id="{559DF38D-E80F-4D5D-AB4A-4A2FB0FA0A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F9076A-D101-47FF-B5DF-A61AD2F3642A}"/>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281422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71326-0C09-438D-8BBD-1B3E7F68B2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09FAD6-7780-4538-8B91-D83192001BC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A1770A-54E7-480B-A7D6-04082E857CF2}"/>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5" name="Footer Placeholder 4">
            <a:extLst>
              <a:ext uri="{FF2B5EF4-FFF2-40B4-BE49-F238E27FC236}">
                <a16:creationId xmlns:a16="http://schemas.microsoft.com/office/drawing/2014/main" id="{78821FA7-B991-495F-8377-974E5C40B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452541-5E98-44C7-81F1-600C6AC581E0}"/>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233982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88B7D-E4B4-47F7-8044-5A225B6CC09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4B55A4-6474-484C-85B7-FB2E2DE76D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9FD1F3D-16A7-44B2-B749-546FCA4E5F7D}"/>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5" name="Footer Placeholder 4">
            <a:extLst>
              <a:ext uri="{FF2B5EF4-FFF2-40B4-BE49-F238E27FC236}">
                <a16:creationId xmlns:a16="http://schemas.microsoft.com/office/drawing/2014/main" id="{8E338B78-E190-4D3E-8EE5-9949C3512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30B7F-1768-42C6-A8D4-F18145ABF1CA}"/>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174948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74DF-C7F5-4705-8DB1-D2054BBD86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7E6B3E-7504-453B-9C93-24E586745AD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B06D629-4283-4D41-92CC-4A970163846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A69D2C-BCEE-4D71-B5E9-25EA8EB8DD6A}"/>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6" name="Footer Placeholder 5">
            <a:extLst>
              <a:ext uri="{FF2B5EF4-FFF2-40B4-BE49-F238E27FC236}">
                <a16:creationId xmlns:a16="http://schemas.microsoft.com/office/drawing/2014/main" id="{CEC16F51-629F-4C36-9DB6-F4E05E0171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C987B5-B032-4941-BBF7-3F700EBB9ACA}"/>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1303968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6FF81-2A72-4945-B187-83EA8D0FE3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6BC9CD-6D28-4579-8CEA-0E934B7059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46FFD9C-C495-4802-842A-4905AB0748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F3471E-53F5-42F3-9363-6804A3686B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6D26AD3-2C68-4D44-ABA3-B018C55D1D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65AF31-500E-4B52-804A-A22717EE1BBC}"/>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8" name="Footer Placeholder 7">
            <a:extLst>
              <a:ext uri="{FF2B5EF4-FFF2-40B4-BE49-F238E27FC236}">
                <a16:creationId xmlns:a16="http://schemas.microsoft.com/office/drawing/2014/main" id="{8B4BC7E3-08C8-46C8-A667-E42918F96D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371361-E6BE-4649-ACEB-D6E15566F79B}"/>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637969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76100-A0F5-48B4-A761-EE645FF10B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25BFA1-FA78-433C-9ACF-E06A9202EDB9}"/>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4" name="Footer Placeholder 3">
            <a:extLst>
              <a:ext uri="{FF2B5EF4-FFF2-40B4-BE49-F238E27FC236}">
                <a16:creationId xmlns:a16="http://schemas.microsoft.com/office/drawing/2014/main" id="{B8A507FC-EF29-4AE7-BDC7-6BA8743D73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5E8370-9264-4C46-AF91-DB298C265B31}"/>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226366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6AA714-2F22-4B9A-9C1B-0B4F66FFAEB7}"/>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3" name="Footer Placeholder 2">
            <a:extLst>
              <a:ext uri="{FF2B5EF4-FFF2-40B4-BE49-F238E27FC236}">
                <a16:creationId xmlns:a16="http://schemas.microsoft.com/office/drawing/2014/main" id="{C46B23A4-FB17-4839-9ACD-5E626C658A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45B528-834C-455A-9377-6BC8C360F844}"/>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166049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09DB-94F3-4F2B-9450-8C46E70751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EB819C-506F-48F2-A7EA-4195D54062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590A02-5B67-4766-9424-3996F5FE46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FB2564-5F57-4C2D-8443-A66240AB83BA}"/>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6" name="Footer Placeholder 5">
            <a:extLst>
              <a:ext uri="{FF2B5EF4-FFF2-40B4-BE49-F238E27FC236}">
                <a16:creationId xmlns:a16="http://schemas.microsoft.com/office/drawing/2014/main" id="{1BACB83A-3A73-4D36-AA58-0974E8E953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989FE7-DE5C-400D-A9EF-A4E9331BEDD0}"/>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3171086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991DB-5FEC-4F7C-BF02-C3BAFB360D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3DC02B7-816A-4636-A834-A2B7D9B4EC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9AAA36-8C85-4AEA-A9FB-8EEE8DA319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84FA4F-D77A-456A-B91A-84583B775EBA}"/>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6" name="Footer Placeholder 5">
            <a:extLst>
              <a:ext uri="{FF2B5EF4-FFF2-40B4-BE49-F238E27FC236}">
                <a16:creationId xmlns:a16="http://schemas.microsoft.com/office/drawing/2014/main" id="{01B96152-344C-414B-8DE7-8E0AA52008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51DA21-1787-4D0A-B07C-F37DE54EA1BE}"/>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277011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81E13-9467-412E-AA16-6EF7A2E09A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686B95-8DC5-4B89-ABBA-D838CC5FDBC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FA8DBD-141E-4369-B14F-6BFCCF39F436}"/>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5" name="Footer Placeholder 4">
            <a:extLst>
              <a:ext uri="{FF2B5EF4-FFF2-40B4-BE49-F238E27FC236}">
                <a16:creationId xmlns:a16="http://schemas.microsoft.com/office/drawing/2014/main" id="{9A6ED4C9-1FC4-4F2A-8863-E539CF33E9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9CA054-AA1D-4DDA-A71B-A4284A263479}"/>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102276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95C578-7BCC-48E8-BB74-A3F8E073CE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8B5A8D-F6B9-4015-924C-FB176292F5F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E913BB-D1F6-456B-8172-F233814C13C3}"/>
              </a:ext>
            </a:extLst>
          </p:cNvPr>
          <p:cNvSpPr>
            <a:spLocks noGrp="1"/>
          </p:cNvSpPr>
          <p:nvPr>
            <p:ph type="dt" sz="half" idx="10"/>
          </p:nvPr>
        </p:nvSpPr>
        <p:spPr/>
        <p:txBody>
          <a:bodyPr/>
          <a:lstStyle/>
          <a:p>
            <a:fld id="{304ABFDC-7526-4E5A-B631-A207D1C8DE1C}" type="datetimeFigureOut">
              <a:rPr lang="en-US" smtClean="0"/>
              <a:t>3/26/2025</a:t>
            </a:fld>
            <a:endParaRPr lang="en-US"/>
          </a:p>
        </p:txBody>
      </p:sp>
      <p:sp>
        <p:nvSpPr>
          <p:cNvPr id="5" name="Footer Placeholder 4">
            <a:extLst>
              <a:ext uri="{FF2B5EF4-FFF2-40B4-BE49-F238E27FC236}">
                <a16:creationId xmlns:a16="http://schemas.microsoft.com/office/drawing/2014/main" id="{5C314F2E-6838-48D5-B257-20C18D18AA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76318-4B1F-4684-99F1-D46A436580A3}"/>
              </a:ext>
            </a:extLst>
          </p:cNvPr>
          <p:cNvSpPr>
            <a:spLocks noGrp="1"/>
          </p:cNvSpPr>
          <p:nvPr>
            <p:ph type="sldNum" sz="quarter" idx="12"/>
          </p:nvPr>
        </p:nvSpPr>
        <p:spPr/>
        <p:txBody>
          <a:bodyPr/>
          <a:lstStyle/>
          <a:p>
            <a:fld id="{79E13257-B2B0-4540-861D-7BF44D8E8FF5}" type="slidenum">
              <a:rPr lang="en-US" smtClean="0"/>
              <a:t>‹#›</a:t>
            </a:fld>
            <a:endParaRPr lang="en-US"/>
          </a:p>
        </p:txBody>
      </p:sp>
    </p:spTree>
    <p:extLst>
      <p:ext uri="{BB962C8B-B14F-4D97-AF65-F5344CB8AC3E}">
        <p14:creationId xmlns:p14="http://schemas.microsoft.com/office/powerpoint/2010/main" val="1197818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C3D9F-AAFD-4036-86B1-1B6F97B464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9ABE443-E399-492C-868C-B9BCAA0E85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5F871E-D7AB-43A6-B6B6-21AF223572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ABFDC-7526-4E5A-B631-A207D1C8DE1C}" type="datetimeFigureOut">
              <a:rPr lang="en-US" smtClean="0"/>
              <a:t>3/26/2025</a:t>
            </a:fld>
            <a:endParaRPr lang="en-US"/>
          </a:p>
        </p:txBody>
      </p:sp>
      <p:sp>
        <p:nvSpPr>
          <p:cNvPr id="5" name="Footer Placeholder 4">
            <a:extLst>
              <a:ext uri="{FF2B5EF4-FFF2-40B4-BE49-F238E27FC236}">
                <a16:creationId xmlns:a16="http://schemas.microsoft.com/office/drawing/2014/main" id="{5097A374-2A29-4809-9CDF-865ABC3C48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730CB0-B371-4192-B4BD-D8AAE46E27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E13257-B2B0-4540-861D-7BF44D8E8FF5}" type="slidenum">
              <a:rPr lang="en-US" smtClean="0"/>
              <a:t>‹#›</a:t>
            </a:fld>
            <a:endParaRPr lang="en-US"/>
          </a:p>
        </p:txBody>
      </p:sp>
    </p:spTree>
    <p:extLst>
      <p:ext uri="{BB962C8B-B14F-4D97-AF65-F5344CB8AC3E}">
        <p14:creationId xmlns:p14="http://schemas.microsoft.com/office/powerpoint/2010/main" val="3967858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4.png" /><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6.png" /><Relationship Id="rId2" Type="http://schemas.openxmlformats.org/officeDocument/2006/relationships/image" Target="../media/image15.png" /><Relationship Id="rId1" Type="http://schemas.openxmlformats.org/officeDocument/2006/relationships/slideLayout" Target="../slideLayouts/slideLayout2.xml" /><Relationship Id="rId4" Type="http://schemas.openxmlformats.org/officeDocument/2006/relationships/image" Target="../media/image17.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video" Target="../media/media1.mp4" /><Relationship Id="rId1" Type="http://schemas.microsoft.com/office/2007/relationships/media" Target="../media/media1.mp4" /><Relationship Id="rId4" Type="http://schemas.openxmlformats.org/officeDocument/2006/relationships/image" Target="../media/image18.png" /></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video" Target="../media/media2.mp4" /><Relationship Id="rId1" Type="http://schemas.microsoft.com/office/2007/relationships/media" Target="../media/media2.mp4" /><Relationship Id="rId4" Type="http://schemas.openxmlformats.org/officeDocument/2006/relationships/image" Target="../media/image19.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2101F-32C6-4F05-815D-E8727C1D29AE}"/>
              </a:ext>
            </a:extLst>
          </p:cNvPr>
          <p:cNvSpPr>
            <a:spLocks noGrp="1"/>
          </p:cNvSpPr>
          <p:nvPr>
            <p:ph type="ctrTitle"/>
          </p:nvPr>
        </p:nvSpPr>
        <p:spPr>
          <a:xfrm>
            <a:off x="6746628" y="1783959"/>
            <a:ext cx="4645250" cy="2889114"/>
          </a:xfrm>
        </p:spPr>
        <p:txBody>
          <a:bodyPr anchor="b">
            <a:normAutofit fontScale="90000"/>
          </a:bodyPr>
          <a:lstStyle/>
          <a:p>
            <a:pPr algn="r" rtl="1"/>
            <a:r>
              <a:rPr lang="he-IL" dirty="0">
                <a:latin typeface="Alef" panose="00000500000000000000" pitchFamily="2" charset="-79"/>
                <a:cs typeface="Alef" panose="00000500000000000000" pitchFamily="2" charset="-79"/>
              </a:rPr>
              <a:t>תפקיד רכז/ת החינוך החברתי כמטרונום של קהילת  המשמעות</a:t>
            </a:r>
            <a:endParaRPr lang="en-US" dirty="0">
              <a:latin typeface="Alef" panose="00000500000000000000" pitchFamily="2" charset="-79"/>
              <a:cs typeface="Alef" panose="00000500000000000000" pitchFamily="2" charset="-79"/>
            </a:endParaRPr>
          </a:p>
        </p:txBody>
      </p:sp>
      <p:sp>
        <p:nvSpPr>
          <p:cNvPr id="39" name="Freeform: Shape 3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תמונה 6">
            <a:extLst>
              <a:ext uri="{FF2B5EF4-FFF2-40B4-BE49-F238E27FC236}">
                <a16:creationId xmlns:a16="http://schemas.microsoft.com/office/drawing/2014/main" id="{68D112DD-74E5-4357-91D7-F07D80F18F6B}"/>
              </a:ext>
            </a:extLst>
          </p:cNvPr>
          <p:cNvPicPr/>
          <p:nvPr/>
        </p:nvPicPr>
        <p:blipFill rotWithShape="1">
          <a:blip r:embed="rId2" cstate="print"/>
          <a:srcRect l="17518" r="19675"/>
          <a:stretch/>
        </p:blipFill>
        <p:spPr bwMode="auto">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noFill/>
        </p:spPr>
      </p:pic>
      <p:pic>
        <p:nvPicPr>
          <p:cNvPr id="8" name="Picture 1" descr="Village Way Educational Initiatives LOGO">
            <a:extLst>
              <a:ext uri="{FF2B5EF4-FFF2-40B4-BE49-F238E27FC236}">
                <a16:creationId xmlns:a16="http://schemas.microsoft.com/office/drawing/2014/main" id="{AE9BB868-1256-4FF3-9594-AAB4D027FFCD}"/>
              </a:ext>
            </a:extLst>
          </p:cNvPr>
          <p:cNvPicPr/>
          <p:nvPr/>
        </p:nvPicPr>
        <p:blipFill>
          <a:blip r:embed="rId3">
            <a:alphaModFix/>
            <a:extLst>
              <a:ext uri="{28A0092B-C50C-407E-A947-70E740481C1C}">
                <a14:useLocalDpi xmlns:a14="http://schemas.microsoft.com/office/drawing/2010/main" val="0"/>
              </a:ext>
            </a:extLst>
          </a:blip>
          <a:srcRect/>
          <a:stretch>
            <a:fillRect/>
          </a:stretch>
        </p:blipFill>
        <p:spPr bwMode="auto">
          <a:xfrm>
            <a:off x="10324213" y="5932967"/>
            <a:ext cx="1565821" cy="715424"/>
          </a:xfrm>
          <a:prstGeom prst="rect">
            <a:avLst/>
          </a:prstGeom>
          <a:solidFill>
            <a:schemeClr val="accent1">
              <a:alpha val="0"/>
            </a:schemeClr>
          </a:solidFill>
          <a:ln>
            <a:noFill/>
          </a:ln>
        </p:spPr>
      </p:pic>
    </p:spTree>
    <p:extLst>
      <p:ext uri="{BB962C8B-B14F-4D97-AF65-F5344CB8AC3E}">
        <p14:creationId xmlns:p14="http://schemas.microsoft.com/office/powerpoint/2010/main" val="2616049864"/>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248FA7F6-D250-48D1-ACAE-9C6A3AF1F179}"/>
              </a:ext>
            </a:extLst>
          </p:cNvPr>
          <p:cNvPicPr>
            <a:picLocks noChangeAspect="1"/>
          </p:cNvPicPr>
          <p:nvPr/>
        </p:nvPicPr>
        <p:blipFill rotWithShape="1">
          <a:blip r:embed="rId3">
            <a:alphaModFix/>
          </a:blip>
          <a:srcRect l="34447" r="26141" b="-1"/>
          <a:stretch/>
        </p:blipFill>
        <p:spPr>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a:extLst>
              <a:ext uri="{FF2B5EF4-FFF2-40B4-BE49-F238E27FC236}">
                <a16:creationId xmlns:a16="http://schemas.microsoft.com/office/drawing/2014/main" id="{71ABAC64-EFEE-4FE2-91DC-D0C32216231A}"/>
              </a:ext>
            </a:extLst>
          </p:cNvPr>
          <p:cNvSpPr>
            <a:spLocks noGrp="1"/>
          </p:cNvSpPr>
          <p:nvPr>
            <p:ph idx="1"/>
          </p:nvPr>
        </p:nvSpPr>
        <p:spPr>
          <a:xfrm>
            <a:off x="5614876" y="457200"/>
            <a:ext cx="5889552" cy="5986130"/>
          </a:xfrm>
        </p:spPr>
        <p:txBody>
          <a:bodyPr anchor="ctr">
            <a:normAutofit lnSpcReduction="10000"/>
          </a:bodyPr>
          <a:lstStyle/>
          <a:p>
            <a:pPr marL="0" indent="0" rtl="1">
              <a:buNone/>
            </a:pPr>
            <a:endParaRPr lang="he-IL" sz="1700" b="1" dirty="0">
              <a:solidFill>
                <a:srgbClr val="000000"/>
              </a:solidFill>
              <a:latin typeface="Alef" panose="00000500000000000000" pitchFamily="2" charset="-79"/>
              <a:cs typeface="Alef" panose="00000500000000000000" pitchFamily="2" charset="-79"/>
            </a:endParaRPr>
          </a:p>
          <a:p>
            <a:pPr marL="0" indent="0" algn="r" rtl="1">
              <a:buNone/>
            </a:pPr>
            <a:r>
              <a:rPr lang="he-IL" sz="3600" dirty="0">
                <a:solidFill>
                  <a:schemeClr val="accent1">
                    <a:lumMod val="75000"/>
                  </a:schemeClr>
                </a:solidFill>
                <a:latin typeface="Choco" panose="00000400000000000000" pitchFamily="2" charset="-79"/>
                <a:cs typeface="Choco" panose="00000400000000000000" pitchFamily="2" charset="-79"/>
              </a:rPr>
              <a:t>קהילה של משמעות</a:t>
            </a:r>
          </a:p>
          <a:p>
            <a:pPr marL="0" indent="0" algn="r" rtl="1">
              <a:buNone/>
            </a:pPr>
            <a:endParaRPr lang="he-IL" sz="1600" dirty="0">
              <a:solidFill>
                <a:srgbClr val="000000"/>
              </a:solidFill>
              <a:latin typeface="Choco" panose="00000400000000000000" pitchFamily="2" charset="-79"/>
              <a:cs typeface="Choco" panose="00000400000000000000" pitchFamily="2" charset="-79"/>
            </a:endParaRPr>
          </a:p>
          <a:p>
            <a:pPr marL="0" indent="0" algn="r" rtl="1">
              <a:buNone/>
            </a:pPr>
            <a:r>
              <a:rPr lang="he-IL" dirty="0">
                <a:solidFill>
                  <a:srgbClr val="000000"/>
                </a:solidFill>
                <a:latin typeface="Alef" panose="00000500000000000000" pitchFamily="2" charset="-79"/>
                <a:cs typeface="Alef" panose="00000500000000000000" pitchFamily="2" charset="-79"/>
              </a:rPr>
              <a:t>שום </a:t>
            </a:r>
            <a:r>
              <a:rPr lang="he-IL" dirty="0" err="1">
                <a:solidFill>
                  <a:srgbClr val="000000"/>
                </a:solidFill>
                <a:latin typeface="Alef" panose="00000500000000000000" pitchFamily="2" charset="-79"/>
                <a:cs typeface="Alef" panose="00000500000000000000" pitchFamily="2" charset="-79"/>
              </a:rPr>
              <a:t>אדם</a:t>
            </a:r>
            <a:r>
              <a:rPr lang="he-IL" dirty="0">
                <a:solidFill>
                  <a:srgbClr val="000000"/>
                </a:solidFill>
                <a:latin typeface="Alef" panose="00000500000000000000" pitchFamily="2" charset="-79"/>
                <a:cs typeface="Alef" panose="00000500000000000000" pitchFamily="2" charset="-79"/>
              </a:rPr>
              <a:t> אינו אי מבודד בעולם, אלא מממש את אנושיותו דרך אחרים ולידם, בעזרה לאחרים ובהיעזרות בהם. הקהילה היא המסגרת שהאדם פועל בתוכה, והיא זו שמעניקה פשר לפעולתו. בחיים קהילתיים הזיקות בין חברי הקהילה מוחשיות, והן מוטבעות בחותם של כנות ואנושיות. מימוש עצמי של כל אחד ואחת מחברי הקהילה מותנה בזיקות הללו ובתחושת השייכות והביטחון שהן משרות. החינוך אינו מתרחש בבועה. חינוך תובע קודם לכל קשר בין בני-האדם, משמע את קיומה של קהילה. </a:t>
            </a:r>
          </a:p>
          <a:p>
            <a:pPr rtl="1"/>
            <a:endParaRPr lang="he-IL" sz="1700" dirty="0">
              <a:solidFill>
                <a:srgbClr val="000000"/>
              </a:solidFill>
            </a:endParaRPr>
          </a:p>
        </p:txBody>
      </p:sp>
    </p:spTree>
    <p:extLst>
      <p:ext uri="{BB962C8B-B14F-4D97-AF65-F5344CB8AC3E}">
        <p14:creationId xmlns:p14="http://schemas.microsoft.com/office/powerpoint/2010/main" val="1631052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90A9E2A-52AD-4C7B-8F86-AF1CDAB7E18F}"/>
              </a:ext>
            </a:extLst>
          </p:cNvPr>
          <p:cNvSpPr>
            <a:spLocks noGrp="1"/>
          </p:cNvSpPr>
          <p:nvPr>
            <p:ph type="title"/>
          </p:nvPr>
        </p:nvSpPr>
        <p:spPr>
          <a:xfrm>
            <a:off x="1209581" y="18255"/>
            <a:ext cx="7474172" cy="1325563"/>
          </a:xfrm>
        </p:spPr>
        <p:txBody>
          <a:bodyPr>
            <a:normAutofit/>
          </a:bodyPr>
          <a:lstStyle/>
          <a:p>
            <a:pPr algn="ctr"/>
            <a:r>
              <a:rPr lang="he-IL" dirty="0">
                <a:latin typeface="Alef" panose="00000500000000000000" pitchFamily="2" charset="-79"/>
                <a:cs typeface="Alef" panose="00000500000000000000" pitchFamily="2" charset="-79"/>
              </a:rPr>
              <a:t>מהי קבוצה ומהי קהילה?</a:t>
            </a:r>
          </a:p>
        </p:txBody>
      </p:sp>
      <p:sp>
        <p:nvSpPr>
          <p:cNvPr id="14"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גרפיקה 4" descr="סימן שאלה">
            <a:extLst>
              <a:ext uri="{FF2B5EF4-FFF2-40B4-BE49-F238E27FC236}">
                <a16:creationId xmlns:a16="http://schemas.microsoft.com/office/drawing/2014/main" id="{B413323F-BF6D-43BD-A09A-47D15CA2F6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9458900" y="2799020"/>
            <a:ext cx="1259959" cy="1259959"/>
          </a:xfrm>
          <a:prstGeom prst="rect">
            <a:avLst/>
          </a:prstGeom>
        </p:spPr>
      </p:pic>
      <p:sp>
        <p:nvSpPr>
          <p:cNvPr id="6" name="מציין מיקום תוכן 5">
            <a:extLst>
              <a:ext uri="{FF2B5EF4-FFF2-40B4-BE49-F238E27FC236}">
                <a16:creationId xmlns:a16="http://schemas.microsoft.com/office/drawing/2014/main" id="{006274C2-40A9-F9A0-DC19-F0A8DC7C27C5}"/>
              </a:ext>
            </a:extLst>
          </p:cNvPr>
          <p:cNvSpPr>
            <a:spLocks noGrp="1"/>
          </p:cNvSpPr>
          <p:nvPr>
            <p:ph idx="1"/>
          </p:nvPr>
        </p:nvSpPr>
        <p:spPr>
          <a:xfrm>
            <a:off x="155448" y="1051560"/>
            <a:ext cx="8695944" cy="5125403"/>
          </a:xfrm>
        </p:spPr>
        <p:txBody>
          <a:bodyPr>
            <a:normAutofit fontScale="62500" lnSpcReduction="20000"/>
          </a:bodyPr>
          <a:lstStyle/>
          <a:p>
            <a:pPr algn="r" rtl="1">
              <a:lnSpc>
                <a:spcPct val="107000"/>
              </a:lnSpc>
              <a:spcAft>
                <a:spcPts val="800"/>
              </a:spcAft>
            </a:pPr>
            <a:r>
              <a:rPr lang="he-IL" sz="2800" kern="100" dirty="0">
                <a:effectLst/>
                <a:latin typeface="Aptos" panose="020B0004020202020204" pitchFamily="34" charset="0"/>
                <a:ea typeface="Aptos" panose="020B0004020202020204" pitchFamily="34" charset="0"/>
                <a:cs typeface="Arial" panose="020B0604020202020204" pitchFamily="34" charset="0"/>
              </a:rPr>
              <a:t>קיימת אבחנה ברורה בין 'קבוצה' לבין 'קהילה</a:t>
            </a:r>
            <a:r>
              <a:rPr lang="en-US" sz="2800" kern="100" dirty="0">
                <a:effectLst/>
                <a:latin typeface="Aptos" panose="020B0004020202020204" pitchFamily="34" charset="0"/>
                <a:ea typeface="Aptos" panose="020B0004020202020204" pitchFamily="34" charset="0"/>
                <a:cs typeface="Arial" panose="020B0604020202020204" pitchFamily="34" charset="0"/>
              </a:rPr>
              <a:t>':</a:t>
            </a:r>
          </a:p>
          <a:p>
            <a:pPr marL="342900" lvl="0" indent="-342900" algn="r" rtl="1">
              <a:lnSpc>
                <a:spcPct val="170000"/>
              </a:lnSpc>
              <a:spcAft>
                <a:spcPts val="800"/>
              </a:spcAft>
              <a:buSzPts val="1000"/>
              <a:buFont typeface="Symbol" panose="05050102010706020507" pitchFamily="18" charset="2"/>
              <a:buChar char=""/>
              <a:tabLst>
                <a:tab pos="457200" algn="l"/>
              </a:tabLst>
            </a:pPr>
            <a:r>
              <a:rPr lang="he-IL" sz="2800" b="1" kern="100" dirty="0">
                <a:effectLst/>
                <a:latin typeface="Aptos" panose="020B0004020202020204" pitchFamily="34" charset="0"/>
                <a:ea typeface="Aptos" panose="020B0004020202020204" pitchFamily="34" charset="0"/>
                <a:cs typeface="Arial" panose="020B0604020202020204" pitchFamily="34" charset="0"/>
              </a:rPr>
              <a:t>קבוצה </a:t>
            </a:r>
            <a:r>
              <a:rPr lang="he-IL" sz="2800" kern="100" dirty="0">
                <a:effectLst/>
                <a:latin typeface="Aptos" panose="020B0004020202020204" pitchFamily="34" charset="0"/>
                <a:ea typeface="Aptos" panose="020B0004020202020204" pitchFamily="34" charset="0"/>
                <a:cs typeface="Arial" panose="020B0604020202020204" pitchFamily="34" charset="0"/>
              </a:rPr>
              <a:t>– מסגרת המתכנסת לשם השגת מטרה משותפת: קיום פולחן, אינטרס חברתי או כלכלי משותף וכדומה. היחסים בין חבריה יהיו לצורך הגשמת המטרה</a:t>
            </a:r>
            <a:r>
              <a:rPr lang="en-US" sz="2800" kern="100" dirty="0">
                <a:effectLst/>
                <a:latin typeface="Aptos" panose="020B0004020202020204" pitchFamily="34" charset="0"/>
                <a:ea typeface="Aptos" panose="020B0004020202020204" pitchFamily="34" charset="0"/>
                <a:cs typeface="Arial" panose="020B0604020202020204" pitchFamily="34" charset="0"/>
              </a:rPr>
              <a:t>.</a:t>
            </a:r>
          </a:p>
          <a:p>
            <a:pPr marL="342900" lvl="0" indent="-342900" algn="r" rtl="1">
              <a:lnSpc>
                <a:spcPct val="170000"/>
              </a:lnSpc>
              <a:spcAft>
                <a:spcPts val="800"/>
              </a:spcAft>
              <a:buSzPts val="1000"/>
              <a:buFont typeface="Symbol" panose="05050102010706020507" pitchFamily="18" charset="2"/>
              <a:buChar char=""/>
              <a:tabLst>
                <a:tab pos="457200" algn="l"/>
              </a:tabLst>
            </a:pPr>
            <a:r>
              <a:rPr lang="he-IL" sz="2800" b="1" kern="100" dirty="0">
                <a:effectLst/>
                <a:latin typeface="Aptos" panose="020B0004020202020204" pitchFamily="34" charset="0"/>
                <a:ea typeface="Aptos" panose="020B0004020202020204" pitchFamily="34" charset="0"/>
                <a:cs typeface="Arial" panose="020B0604020202020204" pitchFamily="34" charset="0"/>
              </a:rPr>
              <a:t>קהילה</a:t>
            </a:r>
            <a:r>
              <a:rPr lang="he-IL" sz="2800" kern="100" dirty="0">
                <a:effectLst/>
                <a:latin typeface="Aptos" panose="020B0004020202020204" pitchFamily="34" charset="0"/>
                <a:ea typeface="Aptos" panose="020B0004020202020204" pitchFamily="34" charset="0"/>
                <a:cs typeface="Arial" panose="020B0604020202020204" pitchFamily="34" charset="0"/>
              </a:rPr>
              <a:t> – מסגרת הנותנת מענה למגוון מטרות בתחומי חיים שונים. היא נותנת ביטוי לצרכים השונים של יחידים וקבוצות בתוכה (שדמי </a:t>
            </a:r>
            <a:r>
              <a:rPr lang="he-IL" sz="2800" kern="100" dirty="0" err="1">
                <a:effectLst/>
                <a:latin typeface="Aptos" panose="020B0004020202020204" pitchFamily="34" charset="0"/>
                <a:ea typeface="Aptos" panose="020B0004020202020204" pitchFamily="34" charset="0"/>
                <a:cs typeface="Arial" panose="020B0604020202020204" pitchFamily="34" charset="0"/>
              </a:rPr>
              <a:t>וורטמן</a:t>
            </a:r>
            <a:r>
              <a:rPr lang="he-IL" sz="2800" kern="100" dirty="0">
                <a:effectLst/>
                <a:latin typeface="Aptos" panose="020B0004020202020204" pitchFamily="34" charset="0"/>
                <a:ea typeface="Aptos" panose="020B0004020202020204" pitchFamily="34" charset="0"/>
                <a:cs typeface="Arial" panose="020B0604020202020204" pitchFamily="34" charset="0"/>
              </a:rPr>
              <a:t>, 2010), מאפשרת ומעודדת התפתחות של קשרים בין-אישיים, מחויבות ונאמנות של חבריה האחד כלפי השני, וזאת תוך שמירה על מבנה חברתי יציב ומצומצם בהיקפו</a:t>
            </a:r>
            <a:r>
              <a:rPr lang="en-US" sz="2800" kern="100" dirty="0">
                <a:effectLst/>
                <a:latin typeface="Aptos" panose="020B0004020202020204" pitchFamily="34" charset="0"/>
                <a:ea typeface="Aptos" panose="020B0004020202020204" pitchFamily="34" charset="0"/>
                <a:cs typeface="Arial" panose="020B0604020202020204" pitchFamily="34" charset="0"/>
              </a:rPr>
              <a:t> (</a:t>
            </a:r>
            <a:r>
              <a:rPr lang="en-US" sz="2800" kern="100" dirty="0" err="1">
                <a:effectLst/>
                <a:latin typeface="Aptos" panose="020B0004020202020204" pitchFamily="34" charset="0"/>
                <a:ea typeface="Aptos" panose="020B0004020202020204" pitchFamily="34" charset="0"/>
                <a:cs typeface="Arial" panose="020B0604020202020204" pitchFamily="34" charset="0"/>
              </a:rPr>
              <a:t>Tonnies</a:t>
            </a:r>
            <a:r>
              <a:rPr lang="en-US" sz="2800" kern="100" dirty="0">
                <a:effectLst/>
                <a:latin typeface="Aptos" panose="020B0004020202020204" pitchFamily="34" charset="0"/>
                <a:ea typeface="Aptos" panose="020B0004020202020204" pitchFamily="34" charset="0"/>
                <a:cs typeface="Arial" panose="020B0604020202020204" pitchFamily="34" charset="0"/>
              </a:rPr>
              <a:t>, 1887).</a:t>
            </a:r>
          </a:p>
          <a:p>
            <a:pPr marL="0" indent="0" algn="r" rtl="1">
              <a:lnSpc>
                <a:spcPct val="170000"/>
              </a:lnSpc>
              <a:spcAft>
                <a:spcPts val="800"/>
              </a:spcAft>
              <a:buNone/>
            </a:pPr>
            <a:r>
              <a:rPr lang="he-IL" sz="2800" kern="100" dirty="0">
                <a:effectLst/>
                <a:latin typeface="Aptos" panose="020B0004020202020204" pitchFamily="34" charset="0"/>
                <a:ea typeface="Aptos" panose="020B0004020202020204" pitchFamily="34" charset="0"/>
                <a:cs typeface="Arial" panose="020B0604020202020204" pitchFamily="34" charset="0"/>
              </a:rPr>
              <a:t>הקהילה משקפת את הצרכים הבסיסיים האנושיים של כל חבריה, כפרטים חברתיים המבקשים לחוש, ולא רק להגשים, מטרה משותפת. היא מאופיינת בהקשרים ובהשקפות שונות, שמתארים היבט של חיים משותפים ואיכות חיים רוחנית, תרבותית ובין-אישית</a:t>
            </a:r>
            <a:r>
              <a:rPr lang="en-US" sz="2800" kern="100" dirty="0">
                <a:effectLst/>
                <a:latin typeface="Aptos" panose="020B0004020202020204" pitchFamily="34" charset="0"/>
                <a:ea typeface="Aptos" panose="020B0004020202020204" pitchFamily="34" charset="0"/>
                <a:cs typeface="Arial" panose="020B0604020202020204" pitchFamily="34" charset="0"/>
              </a:rPr>
              <a:t> (Grossman et al, 2001).</a:t>
            </a:r>
          </a:p>
          <a:p>
            <a:endParaRPr lang="he-IL" dirty="0"/>
          </a:p>
        </p:txBody>
      </p:sp>
    </p:spTree>
    <p:extLst>
      <p:ext uri="{BB962C8B-B14F-4D97-AF65-F5344CB8AC3E}">
        <p14:creationId xmlns:p14="http://schemas.microsoft.com/office/powerpoint/2010/main" val="177356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p:cNvSpPr>
            <a:spLocks noGrp="1"/>
          </p:cNvSpPr>
          <p:nvPr>
            <p:ph type="title"/>
          </p:nvPr>
        </p:nvSpPr>
        <p:spPr>
          <a:xfrm>
            <a:off x="1179226" y="826680"/>
            <a:ext cx="9833548" cy="1325563"/>
          </a:xfrm>
        </p:spPr>
        <p:txBody>
          <a:bodyPr>
            <a:normAutofit/>
          </a:bodyPr>
          <a:lstStyle/>
          <a:p>
            <a:pPr algn="ctr"/>
            <a:r>
              <a:rPr lang="he-IL" sz="4000">
                <a:solidFill>
                  <a:srgbClr val="FFFFFF"/>
                </a:solidFill>
                <a:latin typeface="Alef" panose="00000500000000000000" pitchFamily="2" charset="-79"/>
                <a:cs typeface="Alef" panose="00000500000000000000" pitchFamily="2" charset="-79"/>
              </a:rPr>
              <a:t>פונקציית המטרה של חינוך בתפיסת דרך כפר</a:t>
            </a:r>
          </a:p>
        </p:txBody>
      </p:sp>
      <p:sp>
        <p:nvSpPr>
          <p:cNvPr id="17" name="מציין מיקום תוכן 2"/>
          <p:cNvSpPr>
            <a:spLocks noGrp="1"/>
          </p:cNvSpPr>
          <p:nvPr>
            <p:ph idx="1"/>
          </p:nvPr>
        </p:nvSpPr>
        <p:spPr>
          <a:xfrm>
            <a:off x="2370072" y="3252459"/>
            <a:ext cx="6688867" cy="2693976"/>
          </a:xfrm>
        </p:spPr>
        <p:txBody>
          <a:bodyPr>
            <a:normAutofit/>
          </a:bodyPr>
          <a:lstStyle/>
          <a:p>
            <a:pPr algn="ctr">
              <a:buNone/>
            </a:pPr>
            <a:r>
              <a:rPr lang="he-IL" sz="6000" dirty="0">
                <a:solidFill>
                  <a:srgbClr val="000000"/>
                </a:solidFill>
                <a:latin typeface="Alef" panose="00000500000000000000" pitchFamily="2" charset="-79"/>
                <a:cs typeface="Alef" panose="00000500000000000000" pitchFamily="2" charset="-79"/>
              </a:rPr>
              <a:t>'ראש משפחה מתפקד התורם לקהילה'</a:t>
            </a:r>
          </a:p>
          <a:p>
            <a:pPr>
              <a:buNone/>
            </a:pPr>
            <a:endParaRPr lang="he-IL" sz="2000" b="1" dirty="0">
              <a:solidFill>
                <a:srgbClr val="000000"/>
              </a:solidFill>
            </a:endParaRPr>
          </a:p>
        </p:txBody>
      </p:sp>
    </p:spTree>
    <p:extLst>
      <p:ext uri="{BB962C8B-B14F-4D97-AF65-F5344CB8AC3E}">
        <p14:creationId xmlns:p14="http://schemas.microsoft.com/office/powerpoint/2010/main" val="1526439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AB93B10F-ACE0-4A72-9098-1D9D41293449}"/>
              </a:ext>
            </a:extLst>
          </p:cNvPr>
          <p:cNvSpPr>
            <a:spLocks noGrp="1"/>
          </p:cNvSpPr>
          <p:nvPr>
            <p:ph type="title"/>
          </p:nvPr>
        </p:nvSpPr>
        <p:spPr>
          <a:xfrm>
            <a:off x="640079" y="2053641"/>
            <a:ext cx="3669161" cy="2760098"/>
          </a:xfrm>
        </p:spPr>
        <p:txBody>
          <a:bodyPr>
            <a:normAutofit/>
          </a:bodyPr>
          <a:lstStyle/>
          <a:p>
            <a:pPr algn="ctr"/>
            <a:r>
              <a:rPr lang="he-IL" dirty="0">
                <a:solidFill>
                  <a:srgbClr val="FFFFFF"/>
                </a:solidFill>
                <a:latin typeface="Alef" panose="00000500000000000000" pitchFamily="2" charset="-79"/>
                <a:cs typeface="Alef" panose="00000500000000000000" pitchFamily="2" charset="-79"/>
              </a:rPr>
              <a:t>עקרונות הליבה של 'קהילה של משמעות'</a:t>
            </a:r>
            <a:br>
              <a:rPr lang="he-IL" dirty="0">
                <a:solidFill>
                  <a:srgbClr val="FFFFFF"/>
                </a:solidFill>
                <a:latin typeface="Alef" panose="00000500000000000000" pitchFamily="2" charset="-79"/>
                <a:cs typeface="Alef" panose="00000500000000000000" pitchFamily="2" charset="-79"/>
              </a:rPr>
            </a:br>
            <a:endParaRPr lang="he-IL" dirty="0">
              <a:solidFill>
                <a:srgbClr val="FFFFFF"/>
              </a:solidFill>
            </a:endParaRPr>
          </a:p>
        </p:txBody>
      </p:sp>
      <p:sp>
        <p:nvSpPr>
          <p:cNvPr id="3" name="מציין מיקום תוכן 2">
            <a:extLst>
              <a:ext uri="{FF2B5EF4-FFF2-40B4-BE49-F238E27FC236}">
                <a16:creationId xmlns:a16="http://schemas.microsoft.com/office/drawing/2014/main" id="{C2E911AF-A11B-4C0C-A15B-33397C8C6388}"/>
              </a:ext>
            </a:extLst>
          </p:cNvPr>
          <p:cNvSpPr>
            <a:spLocks noGrp="1"/>
          </p:cNvSpPr>
          <p:nvPr>
            <p:ph idx="1"/>
          </p:nvPr>
        </p:nvSpPr>
        <p:spPr>
          <a:xfrm>
            <a:off x="5390420" y="801866"/>
            <a:ext cx="6082110" cy="5567036"/>
          </a:xfrm>
        </p:spPr>
        <p:txBody>
          <a:bodyPr anchor="ctr">
            <a:normAutofit/>
          </a:bodyPr>
          <a:lstStyle/>
          <a:p>
            <a:pPr marL="514350" indent="-514350" algn="r" rtl="1">
              <a:buAutoNum type="arabicPeriod"/>
            </a:pPr>
            <a:r>
              <a:rPr lang="he-IL" sz="3200" dirty="0">
                <a:solidFill>
                  <a:srgbClr val="000000"/>
                </a:solidFill>
                <a:latin typeface="Alef" panose="00000500000000000000" pitchFamily="2" charset="-79"/>
                <a:cs typeface="Alef" panose="00000500000000000000" pitchFamily="2" charset="-79"/>
              </a:rPr>
              <a:t>פיתוח תחושת </a:t>
            </a:r>
            <a:r>
              <a:rPr lang="he-IL" sz="3200" b="1" dirty="0">
                <a:solidFill>
                  <a:srgbClr val="000000"/>
                </a:solidFill>
                <a:latin typeface="Alef" panose="00000500000000000000" pitchFamily="2" charset="-79"/>
                <a:cs typeface="Alef" panose="00000500000000000000" pitchFamily="2" charset="-79"/>
              </a:rPr>
              <a:t>שייכות</a:t>
            </a:r>
            <a:r>
              <a:rPr lang="he-IL" sz="3200" dirty="0">
                <a:solidFill>
                  <a:srgbClr val="000000"/>
                </a:solidFill>
                <a:latin typeface="Alef" panose="00000500000000000000" pitchFamily="2" charset="-79"/>
                <a:cs typeface="Alef" panose="00000500000000000000" pitchFamily="2" charset="-79"/>
              </a:rPr>
              <a:t> וגאוות יחידה.</a:t>
            </a:r>
          </a:p>
          <a:p>
            <a:pPr marL="0" indent="0" algn="r" rtl="1">
              <a:buNone/>
            </a:pPr>
            <a:endParaRPr lang="he-IL" sz="1200" dirty="0">
              <a:solidFill>
                <a:srgbClr val="000000"/>
              </a:solidFill>
              <a:latin typeface="Alef" panose="00000500000000000000" pitchFamily="2" charset="-79"/>
              <a:cs typeface="Alef" panose="00000500000000000000" pitchFamily="2" charset="-79"/>
            </a:endParaRPr>
          </a:p>
          <a:p>
            <a:pPr marL="0" indent="0" algn="r" rtl="1">
              <a:buNone/>
            </a:pPr>
            <a:r>
              <a:rPr lang="he-IL" sz="3200" b="1" dirty="0">
                <a:solidFill>
                  <a:srgbClr val="000000"/>
                </a:solidFill>
                <a:latin typeface="Alef" panose="00000500000000000000" pitchFamily="2" charset="-79"/>
                <a:cs typeface="Alef" panose="00000500000000000000" pitchFamily="2" charset="-79"/>
              </a:rPr>
              <a:t>2</a:t>
            </a:r>
            <a:r>
              <a:rPr lang="he-IL" sz="3200" dirty="0">
                <a:solidFill>
                  <a:srgbClr val="000000"/>
                </a:solidFill>
                <a:latin typeface="Alef" panose="00000500000000000000" pitchFamily="2" charset="-79"/>
                <a:cs typeface="Alef" panose="00000500000000000000" pitchFamily="2" charset="-79"/>
              </a:rPr>
              <a:t>. הקהילה כמסגרת חברתית מקדמת שהחברים בה </a:t>
            </a:r>
            <a:r>
              <a:rPr lang="he-IL" sz="3200" b="1" dirty="0">
                <a:solidFill>
                  <a:srgbClr val="000000"/>
                </a:solidFill>
                <a:latin typeface="Alef" panose="00000500000000000000" pitchFamily="2" charset="-79"/>
                <a:cs typeface="Alef" panose="00000500000000000000" pitchFamily="2" charset="-79"/>
              </a:rPr>
              <a:t>עוזרים ונעזרים</a:t>
            </a:r>
            <a:r>
              <a:rPr lang="he-IL" sz="3200" dirty="0">
                <a:solidFill>
                  <a:srgbClr val="000000"/>
                </a:solidFill>
                <a:latin typeface="Alef" panose="00000500000000000000" pitchFamily="2" charset="-79"/>
                <a:cs typeface="Alef" panose="00000500000000000000" pitchFamily="2" charset="-79"/>
              </a:rPr>
              <a:t>.</a:t>
            </a:r>
          </a:p>
          <a:p>
            <a:pPr marL="0" indent="0" algn="r" rtl="1">
              <a:buNone/>
            </a:pPr>
            <a:endParaRPr lang="he-IL" sz="1200" dirty="0">
              <a:solidFill>
                <a:srgbClr val="000000"/>
              </a:solidFill>
              <a:latin typeface="Alef" panose="00000500000000000000" pitchFamily="2" charset="-79"/>
              <a:cs typeface="Alef" panose="00000500000000000000" pitchFamily="2" charset="-79"/>
            </a:endParaRPr>
          </a:p>
          <a:p>
            <a:pPr marL="0" indent="0" algn="r" rtl="1">
              <a:buNone/>
            </a:pPr>
            <a:r>
              <a:rPr lang="he-IL" sz="3200" b="1" dirty="0">
                <a:solidFill>
                  <a:srgbClr val="000000"/>
                </a:solidFill>
                <a:latin typeface="Alef" panose="00000500000000000000" pitchFamily="2" charset="-79"/>
                <a:cs typeface="Alef" panose="00000500000000000000" pitchFamily="2" charset="-79"/>
              </a:rPr>
              <a:t>3. הקהילה כמגדלור</a:t>
            </a:r>
            <a:r>
              <a:rPr lang="he-IL" sz="3200" dirty="0">
                <a:solidFill>
                  <a:srgbClr val="000000"/>
                </a:solidFill>
                <a:latin typeface="Alef" panose="00000500000000000000" pitchFamily="2" charset="-79"/>
                <a:cs typeface="Alef" panose="00000500000000000000" pitchFamily="2" charset="-79"/>
              </a:rPr>
              <a:t>: חברי  הקהילה מניפים "דגל ערכי" ומכוונים לעשייה מעבר לגבולות הקהילה.</a:t>
            </a:r>
          </a:p>
          <a:p>
            <a:endParaRPr lang="he-IL" sz="2400" dirty="0">
              <a:solidFill>
                <a:srgbClr val="000000"/>
              </a:solidFill>
            </a:endParaRPr>
          </a:p>
        </p:txBody>
      </p:sp>
    </p:spTree>
    <p:extLst>
      <p:ext uri="{BB962C8B-B14F-4D97-AF65-F5344CB8AC3E}">
        <p14:creationId xmlns:p14="http://schemas.microsoft.com/office/powerpoint/2010/main" val="4151727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2778-893C-4506-98A0-DFB095FC73C6}"/>
              </a:ext>
            </a:extLst>
          </p:cNvPr>
          <p:cNvSpPr>
            <a:spLocks noGrp="1"/>
          </p:cNvSpPr>
          <p:nvPr>
            <p:ph type="title"/>
          </p:nvPr>
        </p:nvSpPr>
        <p:spPr>
          <a:xfrm>
            <a:off x="2740167" y="365125"/>
            <a:ext cx="6326279" cy="1325563"/>
          </a:xfrm>
        </p:spPr>
        <p:txBody>
          <a:bodyPr>
            <a:normAutofit/>
          </a:bodyPr>
          <a:lstStyle/>
          <a:p>
            <a:pPr algn="r" rtl="1"/>
            <a:r>
              <a:rPr lang="he-IL" sz="4000" b="1" dirty="0">
                <a:solidFill>
                  <a:schemeClr val="accent1">
                    <a:lumMod val="75000"/>
                  </a:schemeClr>
                </a:solidFill>
                <a:latin typeface="Alef" panose="00000500000000000000" pitchFamily="2" charset="-79"/>
                <a:cs typeface="Alef" panose="00000500000000000000" pitchFamily="2" charset="-79"/>
              </a:rPr>
              <a:t>האם כל אחד חייב להשתייך?</a:t>
            </a:r>
            <a:endParaRPr lang="en-US" sz="4000" dirty="0">
              <a:solidFill>
                <a:schemeClr val="accent1">
                  <a:lumMod val="75000"/>
                </a:schemeClr>
              </a:solidFill>
              <a:latin typeface="Alef" panose="00000500000000000000" pitchFamily="2" charset="-79"/>
              <a:cs typeface="Alef" panose="00000500000000000000" pitchFamily="2" charset="-79"/>
            </a:endParaRPr>
          </a:p>
        </p:txBody>
      </p:sp>
      <p:sp>
        <p:nvSpPr>
          <p:cNvPr id="3" name="Content Placeholder 2">
            <a:extLst>
              <a:ext uri="{FF2B5EF4-FFF2-40B4-BE49-F238E27FC236}">
                <a16:creationId xmlns:a16="http://schemas.microsoft.com/office/drawing/2014/main" id="{2D1B4936-BA2A-4FAD-BB29-ED23F7C023FC}"/>
              </a:ext>
            </a:extLst>
          </p:cNvPr>
          <p:cNvSpPr>
            <a:spLocks noGrp="1"/>
          </p:cNvSpPr>
          <p:nvPr>
            <p:ph idx="1"/>
          </p:nvPr>
        </p:nvSpPr>
        <p:spPr>
          <a:xfrm>
            <a:off x="4284922" y="1360966"/>
            <a:ext cx="7068878" cy="5159071"/>
          </a:xfrm>
        </p:spPr>
        <p:txBody>
          <a:bodyPr>
            <a:normAutofit fontScale="92500" lnSpcReduction="10000"/>
          </a:bodyPr>
          <a:lstStyle/>
          <a:p>
            <a:pPr algn="r" rtl="1"/>
            <a:endParaRPr lang="he-IL" sz="2000" dirty="0">
              <a:latin typeface="Alef" panose="00000500000000000000" pitchFamily="2" charset="-79"/>
              <a:cs typeface="Alef" panose="00000500000000000000" pitchFamily="2" charset="-79"/>
            </a:endParaRPr>
          </a:p>
          <a:p>
            <a:pPr marL="0" indent="0" algn="r" rtl="1">
              <a:buNone/>
            </a:pPr>
            <a:r>
              <a:rPr lang="he-IL" sz="2600" dirty="0">
                <a:latin typeface="Alef" panose="00000500000000000000" pitchFamily="2" charset="-79"/>
                <a:cs typeface="Alef" panose="00000500000000000000" pitchFamily="2" charset="-79"/>
              </a:rPr>
              <a:t>על פי תפיסת אדלר: האדם, חותר באופן תמידי לבסס את תחושת השייכות שלו. </a:t>
            </a:r>
          </a:p>
          <a:p>
            <a:pPr marL="0" indent="0" algn="r" rtl="1">
              <a:buNone/>
            </a:pPr>
            <a:r>
              <a:rPr lang="he-IL" sz="2600" dirty="0">
                <a:latin typeface="Alef" panose="00000500000000000000" pitchFamily="2" charset="-79"/>
                <a:cs typeface="Alef" panose="00000500000000000000" pitchFamily="2" charset="-79"/>
              </a:rPr>
              <a:t>כאשר יכולת זו מתפתחת באין מפריע יבסס האדם תחושה של "הריני חלק ממשהו יותר גדול ממני, לכן ככל שלסובב אותי יהיה טוב יותר, כך ייטב גם לי".  </a:t>
            </a:r>
          </a:p>
          <a:p>
            <a:pPr marL="0" indent="0" algn="r" rtl="1">
              <a:buNone/>
            </a:pPr>
            <a:r>
              <a:rPr lang="he-IL" sz="2600" dirty="0">
                <a:latin typeface="Alef" panose="00000500000000000000" pitchFamily="2" charset="-79"/>
                <a:cs typeface="Alef" panose="00000500000000000000" pitchFamily="2" charset="-79"/>
              </a:rPr>
              <a:t>בבואנו לחזק תחושת שייכות, יש לתת את הדעת על המרכיבים הבאים: </a:t>
            </a:r>
            <a:r>
              <a:rPr lang="he-IL" sz="2600" b="1" dirty="0">
                <a:latin typeface="Alef" panose="00000500000000000000" pitchFamily="2" charset="-79"/>
                <a:cs typeface="Alef" panose="00000500000000000000" pitchFamily="2" charset="-79"/>
              </a:rPr>
              <a:t> </a:t>
            </a:r>
            <a:endParaRPr lang="en-US" sz="2600" dirty="0">
              <a:latin typeface="Alef" panose="00000500000000000000" pitchFamily="2" charset="-79"/>
              <a:cs typeface="Alef" panose="00000500000000000000" pitchFamily="2" charset="-79"/>
            </a:endParaRPr>
          </a:p>
          <a:p>
            <a:pPr algn="r" rtl="1"/>
            <a:r>
              <a:rPr lang="he-IL" sz="2600" b="1" dirty="0">
                <a:latin typeface="Alef" panose="00000500000000000000" pitchFamily="2" charset="-79"/>
                <a:cs typeface="Alef" panose="00000500000000000000" pitchFamily="2" charset="-79"/>
              </a:rPr>
              <a:t>1. תחושת מועילות ותרומה.  </a:t>
            </a:r>
            <a:endParaRPr lang="en-US" sz="2600" dirty="0">
              <a:latin typeface="Alef" panose="00000500000000000000" pitchFamily="2" charset="-79"/>
              <a:cs typeface="Alef" panose="00000500000000000000" pitchFamily="2" charset="-79"/>
            </a:endParaRPr>
          </a:p>
          <a:p>
            <a:pPr algn="r" rtl="1"/>
            <a:r>
              <a:rPr lang="he-IL" sz="2600" b="1" dirty="0">
                <a:latin typeface="Alef" panose="00000500000000000000" pitchFamily="2" charset="-79"/>
                <a:cs typeface="Alef" panose="00000500000000000000" pitchFamily="2" charset="-79"/>
              </a:rPr>
              <a:t> 2. הרגשת ערך.  </a:t>
            </a:r>
            <a:endParaRPr lang="en-US" sz="2600" dirty="0">
              <a:latin typeface="Alef" panose="00000500000000000000" pitchFamily="2" charset="-79"/>
              <a:cs typeface="Alef" panose="00000500000000000000" pitchFamily="2" charset="-79"/>
            </a:endParaRPr>
          </a:p>
          <a:p>
            <a:pPr algn="r" rtl="1"/>
            <a:r>
              <a:rPr lang="he-IL" sz="2600" b="1" dirty="0">
                <a:latin typeface="Alef" panose="00000500000000000000" pitchFamily="2" charset="-79"/>
                <a:cs typeface="Alef" panose="00000500000000000000" pitchFamily="2" charset="-79"/>
              </a:rPr>
              <a:t> 3. הרגשת התייחסות אישית. </a:t>
            </a:r>
            <a:endParaRPr lang="en-US" sz="2600" dirty="0">
              <a:latin typeface="Alef" panose="00000500000000000000" pitchFamily="2" charset="-79"/>
              <a:cs typeface="Alef" panose="00000500000000000000" pitchFamily="2" charset="-79"/>
            </a:endParaRPr>
          </a:p>
          <a:p>
            <a:pPr algn="r" rtl="1"/>
            <a:r>
              <a:rPr lang="he-IL" sz="2600" b="1" dirty="0">
                <a:latin typeface="Alef" panose="00000500000000000000" pitchFamily="2" charset="-79"/>
                <a:cs typeface="Alef" panose="00000500000000000000" pitchFamily="2" charset="-79"/>
              </a:rPr>
              <a:t> 4. צמיחה וגדילה.  </a:t>
            </a:r>
            <a:endParaRPr lang="en-US" sz="2600" dirty="0">
              <a:latin typeface="Alef" panose="00000500000000000000" pitchFamily="2" charset="-79"/>
              <a:cs typeface="Alef" panose="00000500000000000000" pitchFamily="2" charset="-79"/>
            </a:endParaRPr>
          </a:p>
          <a:p>
            <a:pPr algn="r" rtl="1"/>
            <a:r>
              <a:rPr lang="he-IL" sz="2600" b="1" dirty="0">
                <a:latin typeface="Alef" panose="00000500000000000000" pitchFamily="2" charset="-79"/>
                <a:cs typeface="Alef" panose="00000500000000000000" pitchFamily="2" charset="-79"/>
              </a:rPr>
              <a:t>5. משמעות אישית.</a:t>
            </a:r>
            <a:endParaRPr lang="en-US" sz="2000" dirty="0">
              <a:latin typeface="Alef" panose="00000500000000000000" pitchFamily="2" charset="-79"/>
              <a:cs typeface="Alef" panose="00000500000000000000" pitchFamily="2" charset="-79"/>
            </a:endParaRPr>
          </a:p>
        </p:txBody>
      </p:sp>
      <p:sp>
        <p:nvSpPr>
          <p:cNvPr id="4" name="Rectangle 3">
            <a:extLst>
              <a:ext uri="{FF2B5EF4-FFF2-40B4-BE49-F238E27FC236}">
                <a16:creationId xmlns:a16="http://schemas.microsoft.com/office/drawing/2014/main" id="{CD2DB61C-316D-40CF-9A12-CA15DD0AF442}"/>
              </a:ext>
            </a:extLst>
          </p:cNvPr>
          <p:cNvSpPr/>
          <p:nvPr/>
        </p:nvSpPr>
        <p:spPr>
          <a:xfrm>
            <a:off x="-760063" y="5904485"/>
            <a:ext cx="5392562" cy="615553"/>
          </a:xfrm>
          <a:prstGeom prst="rect">
            <a:avLst/>
          </a:prstGeom>
        </p:spPr>
        <p:txBody>
          <a:bodyPr wrap="square">
            <a:spAutoFit/>
          </a:bodyPr>
          <a:lstStyle/>
          <a:p>
            <a:pPr algn="r" rtl="1"/>
            <a:r>
              <a:rPr lang="he-IL" sz="2000" dirty="0">
                <a:latin typeface="Alef" panose="00000500000000000000" pitchFamily="2" charset="-79"/>
                <a:cs typeface="Alef" panose="00000500000000000000" pitchFamily="2" charset="-79"/>
              </a:rPr>
              <a:t>"להיות חבר בקולקטיב זה טבע האדם" </a:t>
            </a:r>
          </a:p>
          <a:p>
            <a:pPr algn="r" rtl="1"/>
            <a:r>
              <a:rPr lang="he-IL" sz="1400" dirty="0">
                <a:latin typeface="Alef" panose="00000500000000000000" pitchFamily="2" charset="-79"/>
                <a:cs typeface="Alef" panose="00000500000000000000" pitchFamily="2" charset="-79"/>
              </a:rPr>
              <a:t>(אריסטו)</a:t>
            </a:r>
          </a:p>
        </p:txBody>
      </p:sp>
      <p:sp>
        <p:nvSpPr>
          <p:cNvPr id="5" name="Rectangle 4">
            <a:extLst>
              <a:ext uri="{FF2B5EF4-FFF2-40B4-BE49-F238E27FC236}">
                <a16:creationId xmlns:a16="http://schemas.microsoft.com/office/drawing/2014/main" id="{40560266-EBAE-4E58-908C-F2B56CFEEDCD}"/>
              </a:ext>
            </a:extLst>
          </p:cNvPr>
          <p:cNvSpPr/>
          <p:nvPr/>
        </p:nvSpPr>
        <p:spPr>
          <a:xfrm>
            <a:off x="159026" y="365125"/>
            <a:ext cx="6096000" cy="369332"/>
          </a:xfrm>
          <a:prstGeom prst="rect">
            <a:avLst/>
          </a:prstGeom>
        </p:spPr>
        <p:txBody>
          <a:bodyPr>
            <a:spAutoFit/>
          </a:bodyPr>
          <a:lstStyle/>
          <a:p>
            <a:r>
              <a:rPr lang="he-IL" dirty="0"/>
              <a:t> </a:t>
            </a:r>
            <a:endParaRPr lang="en-US" dirty="0"/>
          </a:p>
        </p:txBody>
      </p:sp>
      <p:pic>
        <p:nvPicPr>
          <p:cNvPr id="6" name="Picture 5">
            <a:extLst>
              <a:ext uri="{FF2B5EF4-FFF2-40B4-BE49-F238E27FC236}">
                <a16:creationId xmlns:a16="http://schemas.microsoft.com/office/drawing/2014/main" id="{1281A603-9805-4038-9A87-807FB97D0B1C}"/>
              </a:ext>
            </a:extLst>
          </p:cNvPr>
          <p:cNvPicPr>
            <a:picLocks noChangeAspect="1"/>
          </p:cNvPicPr>
          <p:nvPr/>
        </p:nvPicPr>
        <p:blipFill>
          <a:blip r:embed="rId2"/>
          <a:stretch>
            <a:fillRect/>
          </a:stretch>
        </p:blipFill>
        <p:spPr>
          <a:xfrm>
            <a:off x="838201" y="2120127"/>
            <a:ext cx="3354919" cy="3354919"/>
          </a:xfrm>
          <a:prstGeom prst="rect">
            <a:avLst/>
          </a:prstGeom>
        </p:spPr>
      </p:pic>
    </p:spTree>
    <p:extLst>
      <p:ext uri="{BB962C8B-B14F-4D97-AF65-F5344CB8AC3E}">
        <p14:creationId xmlns:p14="http://schemas.microsoft.com/office/powerpoint/2010/main" val="1720394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E26B9EF5-5D92-4AC7-BC55-FC5C4C98ED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199" y="548"/>
            <a:ext cx="4349752" cy="3142889"/>
          </a:xfrm>
          <a:custGeom>
            <a:avLst/>
            <a:gdLst>
              <a:gd name="connsiteX0" fmla="*/ 229420 w 4349752"/>
              <a:gd name="connsiteY0" fmla="*/ 0 h 3142889"/>
              <a:gd name="connsiteX1" fmla="*/ 4120333 w 4349752"/>
              <a:gd name="connsiteY1" fmla="*/ 0 h 3142889"/>
              <a:gd name="connsiteX2" fmla="*/ 4178840 w 4349752"/>
              <a:gd name="connsiteY2" fmla="*/ 121453 h 3142889"/>
              <a:gd name="connsiteX3" fmla="*/ 4349752 w 4349752"/>
              <a:gd name="connsiteY3" fmla="*/ 968013 h 3142889"/>
              <a:gd name="connsiteX4" fmla="*/ 2174876 w 4349752"/>
              <a:gd name="connsiteY4" fmla="*/ 3142889 h 3142889"/>
              <a:gd name="connsiteX5" fmla="*/ 0 w 4349752"/>
              <a:gd name="connsiteY5" fmla="*/ 968013 h 3142889"/>
              <a:gd name="connsiteX6" fmla="*/ 170913 w 4349752"/>
              <a:gd name="connsiteY6" fmla="*/ 121453 h 31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9752" h="3142889">
                <a:moveTo>
                  <a:pt x="229420" y="0"/>
                </a:moveTo>
                <a:lnTo>
                  <a:pt x="4120333" y="0"/>
                </a:lnTo>
                <a:lnTo>
                  <a:pt x="4178840" y="121453"/>
                </a:lnTo>
                <a:cubicBezTo>
                  <a:pt x="4288894" y="381652"/>
                  <a:pt x="4349752" y="667725"/>
                  <a:pt x="4349752" y="968013"/>
                </a:cubicBezTo>
                <a:cubicBezTo>
                  <a:pt x="4349752" y="2169164"/>
                  <a:pt x="3376027" y="3142889"/>
                  <a:pt x="2174876" y="3142889"/>
                </a:cubicBezTo>
                <a:cubicBezTo>
                  <a:pt x="973725" y="3142889"/>
                  <a:pt x="0" y="2169164"/>
                  <a:pt x="0" y="968013"/>
                </a:cubicBezTo>
                <a:cubicBezTo>
                  <a:pt x="0" y="667725"/>
                  <a:pt x="60858" y="381652"/>
                  <a:pt x="170913" y="12145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F05C5575-0F07-43D0-AE78-81EAA8E67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3759" y="1421356"/>
            <a:ext cx="4538241" cy="5436644"/>
          </a:xfrm>
          <a:custGeom>
            <a:avLst/>
            <a:gdLst>
              <a:gd name="connsiteX0" fmla="*/ 3084645 w 4538241"/>
              <a:gd name="connsiteY0" fmla="*/ 0 h 5436644"/>
              <a:gd name="connsiteX1" fmla="*/ 4285328 w 4538241"/>
              <a:gd name="connsiteY1" fmla="*/ 242407 h 5436644"/>
              <a:gd name="connsiteX2" fmla="*/ 4538241 w 4538241"/>
              <a:gd name="connsiteY2" fmla="*/ 364242 h 5436644"/>
              <a:gd name="connsiteX3" fmla="*/ 4538241 w 4538241"/>
              <a:gd name="connsiteY3" fmla="*/ 5436644 h 5436644"/>
              <a:gd name="connsiteX4" fmla="*/ 1091428 w 4538241"/>
              <a:gd name="connsiteY4" fmla="*/ 5436644 h 5436644"/>
              <a:gd name="connsiteX5" fmla="*/ 903472 w 4538241"/>
              <a:gd name="connsiteY5" fmla="*/ 5265818 h 5436644"/>
              <a:gd name="connsiteX6" fmla="*/ 0 w 4538241"/>
              <a:gd name="connsiteY6" fmla="*/ 3084645 h 5436644"/>
              <a:gd name="connsiteX7" fmla="*/ 3084645 w 4538241"/>
              <a:gd name="connsiteY7" fmla="*/ 0 h 543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241" h="5436644">
                <a:moveTo>
                  <a:pt x="3084645" y="0"/>
                </a:moveTo>
                <a:cubicBezTo>
                  <a:pt x="3510546" y="0"/>
                  <a:pt x="3916286" y="86315"/>
                  <a:pt x="4285328" y="242407"/>
                </a:cubicBezTo>
                <a:lnTo>
                  <a:pt x="4538241" y="364242"/>
                </a:lnTo>
                <a:lnTo>
                  <a:pt x="4538241" y="5436644"/>
                </a:lnTo>
                <a:lnTo>
                  <a:pt x="1091428" y="5436644"/>
                </a:lnTo>
                <a:lnTo>
                  <a:pt x="903472" y="5265818"/>
                </a:lnTo>
                <a:cubicBezTo>
                  <a:pt x="345261" y="4707608"/>
                  <a:pt x="0" y="3936446"/>
                  <a:pt x="0" y="3084645"/>
                </a:cubicBezTo>
                <a:cubicBezTo>
                  <a:pt x="0" y="1381043"/>
                  <a:pt x="1381043" y="0"/>
                  <a:pt x="3084645"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picture containing person, wall, man, indoor&#10;&#10;Description generated with very high confidence">
            <a:extLst>
              <a:ext uri="{FF2B5EF4-FFF2-40B4-BE49-F238E27FC236}">
                <a16:creationId xmlns:a16="http://schemas.microsoft.com/office/drawing/2014/main" id="{621FBE91-2F25-4704-82A6-A4B015CC470D}"/>
              </a:ext>
            </a:extLst>
          </p:cNvPr>
          <p:cNvPicPr>
            <a:picLocks noChangeAspect="1"/>
          </p:cNvPicPr>
          <p:nvPr/>
        </p:nvPicPr>
        <p:blipFill rotWithShape="1">
          <a:blip r:embed="rId2"/>
          <a:srcRect r="11239" b="3"/>
          <a:stretch/>
        </p:blipFill>
        <p:spPr>
          <a:xfrm>
            <a:off x="3639395" y="10"/>
            <a:ext cx="4023360" cy="298023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p:spPr>
      </p:pic>
      <p:pic>
        <p:nvPicPr>
          <p:cNvPr id="10" name="Picture 9" descr="A close up of a sign&#10;&#10;Description generated with very high confidence">
            <a:extLst>
              <a:ext uri="{FF2B5EF4-FFF2-40B4-BE49-F238E27FC236}">
                <a16:creationId xmlns:a16="http://schemas.microsoft.com/office/drawing/2014/main" id="{8B0D9A22-476D-4B24-AF07-6AEA1ED329D7}"/>
              </a:ext>
            </a:extLst>
          </p:cNvPr>
          <p:cNvPicPr>
            <a:picLocks noChangeAspect="1"/>
          </p:cNvPicPr>
          <p:nvPr/>
        </p:nvPicPr>
        <p:blipFill rotWithShape="1">
          <a:blip r:embed="rId3"/>
          <a:srcRect l="8382" r="8298" b="-2"/>
          <a:stretch/>
        </p:blipFill>
        <p:spPr>
          <a:xfrm>
            <a:off x="7816897" y="1584494"/>
            <a:ext cx="4375105" cy="5273507"/>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p:spPr>
      </p:pic>
      <p:sp>
        <p:nvSpPr>
          <p:cNvPr id="2" name="Title 1">
            <a:extLst>
              <a:ext uri="{FF2B5EF4-FFF2-40B4-BE49-F238E27FC236}">
                <a16:creationId xmlns:a16="http://schemas.microsoft.com/office/drawing/2014/main" id="{7F7816AB-3E0C-4922-AFAC-EC423D765FBD}"/>
              </a:ext>
            </a:extLst>
          </p:cNvPr>
          <p:cNvSpPr>
            <a:spLocks noGrp="1"/>
          </p:cNvSpPr>
          <p:nvPr>
            <p:ph type="title"/>
          </p:nvPr>
        </p:nvSpPr>
        <p:spPr>
          <a:xfrm>
            <a:off x="596348" y="4007335"/>
            <a:ext cx="6664157" cy="1497998"/>
          </a:xfrm>
          <a:prstGeom prst="ellipse">
            <a:avLst/>
          </a:prstGeom>
        </p:spPr>
        <p:txBody>
          <a:bodyPr vert="horz" lIns="91440" tIns="45720" rIns="91440" bIns="45720" rtlCol="0" anchor="t">
            <a:noAutofit/>
          </a:bodyPr>
          <a:lstStyle/>
          <a:p>
            <a:pPr algn="ctr" rtl="1"/>
            <a:r>
              <a:rPr lang="en-US" kern="1200" dirty="0" err="1">
                <a:solidFill>
                  <a:schemeClr val="tx1"/>
                </a:solidFill>
                <a:latin typeface="Alef" panose="00000500000000000000" pitchFamily="2" charset="-79"/>
                <a:cs typeface="Choco" panose="00000400000000000000" pitchFamily="2" charset="-79"/>
              </a:rPr>
              <a:t>פרמידת</a:t>
            </a:r>
            <a:r>
              <a:rPr lang="en-US" kern="1200" dirty="0">
                <a:solidFill>
                  <a:schemeClr val="tx1"/>
                </a:solidFill>
                <a:latin typeface="Alef" panose="00000500000000000000" pitchFamily="2" charset="-79"/>
                <a:cs typeface="Choco" panose="00000400000000000000" pitchFamily="2" charset="-79"/>
              </a:rPr>
              <a:t> </a:t>
            </a:r>
            <a:r>
              <a:rPr lang="en-US" kern="1200" dirty="0" err="1">
                <a:solidFill>
                  <a:schemeClr val="tx1"/>
                </a:solidFill>
                <a:latin typeface="Alef" panose="00000500000000000000" pitchFamily="2" charset="-79"/>
                <a:cs typeface="Choco" panose="00000400000000000000" pitchFamily="2" charset="-79"/>
              </a:rPr>
              <a:t>הצרכים</a:t>
            </a:r>
            <a:r>
              <a:rPr lang="en-US" kern="1200" dirty="0">
                <a:solidFill>
                  <a:schemeClr val="tx1"/>
                </a:solidFill>
                <a:latin typeface="Alef" panose="00000500000000000000" pitchFamily="2" charset="-79"/>
                <a:cs typeface="Choco" panose="00000400000000000000" pitchFamily="2" charset="-79"/>
              </a:rPr>
              <a:t> </a:t>
            </a:r>
            <a:br>
              <a:rPr lang="he-IL" kern="1200" dirty="0">
                <a:solidFill>
                  <a:schemeClr val="tx1"/>
                </a:solidFill>
                <a:latin typeface="Alef" panose="00000500000000000000" pitchFamily="2" charset="-79"/>
                <a:cs typeface="Choco" panose="00000400000000000000" pitchFamily="2" charset="-79"/>
              </a:rPr>
            </a:br>
            <a:r>
              <a:rPr lang="en-US" kern="1200" dirty="0" err="1">
                <a:solidFill>
                  <a:schemeClr val="tx1"/>
                </a:solidFill>
                <a:latin typeface="Alef" panose="00000500000000000000" pitchFamily="2" charset="-79"/>
                <a:cs typeface="Choco" panose="00000400000000000000" pitchFamily="2" charset="-79"/>
              </a:rPr>
              <a:t>של</a:t>
            </a:r>
            <a:r>
              <a:rPr lang="en-US" kern="1200" dirty="0">
                <a:solidFill>
                  <a:schemeClr val="tx1"/>
                </a:solidFill>
                <a:latin typeface="Alef" panose="00000500000000000000" pitchFamily="2" charset="-79"/>
                <a:cs typeface="Choco" panose="00000400000000000000" pitchFamily="2" charset="-79"/>
              </a:rPr>
              <a:t> </a:t>
            </a:r>
            <a:r>
              <a:rPr lang="en-US" kern="1200" dirty="0" err="1">
                <a:solidFill>
                  <a:schemeClr val="tx1"/>
                </a:solidFill>
                <a:latin typeface="Alef" panose="00000500000000000000" pitchFamily="2" charset="-79"/>
                <a:cs typeface="Choco" panose="00000400000000000000" pitchFamily="2" charset="-79"/>
              </a:rPr>
              <a:t>מאסלו</a:t>
            </a:r>
            <a:endParaRPr lang="en-US" kern="1200" dirty="0">
              <a:solidFill>
                <a:schemeClr val="tx1"/>
              </a:solidFill>
              <a:latin typeface="Alef" panose="00000500000000000000" pitchFamily="2" charset="-79"/>
              <a:cs typeface="Choco" panose="00000400000000000000" pitchFamily="2" charset="-79"/>
            </a:endParaRPr>
          </a:p>
        </p:txBody>
      </p:sp>
      <p:sp>
        <p:nvSpPr>
          <p:cNvPr id="4" name="Rectangle 3">
            <a:extLst>
              <a:ext uri="{FF2B5EF4-FFF2-40B4-BE49-F238E27FC236}">
                <a16:creationId xmlns:a16="http://schemas.microsoft.com/office/drawing/2014/main" id="{AC5356B5-50B0-4450-BC0D-58711D3B29BA}"/>
              </a:ext>
            </a:extLst>
          </p:cNvPr>
          <p:cNvSpPr/>
          <p:nvPr/>
        </p:nvSpPr>
        <p:spPr>
          <a:xfrm>
            <a:off x="497216" y="261590"/>
            <a:ext cx="2897385" cy="1477328"/>
          </a:xfrm>
          <a:prstGeom prst="rect">
            <a:avLst/>
          </a:prstGeom>
        </p:spPr>
        <p:txBody>
          <a:bodyPr wrap="square">
            <a:spAutoFit/>
          </a:bodyPr>
          <a:lstStyle/>
          <a:p>
            <a:pPr algn="r" rtl="1"/>
            <a:r>
              <a:rPr lang="he-IL" dirty="0">
                <a:latin typeface="Alef" panose="00000500000000000000" pitchFamily="2" charset="-79"/>
                <a:cs typeface="Alef" panose="00000500000000000000" pitchFamily="2" charset="-79"/>
              </a:rPr>
              <a:t>אברהם הארולד מאסלו (1908 - 1970) פסיכולוג חברתי יהודי-אמריקני הנחשב לאחד התאורטיקנים המרכזיים של הפסיכולוגיה ההומניסטית.</a:t>
            </a:r>
            <a:endParaRPr lang="en-US" dirty="0">
              <a:latin typeface="Alef" panose="00000500000000000000" pitchFamily="2" charset="-79"/>
              <a:cs typeface="Alef" panose="00000500000000000000" pitchFamily="2" charset="-79"/>
            </a:endParaRPr>
          </a:p>
        </p:txBody>
      </p:sp>
    </p:spTree>
    <p:extLst>
      <p:ext uri="{BB962C8B-B14F-4D97-AF65-F5344CB8AC3E}">
        <p14:creationId xmlns:p14="http://schemas.microsoft.com/office/powerpoint/2010/main" val="3911222807"/>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3A8637-4789-57F3-1CD6-6EF4953A4FA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47D859D-1578-33D5-0061-BC72CFDED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903185F-80D0-538D-45D9-D0008533C6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EDFF3CE5-71AC-0D66-419A-A97DBE3CD7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C5500711-89D7-2861-4CB7-849F409658CE}"/>
              </a:ext>
            </a:extLst>
          </p:cNvPr>
          <p:cNvSpPr>
            <a:spLocks noGrp="1"/>
          </p:cNvSpPr>
          <p:nvPr>
            <p:ph type="title"/>
          </p:nvPr>
        </p:nvSpPr>
        <p:spPr>
          <a:xfrm>
            <a:off x="640079" y="2053641"/>
            <a:ext cx="3669161" cy="2760098"/>
          </a:xfrm>
        </p:spPr>
        <p:txBody>
          <a:bodyPr>
            <a:normAutofit fontScale="90000"/>
          </a:bodyPr>
          <a:lstStyle/>
          <a:p>
            <a:pPr algn="ctr"/>
            <a:r>
              <a:rPr lang="he-IL" dirty="0">
                <a:solidFill>
                  <a:srgbClr val="FFFFFF"/>
                </a:solidFill>
                <a:latin typeface="Alef" panose="00000500000000000000" pitchFamily="2" charset="-79"/>
                <a:cs typeface="Alef" panose="00000500000000000000" pitchFamily="2" charset="-79"/>
              </a:rPr>
              <a:t>"כלל שהוא צריך לפרט ופרט שהוא </a:t>
            </a:r>
            <a:r>
              <a:rPr lang="he-IL">
                <a:solidFill>
                  <a:srgbClr val="FFFFFF"/>
                </a:solidFill>
                <a:latin typeface="Alef" panose="00000500000000000000" pitchFamily="2" charset="-79"/>
                <a:cs typeface="Alef" panose="00000500000000000000" pitchFamily="2" charset="-79"/>
              </a:rPr>
              <a:t>צריך לכלל"</a:t>
            </a:r>
            <a:br>
              <a:rPr lang="he-IL" dirty="0">
                <a:solidFill>
                  <a:srgbClr val="FFFFFF"/>
                </a:solidFill>
                <a:latin typeface="Alef" panose="00000500000000000000" pitchFamily="2" charset="-79"/>
                <a:cs typeface="Alef" panose="00000500000000000000" pitchFamily="2" charset="-79"/>
              </a:rPr>
            </a:br>
            <a:endParaRPr lang="he-IL" dirty="0">
              <a:solidFill>
                <a:srgbClr val="FFFFFF"/>
              </a:solidFill>
            </a:endParaRPr>
          </a:p>
        </p:txBody>
      </p:sp>
      <p:sp>
        <p:nvSpPr>
          <p:cNvPr id="3" name="מציין מיקום תוכן 2">
            <a:extLst>
              <a:ext uri="{FF2B5EF4-FFF2-40B4-BE49-F238E27FC236}">
                <a16:creationId xmlns:a16="http://schemas.microsoft.com/office/drawing/2014/main" id="{383F60F2-B239-2782-AB4F-26EFAA7FB8D1}"/>
              </a:ext>
            </a:extLst>
          </p:cNvPr>
          <p:cNvSpPr>
            <a:spLocks noGrp="1"/>
          </p:cNvSpPr>
          <p:nvPr>
            <p:ph idx="1"/>
          </p:nvPr>
        </p:nvSpPr>
        <p:spPr>
          <a:xfrm>
            <a:off x="5390420" y="155448"/>
            <a:ext cx="6661372" cy="6601968"/>
          </a:xfrm>
        </p:spPr>
        <p:txBody>
          <a:bodyPr anchor="ctr">
            <a:normAutofit/>
          </a:bodyPr>
          <a:lstStyle/>
          <a:p>
            <a:pPr marL="0" indent="0" algn="r" rtl="1">
              <a:lnSpc>
                <a:spcPct val="160000"/>
              </a:lnSpc>
              <a:spcAft>
                <a:spcPts val="800"/>
              </a:spcAft>
              <a:buNone/>
            </a:pPr>
            <a:r>
              <a:rPr lang="he-IL" sz="2400" kern="100" dirty="0">
                <a:effectLst/>
                <a:latin typeface="Aptos" panose="020B0004020202020204" pitchFamily="34" charset="0"/>
                <a:ea typeface="Aptos" panose="020B0004020202020204" pitchFamily="34" charset="0"/>
                <a:cs typeface="Arial" panose="020B0604020202020204" pitchFamily="34" charset="0"/>
              </a:rPr>
              <a:t>"כללו של דבר: אם בקבוצה אתם רוצים או באיזו צורה שהיא, אל תראו בצורה מין חבית, שאתם נכבשים בה, נתמכים איש ברעהו כדגים מלוחים ובזה אתם מסודרים יפה. בני אדם אינם דגים מלוחים ואין לסדרם בחבית סידור של קיימא. בני אדם יש בהם תנועה וחיים ועולם מלא. הכניסו לתוך הצורה את החיים והעולם- יותר נכון, פלשו את הצורה לכל ספירות החיים ולכל העולמות. אז תתקיים הצורה כהתקיים החיים והעולם."</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marL="0" indent="0" algn="r" rtl="1">
              <a:lnSpc>
                <a:spcPct val="107000"/>
              </a:lnSpc>
              <a:spcAft>
                <a:spcPts val="800"/>
              </a:spcAft>
              <a:buNone/>
            </a:pP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pPr marL="0" indent="0" rtl="1">
              <a:lnSpc>
                <a:spcPct val="107000"/>
              </a:lnSpc>
              <a:spcAft>
                <a:spcPts val="800"/>
              </a:spcAft>
              <a:buNone/>
            </a:pPr>
            <a:r>
              <a:rPr lang="he-IL" sz="2400" kern="100" dirty="0">
                <a:effectLst/>
                <a:latin typeface="Aptos" panose="020B0004020202020204" pitchFamily="34" charset="0"/>
                <a:ea typeface="Aptos" panose="020B0004020202020204" pitchFamily="34" charset="0"/>
                <a:cs typeface="Arial" panose="020B0604020202020204" pitchFamily="34" charset="0"/>
              </a:rPr>
              <a:t>א.ד. גורדון</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p>
            <a:endParaRPr lang="he-IL" sz="2400" dirty="0">
              <a:solidFill>
                <a:srgbClr val="000000"/>
              </a:solidFill>
            </a:endParaRPr>
          </a:p>
        </p:txBody>
      </p:sp>
    </p:spTree>
    <p:extLst>
      <p:ext uri="{BB962C8B-B14F-4D97-AF65-F5344CB8AC3E}">
        <p14:creationId xmlns:p14="http://schemas.microsoft.com/office/powerpoint/2010/main" val="556996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A719-E2B0-4CD5-9FCD-92BB80A36D79}"/>
              </a:ext>
            </a:extLst>
          </p:cNvPr>
          <p:cNvSpPr>
            <a:spLocks noGrp="1"/>
          </p:cNvSpPr>
          <p:nvPr>
            <p:ph type="title"/>
          </p:nvPr>
        </p:nvSpPr>
        <p:spPr>
          <a:xfrm>
            <a:off x="6096000" y="444638"/>
            <a:ext cx="6066183" cy="1325563"/>
          </a:xfrm>
        </p:spPr>
        <p:txBody>
          <a:bodyPr/>
          <a:lstStyle/>
          <a:p>
            <a:pPr algn="ctr" rtl="1"/>
            <a:r>
              <a:rPr lang="he-IL" dirty="0">
                <a:solidFill>
                  <a:schemeClr val="accent1">
                    <a:lumMod val="60000"/>
                    <a:lumOff val="40000"/>
                  </a:schemeClr>
                </a:solidFill>
                <a:latin typeface="Choco" panose="00000400000000000000" pitchFamily="2" charset="-79"/>
                <a:cs typeface="Choco" panose="00000400000000000000" pitchFamily="2" charset="-79"/>
              </a:rPr>
              <a:t>עוזרים ונעזרים</a:t>
            </a:r>
            <a:endParaRPr lang="en-US" dirty="0">
              <a:solidFill>
                <a:schemeClr val="accent1">
                  <a:lumMod val="60000"/>
                  <a:lumOff val="40000"/>
                </a:schemeClr>
              </a:solidFill>
              <a:cs typeface="Choco" panose="00000400000000000000" pitchFamily="2" charset="-79"/>
            </a:endParaRPr>
          </a:p>
        </p:txBody>
      </p:sp>
      <p:sp>
        <p:nvSpPr>
          <p:cNvPr id="3" name="Content Placeholder 2">
            <a:extLst>
              <a:ext uri="{FF2B5EF4-FFF2-40B4-BE49-F238E27FC236}">
                <a16:creationId xmlns:a16="http://schemas.microsoft.com/office/drawing/2014/main" id="{F325E5FC-E5F5-4B99-86C4-D3667DD0172E}"/>
              </a:ext>
            </a:extLst>
          </p:cNvPr>
          <p:cNvSpPr>
            <a:spLocks noGrp="1"/>
          </p:cNvSpPr>
          <p:nvPr>
            <p:ph idx="1"/>
          </p:nvPr>
        </p:nvSpPr>
        <p:spPr>
          <a:xfrm>
            <a:off x="4944140" y="1770201"/>
            <a:ext cx="6409660" cy="4322255"/>
          </a:xfrm>
        </p:spPr>
        <p:txBody>
          <a:bodyPr>
            <a:normAutofit fontScale="40000" lnSpcReduction="20000"/>
          </a:bodyPr>
          <a:lstStyle/>
          <a:p>
            <a:pPr marL="0" indent="0" algn="r" rtl="1">
              <a:lnSpc>
                <a:spcPct val="170000"/>
              </a:lnSpc>
              <a:buNone/>
            </a:pPr>
            <a:r>
              <a:rPr lang="he-IL" sz="6200" dirty="0"/>
              <a:t>מרכיב חשוב בהגדרתה של קהילה הוא היותה מערכת משולבת שבה כולם נותנים וכולם מקבלים. נתינה וקבלה הדדיות הן התנאים לקהילה בריאה. הצעירים לומדים מוקדם מאוד ש"עזרה הדדית" מקילה על ההסתגלות בחברה, וקהילה טובה תומכת ופועלת באווירה של שיתופיות והדדיות. </a:t>
            </a:r>
          </a:p>
          <a:p>
            <a:pPr marL="0" indent="0" algn="r" rtl="1">
              <a:lnSpc>
                <a:spcPct val="220000"/>
              </a:lnSpc>
              <a:buNone/>
            </a:pPr>
            <a:r>
              <a:rPr lang="he-IL" sz="4500" dirty="0"/>
              <a:t>ג'ון גרדנר</a:t>
            </a:r>
            <a:endParaRPr lang="en-US" sz="5000" dirty="0"/>
          </a:p>
        </p:txBody>
      </p:sp>
      <p:sp>
        <p:nvSpPr>
          <p:cNvPr id="4" name="TextBox 3">
            <a:extLst>
              <a:ext uri="{FF2B5EF4-FFF2-40B4-BE49-F238E27FC236}">
                <a16:creationId xmlns:a16="http://schemas.microsoft.com/office/drawing/2014/main" id="{DC6A0718-0130-4259-93F3-3BB98AD37F4C}"/>
              </a:ext>
            </a:extLst>
          </p:cNvPr>
          <p:cNvSpPr txBox="1"/>
          <p:nvPr/>
        </p:nvSpPr>
        <p:spPr>
          <a:xfrm>
            <a:off x="4809173" y="6228696"/>
            <a:ext cx="2849217" cy="369332"/>
          </a:xfrm>
          <a:prstGeom prst="rect">
            <a:avLst/>
          </a:prstGeom>
          <a:noFill/>
        </p:spPr>
        <p:txBody>
          <a:bodyPr wrap="square" rtlCol="0">
            <a:spAutoFit/>
          </a:bodyPr>
          <a:lstStyle/>
          <a:p>
            <a:r>
              <a:rPr lang="he-IL" dirty="0">
                <a:solidFill>
                  <a:srgbClr val="0070C0"/>
                </a:solidFill>
                <a:latin typeface="Choco" panose="00000400000000000000" pitchFamily="2" charset="-79"/>
                <a:cs typeface="Choco" panose="00000400000000000000" pitchFamily="2" charset="-79"/>
              </a:rPr>
              <a:t>למי אני עוזר? מתי אני נעזר??</a:t>
            </a:r>
            <a:endParaRPr lang="en-US" dirty="0">
              <a:solidFill>
                <a:srgbClr val="0070C0"/>
              </a:solidFill>
              <a:cs typeface="Choco" panose="00000400000000000000" pitchFamily="2" charset="-79"/>
            </a:endParaRPr>
          </a:p>
        </p:txBody>
      </p:sp>
      <p:pic>
        <p:nvPicPr>
          <p:cNvPr id="5" name="Picture 4">
            <a:extLst>
              <a:ext uri="{FF2B5EF4-FFF2-40B4-BE49-F238E27FC236}">
                <a16:creationId xmlns:a16="http://schemas.microsoft.com/office/drawing/2014/main" id="{9C26D818-1E77-4A69-A2A8-6C331E3F08A9}"/>
              </a:ext>
            </a:extLst>
          </p:cNvPr>
          <p:cNvPicPr>
            <a:picLocks noChangeAspect="1"/>
          </p:cNvPicPr>
          <p:nvPr/>
        </p:nvPicPr>
        <p:blipFill>
          <a:blip r:embed="rId2"/>
          <a:stretch>
            <a:fillRect/>
          </a:stretch>
        </p:blipFill>
        <p:spPr>
          <a:xfrm>
            <a:off x="0" y="194573"/>
            <a:ext cx="4809173" cy="6858000"/>
          </a:xfrm>
          <a:prstGeom prst="rect">
            <a:avLst/>
          </a:prstGeom>
        </p:spPr>
      </p:pic>
    </p:spTree>
    <p:extLst>
      <p:ext uri="{BB962C8B-B14F-4D97-AF65-F5344CB8AC3E}">
        <p14:creationId xmlns:p14="http://schemas.microsoft.com/office/powerpoint/2010/main" val="899502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F4B4E-EA87-1DA5-22F9-96277A4A0D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3C94A-E4CA-6416-815B-B09712957681}"/>
              </a:ext>
            </a:extLst>
          </p:cNvPr>
          <p:cNvSpPr>
            <a:spLocks noGrp="1"/>
          </p:cNvSpPr>
          <p:nvPr>
            <p:ph type="title"/>
          </p:nvPr>
        </p:nvSpPr>
        <p:spPr>
          <a:xfrm>
            <a:off x="7968343" y="203062"/>
            <a:ext cx="3995057" cy="1325563"/>
          </a:xfrm>
        </p:spPr>
        <p:txBody>
          <a:bodyPr/>
          <a:lstStyle/>
          <a:p>
            <a:pPr algn="ctr" rtl="1"/>
            <a:r>
              <a:rPr lang="he-IL" dirty="0">
                <a:solidFill>
                  <a:schemeClr val="accent1">
                    <a:lumMod val="60000"/>
                    <a:lumOff val="40000"/>
                  </a:schemeClr>
                </a:solidFill>
                <a:latin typeface="Choco" panose="00000400000000000000" pitchFamily="2" charset="-79"/>
                <a:cs typeface="Choco" panose="00000400000000000000" pitchFamily="2" charset="-79"/>
              </a:rPr>
              <a:t>עוזרים ונעזרים</a:t>
            </a:r>
            <a:endParaRPr lang="en-US" dirty="0">
              <a:solidFill>
                <a:schemeClr val="accent1">
                  <a:lumMod val="60000"/>
                  <a:lumOff val="40000"/>
                </a:schemeClr>
              </a:solidFill>
              <a:cs typeface="Choco" panose="00000400000000000000" pitchFamily="2" charset="-79"/>
            </a:endParaRPr>
          </a:p>
        </p:txBody>
      </p:sp>
      <p:pic>
        <p:nvPicPr>
          <p:cNvPr id="7" name="תמונה 6">
            <a:extLst>
              <a:ext uri="{FF2B5EF4-FFF2-40B4-BE49-F238E27FC236}">
                <a16:creationId xmlns:a16="http://schemas.microsoft.com/office/drawing/2014/main" id="{BC482502-928D-63A0-5764-122A020ACEFB}"/>
              </a:ext>
            </a:extLst>
          </p:cNvPr>
          <p:cNvPicPr>
            <a:picLocks noChangeAspect="1"/>
          </p:cNvPicPr>
          <p:nvPr/>
        </p:nvPicPr>
        <p:blipFill>
          <a:blip r:embed="rId2"/>
          <a:stretch>
            <a:fillRect/>
          </a:stretch>
        </p:blipFill>
        <p:spPr>
          <a:xfrm>
            <a:off x="147274" y="203062"/>
            <a:ext cx="4220936" cy="6210300"/>
          </a:xfrm>
          <a:prstGeom prst="rect">
            <a:avLst/>
          </a:prstGeom>
        </p:spPr>
      </p:pic>
      <p:pic>
        <p:nvPicPr>
          <p:cNvPr id="8" name="מציין מיקום תוכן 7">
            <a:extLst>
              <a:ext uri="{FF2B5EF4-FFF2-40B4-BE49-F238E27FC236}">
                <a16:creationId xmlns:a16="http://schemas.microsoft.com/office/drawing/2014/main" id="{9338B856-86B8-B9AF-D5E4-A794EB86A89C}"/>
              </a:ext>
            </a:extLst>
          </p:cNvPr>
          <p:cNvPicPr>
            <a:picLocks noGrp="1" noChangeAspect="1"/>
          </p:cNvPicPr>
          <p:nvPr>
            <p:ph idx="1"/>
          </p:nvPr>
        </p:nvPicPr>
        <p:blipFill>
          <a:blip r:embed="rId3"/>
          <a:stretch>
            <a:fillRect/>
          </a:stretch>
        </p:blipFill>
        <p:spPr>
          <a:xfrm>
            <a:off x="4368210" y="1306286"/>
            <a:ext cx="7595190" cy="4572000"/>
          </a:xfrm>
          <a:prstGeom prst="rect">
            <a:avLst/>
          </a:prstGeom>
        </p:spPr>
      </p:pic>
    </p:spTree>
    <p:extLst>
      <p:ext uri="{BB962C8B-B14F-4D97-AF65-F5344CB8AC3E}">
        <p14:creationId xmlns:p14="http://schemas.microsoft.com/office/powerpoint/2010/main" val="579945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4C024A-3B1F-4721-B37A-D174AB4F8C8B}"/>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r>
              <a:rPr lang="he-IL" sz="2000" dirty="0">
                <a:solidFill>
                  <a:schemeClr val="accent1">
                    <a:lumMod val="75000"/>
                  </a:schemeClr>
                </a:solidFill>
                <a:latin typeface="Alef" panose="00000500000000000000" pitchFamily="2" charset="-79"/>
                <a:cs typeface="Alef" panose="00000500000000000000" pitchFamily="2" charset="-79"/>
              </a:rPr>
              <a:t>פרופסור</a:t>
            </a:r>
            <a:r>
              <a:rPr lang="he-IL" sz="1800" dirty="0">
                <a:solidFill>
                  <a:schemeClr val="accent1">
                    <a:lumMod val="75000"/>
                  </a:schemeClr>
                </a:solidFill>
                <a:latin typeface="Alef" panose="00000500000000000000" pitchFamily="2" charset="-79"/>
                <a:cs typeface="Alef" panose="00000500000000000000" pitchFamily="2" charset="-79"/>
              </a:rPr>
              <a:t> </a:t>
            </a:r>
            <a:r>
              <a:rPr lang="he-IL" sz="2000" dirty="0" err="1">
                <a:solidFill>
                  <a:schemeClr val="accent1">
                    <a:lumMod val="75000"/>
                  </a:schemeClr>
                </a:solidFill>
                <a:latin typeface="Alef" panose="00000500000000000000" pitchFamily="2" charset="-79"/>
                <a:cs typeface="Alef" panose="00000500000000000000" pitchFamily="2" charset="-79"/>
              </a:rPr>
              <a:t>למינהל</a:t>
            </a:r>
            <a:r>
              <a:rPr lang="he-IL" sz="2000" dirty="0">
                <a:solidFill>
                  <a:schemeClr val="accent1">
                    <a:lumMod val="75000"/>
                  </a:schemeClr>
                </a:solidFill>
                <a:latin typeface="Alef" panose="00000500000000000000" pitchFamily="2" charset="-79"/>
                <a:cs typeface="Alef" panose="00000500000000000000" pitchFamily="2" charset="-79"/>
              </a:rPr>
              <a:t> ציבורי בשנים 1968-1965 כיהן כשר הבריאות, החינוך והרווחה בממשלת ארה"ב ובשנות ה- 70 עמד בראש ועדת ההיגוי של הארגונים ההתנדבותיים. </a:t>
            </a: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sp>
        <p:nvSpPr>
          <p:cNvPr id="3" name="מציין מיקום תוכן 2">
            <a:extLst>
              <a:ext uri="{FF2B5EF4-FFF2-40B4-BE49-F238E27FC236}">
                <a16:creationId xmlns:a16="http://schemas.microsoft.com/office/drawing/2014/main" id="{8EDC7CFB-F14C-4285-92AE-677332BF5EEF}"/>
              </a:ext>
            </a:extLst>
          </p:cNvPr>
          <p:cNvSpPr>
            <a:spLocks noGrp="1"/>
          </p:cNvSpPr>
          <p:nvPr>
            <p:ph idx="1"/>
          </p:nvPr>
        </p:nvSpPr>
        <p:spPr>
          <a:xfrm>
            <a:off x="791398" y="1375642"/>
            <a:ext cx="10515600" cy="4351338"/>
          </a:xfrm>
        </p:spPr>
        <p:txBody>
          <a:bodyPr/>
          <a:lstStyle/>
          <a:p>
            <a:pPr marL="0" indent="0" algn="r" rtl="1">
              <a:buNone/>
            </a:pPr>
            <a:endParaRPr lang="he-IL" sz="1100" dirty="0">
              <a:latin typeface="Alef" panose="00000500000000000000" pitchFamily="2" charset="-79"/>
              <a:cs typeface="Alef" panose="00000500000000000000" pitchFamily="2" charset="-79"/>
            </a:endParaRPr>
          </a:p>
          <a:p>
            <a:pPr marL="0" indent="0" algn="r" rtl="1">
              <a:buNone/>
            </a:pPr>
            <a:r>
              <a:rPr lang="he-IL" dirty="0">
                <a:latin typeface="Alef" panose="00000500000000000000" pitchFamily="2" charset="-79"/>
                <a:cs typeface="Alef" panose="00000500000000000000" pitchFamily="2" charset="-79"/>
              </a:rPr>
              <a:t>"לנוכח מגמת התפוררותן של קהילות ושל תחושת הקהילתיות, המסתמנת בשנים האחרונות, עולה הצורך לבנות מחדש קהילה. הבנייה חייבת להתבצע תוך ניסיון לשמור על ערכים היקרים לנו תוך התאמה לארגון החברתי העכשווי"</a:t>
            </a:r>
          </a:p>
          <a:p>
            <a:pPr marL="0" indent="0" algn="r" rtl="1">
              <a:buNone/>
            </a:pPr>
            <a:endParaRPr lang="en-US" dirty="0">
              <a:latin typeface="Alef" panose="00000500000000000000" pitchFamily="2" charset="-79"/>
              <a:cs typeface="Alef" panose="00000500000000000000" pitchFamily="2" charset="-79"/>
            </a:endParaRPr>
          </a:p>
          <a:p>
            <a:pPr marL="0" indent="0" algn="r" rtl="1">
              <a:buNone/>
            </a:pPr>
            <a:endParaRPr lang="he-IL" sz="1800" dirty="0">
              <a:latin typeface="Alef" panose="00000500000000000000" pitchFamily="2" charset="-79"/>
              <a:cs typeface="Alef" panose="00000500000000000000" pitchFamily="2" charset="-79"/>
            </a:endParaRPr>
          </a:p>
        </p:txBody>
      </p:sp>
      <p:sp>
        <p:nvSpPr>
          <p:cNvPr id="5" name="תיבת טקסט 4">
            <a:extLst>
              <a:ext uri="{FF2B5EF4-FFF2-40B4-BE49-F238E27FC236}">
                <a16:creationId xmlns:a16="http://schemas.microsoft.com/office/drawing/2014/main" id="{146BDE6C-D634-41BB-A972-68F64CF20379}"/>
              </a:ext>
            </a:extLst>
          </p:cNvPr>
          <p:cNvSpPr txBox="1"/>
          <p:nvPr/>
        </p:nvSpPr>
        <p:spPr>
          <a:xfrm>
            <a:off x="7660031" y="5351351"/>
            <a:ext cx="3964172" cy="1785104"/>
          </a:xfrm>
          <a:prstGeom prst="rect">
            <a:avLst/>
          </a:prstGeom>
          <a:noFill/>
        </p:spPr>
        <p:txBody>
          <a:bodyPr wrap="square" rtlCol="1">
            <a:spAutoFit/>
          </a:bodyPr>
          <a:lstStyle/>
          <a:p>
            <a:br>
              <a:rPr lang="he-IL" sz="2800" b="1" dirty="0">
                <a:latin typeface="Alef" panose="00000500000000000000" pitchFamily="2" charset="-79"/>
                <a:cs typeface="Alef" panose="00000500000000000000" pitchFamily="2" charset="-79"/>
              </a:rPr>
            </a:br>
            <a:r>
              <a:rPr lang="he-IL" sz="2800" b="1" dirty="0" err="1">
                <a:latin typeface="Alef" panose="00000500000000000000" pitchFamily="2" charset="-79"/>
                <a:cs typeface="Alef" panose="00000500000000000000" pitchFamily="2" charset="-79"/>
              </a:rPr>
              <a:t>חזון</a:t>
            </a:r>
            <a:r>
              <a:rPr lang="he-IL" sz="2800" b="1" dirty="0">
                <a:latin typeface="Alef" panose="00000500000000000000" pitchFamily="2" charset="-79"/>
                <a:cs typeface="Alef" panose="00000500000000000000" pitchFamily="2" charset="-79"/>
              </a:rPr>
              <a:t>, דגל וערכים משותפים</a:t>
            </a:r>
          </a:p>
          <a:p>
            <a:endParaRPr lang="he-IL" b="1" dirty="0"/>
          </a:p>
          <a:p>
            <a:br>
              <a:rPr lang="en-US" dirty="0"/>
            </a:br>
            <a:endParaRPr lang="he-IL" dirty="0"/>
          </a:p>
        </p:txBody>
      </p:sp>
      <p:pic>
        <p:nvPicPr>
          <p:cNvPr id="6" name="תמונה 5">
            <a:extLst>
              <a:ext uri="{FF2B5EF4-FFF2-40B4-BE49-F238E27FC236}">
                <a16:creationId xmlns:a16="http://schemas.microsoft.com/office/drawing/2014/main" id="{78E769DB-889E-429C-8B28-E1358ABEB622}"/>
              </a:ext>
            </a:extLst>
          </p:cNvPr>
          <p:cNvPicPr/>
          <p:nvPr/>
        </p:nvPicPr>
        <p:blipFill>
          <a:blip r:embed="rId2" cstate="print"/>
          <a:srcRect/>
          <a:stretch>
            <a:fillRect/>
          </a:stretch>
        </p:blipFill>
        <p:spPr bwMode="auto">
          <a:xfrm>
            <a:off x="7883633" y="3354020"/>
            <a:ext cx="3516969" cy="2503967"/>
          </a:xfrm>
          <a:prstGeom prst="rect">
            <a:avLst/>
          </a:prstGeom>
          <a:noFill/>
          <a:ln w="9525">
            <a:noFill/>
            <a:miter lim="800000"/>
            <a:headEnd/>
            <a:tailEnd/>
          </a:ln>
        </p:spPr>
      </p:pic>
      <p:pic>
        <p:nvPicPr>
          <p:cNvPr id="7" name="תמונה 6">
            <a:extLst>
              <a:ext uri="{FF2B5EF4-FFF2-40B4-BE49-F238E27FC236}">
                <a16:creationId xmlns:a16="http://schemas.microsoft.com/office/drawing/2014/main" id="{9CAE391C-9400-4021-B15C-697FB917A790}"/>
              </a:ext>
            </a:extLst>
          </p:cNvPr>
          <p:cNvPicPr/>
          <p:nvPr/>
        </p:nvPicPr>
        <p:blipFill rotWithShape="1">
          <a:blip r:embed="rId3" cstate="print"/>
          <a:srcRect l="5980" r="10773"/>
          <a:stretch/>
        </p:blipFill>
        <p:spPr bwMode="auto">
          <a:xfrm>
            <a:off x="4241822" y="3429000"/>
            <a:ext cx="3516969" cy="2428987"/>
          </a:xfrm>
          <a:prstGeom prst="rect">
            <a:avLst/>
          </a:prstGeom>
          <a:noFill/>
          <a:ln w="9525">
            <a:noFill/>
            <a:miter lim="800000"/>
            <a:headEnd/>
            <a:tailEnd/>
          </a:ln>
        </p:spPr>
      </p:pic>
      <p:sp>
        <p:nvSpPr>
          <p:cNvPr id="8" name="מלבן 7">
            <a:extLst>
              <a:ext uri="{FF2B5EF4-FFF2-40B4-BE49-F238E27FC236}">
                <a16:creationId xmlns:a16="http://schemas.microsoft.com/office/drawing/2014/main" id="{EB405118-40B8-4951-AB06-1D5573712A21}"/>
              </a:ext>
            </a:extLst>
          </p:cNvPr>
          <p:cNvSpPr/>
          <p:nvPr/>
        </p:nvSpPr>
        <p:spPr>
          <a:xfrm>
            <a:off x="4784905" y="5804574"/>
            <a:ext cx="2250937" cy="523220"/>
          </a:xfrm>
          <a:prstGeom prst="rect">
            <a:avLst/>
          </a:prstGeom>
        </p:spPr>
        <p:txBody>
          <a:bodyPr wrap="none">
            <a:spAutoFit/>
          </a:bodyPr>
          <a:lstStyle/>
          <a:p>
            <a:r>
              <a:rPr lang="he-IL" sz="2800" b="1" dirty="0">
                <a:latin typeface="Alef" panose="00000500000000000000" pitchFamily="2" charset="-79"/>
                <a:cs typeface="Alef" panose="00000500000000000000" pitchFamily="2" charset="-79"/>
              </a:rPr>
              <a:t>מקומות הכינוס</a:t>
            </a:r>
          </a:p>
        </p:txBody>
      </p:sp>
      <p:pic>
        <p:nvPicPr>
          <p:cNvPr id="9" name="Picture 5">
            <a:extLst>
              <a:ext uri="{FF2B5EF4-FFF2-40B4-BE49-F238E27FC236}">
                <a16:creationId xmlns:a16="http://schemas.microsoft.com/office/drawing/2014/main" id="{16FF8654-6E82-4BE2-85E8-6F89277B9AB6}"/>
              </a:ext>
            </a:extLst>
          </p:cNvPr>
          <p:cNvPicPr>
            <a:picLocks noChangeAspect="1" noChangeArrowheads="1"/>
          </p:cNvPicPr>
          <p:nvPr/>
        </p:nvPicPr>
        <p:blipFill>
          <a:blip r:embed="rId4" cstate="print"/>
          <a:srcRect/>
          <a:stretch>
            <a:fillRect/>
          </a:stretch>
        </p:blipFill>
        <p:spPr bwMode="auto">
          <a:xfrm>
            <a:off x="993925" y="3508739"/>
            <a:ext cx="3289478" cy="2349248"/>
          </a:xfrm>
          <a:prstGeom prst="rect">
            <a:avLst/>
          </a:prstGeom>
          <a:noFill/>
          <a:ln w="9525">
            <a:noFill/>
            <a:miter lim="800000"/>
            <a:headEnd/>
            <a:tailEnd/>
          </a:ln>
        </p:spPr>
      </p:pic>
      <p:sp>
        <p:nvSpPr>
          <p:cNvPr id="10" name="מלבן 9">
            <a:extLst>
              <a:ext uri="{FF2B5EF4-FFF2-40B4-BE49-F238E27FC236}">
                <a16:creationId xmlns:a16="http://schemas.microsoft.com/office/drawing/2014/main" id="{063E3A58-8533-44EF-AC28-11969EE6E5CA}"/>
              </a:ext>
            </a:extLst>
          </p:cNvPr>
          <p:cNvSpPr/>
          <p:nvPr/>
        </p:nvSpPr>
        <p:spPr>
          <a:xfrm>
            <a:off x="1272921" y="5766849"/>
            <a:ext cx="2438488" cy="954107"/>
          </a:xfrm>
          <a:prstGeom prst="rect">
            <a:avLst/>
          </a:prstGeom>
        </p:spPr>
        <p:txBody>
          <a:bodyPr wrap="none">
            <a:spAutoFit/>
          </a:bodyPr>
          <a:lstStyle/>
          <a:p>
            <a:r>
              <a:rPr lang="he-IL" sz="2800" b="1" dirty="0">
                <a:latin typeface="Alef" panose="00000500000000000000" pitchFamily="2" charset="-79"/>
                <a:cs typeface="Alef" panose="00000500000000000000" pitchFamily="2" charset="-79"/>
              </a:rPr>
              <a:t>חגים, טקסים, </a:t>
            </a:r>
          </a:p>
          <a:p>
            <a:r>
              <a:rPr lang="he-IL" sz="2800" b="1" dirty="0">
                <a:latin typeface="Alef" panose="00000500000000000000" pitchFamily="2" charset="-79"/>
                <a:cs typeface="Alef" panose="00000500000000000000" pitchFamily="2" charset="-79"/>
              </a:rPr>
              <a:t>אירועים מלכדים</a:t>
            </a:r>
          </a:p>
        </p:txBody>
      </p:sp>
    </p:spTree>
    <p:extLst>
      <p:ext uri="{BB962C8B-B14F-4D97-AF65-F5344CB8AC3E}">
        <p14:creationId xmlns:p14="http://schemas.microsoft.com/office/powerpoint/2010/main" val="40000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593F7-4F4D-4C6A-65D5-042656E7560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8C123C8-A8ED-9E4A-EDA2-C9028A79DD52}"/>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graphicFrame>
        <p:nvGraphicFramePr>
          <p:cNvPr id="4" name="טבלה 3">
            <a:extLst>
              <a:ext uri="{FF2B5EF4-FFF2-40B4-BE49-F238E27FC236}">
                <a16:creationId xmlns:a16="http://schemas.microsoft.com/office/drawing/2014/main" id="{117BC440-71BB-A372-C745-8E5AFA2D8933}"/>
              </a:ext>
            </a:extLst>
          </p:cNvPr>
          <p:cNvGraphicFramePr>
            <a:graphicFrameLocks noGrp="1"/>
          </p:cNvGraphicFramePr>
          <p:nvPr>
            <p:extLst>
              <p:ext uri="{D42A27DB-BD31-4B8C-83A1-F6EECF244321}">
                <p14:modId xmlns:p14="http://schemas.microsoft.com/office/powerpoint/2010/main" val="3852497742"/>
              </p:ext>
            </p:extLst>
          </p:nvPr>
        </p:nvGraphicFramePr>
        <p:xfrm>
          <a:off x="1581912" y="1513555"/>
          <a:ext cx="9546335" cy="4351338"/>
        </p:xfrm>
        <a:graphic>
          <a:graphicData uri="http://schemas.openxmlformats.org/drawingml/2006/table">
            <a:tbl>
              <a:tblPr rtl="1" firstRow="1" firstCol="1" bandRow="1"/>
              <a:tblGrid>
                <a:gridCol w="545887">
                  <a:extLst>
                    <a:ext uri="{9D8B030D-6E8A-4147-A177-3AD203B41FA5}">
                      <a16:colId xmlns:a16="http://schemas.microsoft.com/office/drawing/2014/main" val="809923164"/>
                    </a:ext>
                  </a:extLst>
                </a:gridCol>
                <a:gridCol w="9000448">
                  <a:extLst>
                    <a:ext uri="{9D8B030D-6E8A-4147-A177-3AD203B41FA5}">
                      <a16:colId xmlns:a16="http://schemas.microsoft.com/office/drawing/2014/main" val="2559541850"/>
                    </a:ext>
                  </a:extLst>
                </a:gridCol>
              </a:tblGrid>
              <a:tr h="4351338">
                <a:tc>
                  <a:txBody>
                    <a:bodyPr/>
                    <a:lstStyle/>
                    <a:p>
                      <a:pPr algn="just" rtl="1">
                        <a:lnSpc>
                          <a:spcPct val="150000"/>
                        </a:lnSpc>
                      </a:pPr>
                      <a:r>
                        <a:rPr lang="he-IL" sz="800" b="1">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00" b="1">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00" b="1">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00" b="1">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48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1</a:t>
                      </a:r>
                      <a:endParaRPr lang="en-US" sz="12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114" marR="68114" marT="0" marB="0">
                    <a:lnL>
                      <a:noFill/>
                    </a:lnL>
                    <a:lnR>
                      <a:noFill/>
                    </a:lnR>
                    <a:lnT>
                      <a:noFill/>
                    </a:lnT>
                    <a:lnB>
                      <a:noFill/>
                    </a:lnB>
                    <a:noFill/>
                  </a:tcPr>
                </a:tc>
                <a:tc>
                  <a:txBody>
                    <a:bodyPr/>
                    <a:lstStyle/>
                    <a:p>
                      <a:pPr algn="just" rtl="1">
                        <a:lnSpc>
                          <a:spcPct val="150000"/>
                        </a:lnSpc>
                      </a:pPr>
                      <a:r>
                        <a:rPr lang="he-IL" sz="26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200" dirty="0">
                          <a:solidFill>
                            <a:srgbClr val="484D49"/>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6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הראשון: מסגרת משותפת ליחידים ולקבוצות המאפשרת להם להתקיים באווירה של פתיחות תוך שמירה על זהותם הייחודית.</a:t>
                      </a:r>
                      <a:r>
                        <a:rPr lang="he-IL" sz="26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נדרשת מנהיגות בעלת ראייה כוללת, המנסה לפתור את בעיות הקהילה כולה</a:t>
                      </a:r>
                      <a:r>
                        <a:rPr lang="en-US" sz="26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6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114" marR="68114" marT="0" marB="0">
                    <a:lnL>
                      <a:noFill/>
                    </a:lnL>
                    <a:lnR>
                      <a:noFill/>
                    </a:lnR>
                    <a:lnT>
                      <a:noFill/>
                    </a:lnT>
                    <a:lnB>
                      <a:noFill/>
                    </a:lnB>
                    <a:noFill/>
                  </a:tcPr>
                </a:tc>
                <a:extLst>
                  <a:ext uri="{0D108BD9-81ED-4DB2-BD59-A6C34878D82A}">
                    <a16:rowId xmlns:a16="http://schemas.microsoft.com/office/drawing/2014/main" val="316152246"/>
                  </a:ext>
                </a:extLst>
              </a:tr>
            </a:tbl>
          </a:graphicData>
        </a:graphic>
      </p:graphicFrame>
    </p:spTree>
    <p:extLst>
      <p:ext uri="{BB962C8B-B14F-4D97-AF65-F5344CB8AC3E}">
        <p14:creationId xmlns:p14="http://schemas.microsoft.com/office/powerpoint/2010/main" val="891538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A6408-1BDA-0B81-2C62-CE403ABAEBA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6704610-D425-55DA-B368-6E4282880994}"/>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graphicFrame>
        <p:nvGraphicFramePr>
          <p:cNvPr id="12" name="טבלה 11">
            <a:extLst>
              <a:ext uri="{FF2B5EF4-FFF2-40B4-BE49-F238E27FC236}">
                <a16:creationId xmlns:a16="http://schemas.microsoft.com/office/drawing/2014/main" id="{5E75229C-7475-F312-EE17-17063D4E25D1}"/>
              </a:ext>
            </a:extLst>
          </p:cNvPr>
          <p:cNvGraphicFramePr>
            <a:graphicFrameLocks noGrp="1"/>
          </p:cNvGraphicFramePr>
          <p:nvPr>
            <p:extLst>
              <p:ext uri="{D42A27DB-BD31-4B8C-83A1-F6EECF244321}">
                <p14:modId xmlns:p14="http://schemas.microsoft.com/office/powerpoint/2010/main" val="3661860092"/>
              </p:ext>
            </p:extLst>
          </p:nvPr>
        </p:nvGraphicFramePr>
        <p:xfrm>
          <a:off x="2516346" y="1247911"/>
          <a:ext cx="7932966" cy="2918079"/>
        </p:xfrm>
        <a:graphic>
          <a:graphicData uri="http://schemas.openxmlformats.org/drawingml/2006/table">
            <a:tbl>
              <a:tblPr rtl="1" firstRow="1" firstCol="1" bandRow="1"/>
              <a:tblGrid>
                <a:gridCol w="572135">
                  <a:extLst>
                    <a:ext uri="{9D8B030D-6E8A-4147-A177-3AD203B41FA5}">
                      <a16:colId xmlns:a16="http://schemas.microsoft.com/office/drawing/2014/main" val="2742871951"/>
                    </a:ext>
                  </a:extLst>
                </a:gridCol>
                <a:gridCol w="7360831">
                  <a:extLst>
                    <a:ext uri="{9D8B030D-6E8A-4147-A177-3AD203B41FA5}">
                      <a16:colId xmlns:a16="http://schemas.microsoft.com/office/drawing/2014/main" val="3235742694"/>
                    </a:ext>
                  </a:extLst>
                </a:gridCol>
              </a:tblGrid>
              <a:tr h="1833617">
                <a:tc>
                  <a:txBody>
                    <a:bodyPr/>
                    <a:lstStyle/>
                    <a:p>
                      <a:pPr algn="just" rtl="1">
                        <a:lnSpc>
                          <a:spcPct val="150000"/>
                        </a:lnSpc>
                      </a:pPr>
                      <a:r>
                        <a:rPr lang="he-IL" sz="4800" b="1" i="1" spc="100" dirty="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2</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noFill/>
                  </a:tcPr>
                </a:tc>
                <a:tc>
                  <a:txBody>
                    <a:bodyPr/>
                    <a:lstStyle/>
                    <a:p>
                      <a:pPr algn="just" rtl="1">
                        <a:lnSpc>
                          <a:spcPct val="150000"/>
                        </a:lnSpc>
                      </a:pPr>
                      <a:endParaRPr lang="he-IL" sz="26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ct val="150000"/>
                        </a:lnSpc>
                      </a:pPr>
                      <a:r>
                        <a:rPr lang="he-IL" sz="26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השני: גרעין  של הסכמה על ערכים משותפים.</a:t>
                      </a:r>
                      <a:r>
                        <a:rPr lang="he-IL" sz="1200" dirty="0">
                          <a:solidFill>
                            <a:srgbClr val="484D49"/>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6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6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l" rtl="1">
                        <a:lnSpc>
                          <a:spcPct val="150000"/>
                        </a:lnSpc>
                      </a:pPr>
                      <a:r>
                        <a:rPr lang="he-IL" sz="26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2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63599552"/>
                  </a:ext>
                </a:extLst>
              </a:tr>
            </a:tbl>
          </a:graphicData>
        </a:graphic>
      </p:graphicFrame>
      <p:sp>
        <p:nvSpPr>
          <p:cNvPr id="14" name="תיבת טקסט 13">
            <a:extLst>
              <a:ext uri="{FF2B5EF4-FFF2-40B4-BE49-F238E27FC236}">
                <a16:creationId xmlns:a16="http://schemas.microsoft.com/office/drawing/2014/main" id="{33AC005D-A771-0D6E-8DBE-5C6D295A216A}"/>
              </a:ext>
            </a:extLst>
          </p:cNvPr>
          <p:cNvSpPr txBox="1"/>
          <p:nvPr/>
        </p:nvSpPr>
        <p:spPr>
          <a:xfrm>
            <a:off x="4270248" y="5184648"/>
            <a:ext cx="6437376" cy="369332"/>
          </a:xfrm>
          <a:prstGeom prst="rect">
            <a:avLst/>
          </a:prstGeom>
          <a:noFill/>
        </p:spPr>
        <p:txBody>
          <a:bodyPr wrap="square" rtlCol="1">
            <a:spAutoFit/>
          </a:bodyPr>
          <a:lstStyle/>
          <a:p>
            <a:endParaRPr lang="he-IL" dirty="0"/>
          </a:p>
        </p:txBody>
      </p:sp>
      <p:graphicFrame>
        <p:nvGraphicFramePr>
          <p:cNvPr id="15" name="טבלה 14">
            <a:extLst>
              <a:ext uri="{FF2B5EF4-FFF2-40B4-BE49-F238E27FC236}">
                <a16:creationId xmlns:a16="http://schemas.microsoft.com/office/drawing/2014/main" id="{2DF1FDEF-0B78-652E-5B78-01409D4989E5}"/>
              </a:ext>
            </a:extLst>
          </p:cNvPr>
          <p:cNvGraphicFramePr>
            <a:graphicFrameLocks noGrp="1"/>
          </p:cNvGraphicFramePr>
          <p:nvPr>
            <p:extLst>
              <p:ext uri="{D42A27DB-BD31-4B8C-83A1-F6EECF244321}">
                <p14:modId xmlns:p14="http://schemas.microsoft.com/office/powerpoint/2010/main" val="3441951520"/>
              </p:ext>
            </p:extLst>
          </p:nvPr>
        </p:nvGraphicFramePr>
        <p:xfrm>
          <a:off x="859536" y="2758752"/>
          <a:ext cx="7699199" cy="4351338"/>
        </p:xfrm>
        <a:graphic>
          <a:graphicData uri="http://schemas.openxmlformats.org/drawingml/2006/table">
            <a:tbl>
              <a:tblPr rtl="1" firstRow="1" firstCol="1" bandRow="1"/>
              <a:tblGrid>
                <a:gridCol w="473239">
                  <a:extLst>
                    <a:ext uri="{9D8B030D-6E8A-4147-A177-3AD203B41FA5}">
                      <a16:colId xmlns:a16="http://schemas.microsoft.com/office/drawing/2014/main" val="706954291"/>
                    </a:ext>
                  </a:extLst>
                </a:gridCol>
                <a:gridCol w="7225960">
                  <a:extLst>
                    <a:ext uri="{9D8B030D-6E8A-4147-A177-3AD203B41FA5}">
                      <a16:colId xmlns:a16="http://schemas.microsoft.com/office/drawing/2014/main" val="3333184185"/>
                    </a:ext>
                  </a:extLst>
                </a:gridCol>
              </a:tblGrid>
              <a:tr h="4351338">
                <a:tc>
                  <a:txBody>
                    <a:bodyPr/>
                    <a:lstStyle/>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44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3</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3477" marR="63477" marT="0" marB="0">
                    <a:lnL>
                      <a:noFill/>
                    </a:lnL>
                    <a:lnR>
                      <a:noFill/>
                    </a:lnR>
                    <a:lnT>
                      <a:noFill/>
                    </a:lnT>
                    <a:lnB>
                      <a:noFill/>
                    </a:lnB>
                    <a:noFill/>
                  </a:tcPr>
                </a:tc>
                <a:tc>
                  <a:txBody>
                    <a:bodyPr/>
                    <a:lstStyle/>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השלישי: מערכת משולבת שבה כולם נותנים וכולם מקבלים</a:t>
                      </a:r>
                      <a:r>
                        <a:rPr lang="he-IL" sz="24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מערכת זו תמנע ממשפחות ומיחידים להרגיש חסרי אונים, כפי שהם מרגישים בהיותם מקבלים בלבד.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3477" marR="63477" marT="0" marB="0">
                    <a:lnL>
                      <a:noFill/>
                    </a:lnL>
                    <a:lnR>
                      <a:noFill/>
                    </a:lnR>
                    <a:lnT>
                      <a:noFill/>
                    </a:lnT>
                    <a:lnB>
                      <a:noFill/>
                    </a:lnB>
                    <a:noFill/>
                  </a:tcPr>
                </a:tc>
                <a:extLst>
                  <a:ext uri="{0D108BD9-81ED-4DB2-BD59-A6C34878D82A}">
                    <a16:rowId xmlns:a16="http://schemas.microsoft.com/office/drawing/2014/main" val="1332785439"/>
                  </a:ext>
                </a:extLst>
              </a:tr>
            </a:tbl>
          </a:graphicData>
        </a:graphic>
      </p:graphicFrame>
    </p:spTree>
    <p:extLst>
      <p:ext uri="{BB962C8B-B14F-4D97-AF65-F5344CB8AC3E}">
        <p14:creationId xmlns:p14="http://schemas.microsoft.com/office/powerpoint/2010/main" val="884778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E6A1A-97DC-826D-2D1C-0123745F807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3F14615-7271-4EC2-D0DC-431BEB31B54E}"/>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sp>
        <p:nvSpPr>
          <p:cNvPr id="5" name="תיבת טקסט 4">
            <a:extLst>
              <a:ext uri="{FF2B5EF4-FFF2-40B4-BE49-F238E27FC236}">
                <a16:creationId xmlns:a16="http://schemas.microsoft.com/office/drawing/2014/main" id="{4D642A99-25F3-1AA0-6646-1F885FC93D30}"/>
              </a:ext>
            </a:extLst>
          </p:cNvPr>
          <p:cNvSpPr txBox="1"/>
          <p:nvPr/>
        </p:nvSpPr>
        <p:spPr>
          <a:xfrm>
            <a:off x="4864608" y="2167128"/>
            <a:ext cx="5394960" cy="369332"/>
          </a:xfrm>
          <a:prstGeom prst="rect">
            <a:avLst/>
          </a:prstGeom>
          <a:noFill/>
        </p:spPr>
        <p:txBody>
          <a:bodyPr wrap="square" rtlCol="1">
            <a:spAutoFit/>
          </a:bodyPr>
          <a:lstStyle/>
          <a:p>
            <a:endParaRPr lang="he-IL" dirty="0"/>
          </a:p>
        </p:txBody>
      </p:sp>
      <p:graphicFrame>
        <p:nvGraphicFramePr>
          <p:cNvPr id="8" name="טבלה 7">
            <a:extLst>
              <a:ext uri="{FF2B5EF4-FFF2-40B4-BE49-F238E27FC236}">
                <a16:creationId xmlns:a16="http://schemas.microsoft.com/office/drawing/2014/main" id="{A54AD872-3F3B-B814-E282-80F1D2385868}"/>
              </a:ext>
            </a:extLst>
          </p:cNvPr>
          <p:cNvGraphicFramePr>
            <a:graphicFrameLocks noGrp="1"/>
          </p:cNvGraphicFramePr>
          <p:nvPr>
            <p:extLst>
              <p:ext uri="{D42A27DB-BD31-4B8C-83A1-F6EECF244321}">
                <p14:modId xmlns:p14="http://schemas.microsoft.com/office/powerpoint/2010/main" val="3806308905"/>
              </p:ext>
            </p:extLst>
          </p:nvPr>
        </p:nvGraphicFramePr>
        <p:xfrm>
          <a:off x="1627631" y="1054577"/>
          <a:ext cx="8531352" cy="5062728"/>
        </p:xfrm>
        <a:graphic>
          <a:graphicData uri="http://schemas.openxmlformats.org/drawingml/2006/table">
            <a:tbl>
              <a:tblPr rtl="1" firstRow="1" firstCol="1" bandRow="1"/>
              <a:tblGrid>
                <a:gridCol w="524390">
                  <a:extLst>
                    <a:ext uri="{9D8B030D-6E8A-4147-A177-3AD203B41FA5}">
                      <a16:colId xmlns:a16="http://schemas.microsoft.com/office/drawing/2014/main" val="1634296674"/>
                    </a:ext>
                  </a:extLst>
                </a:gridCol>
                <a:gridCol w="8006962">
                  <a:extLst>
                    <a:ext uri="{9D8B030D-6E8A-4147-A177-3AD203B41FA5}">
                      <a16:colId xmlns:a16="http://schemas.microsoft.com/office/drawing/2014/main" val="1192695818"/>
                    </a:ext>
                  </a:extLst>
                </a:gridCol>
              </a:tblGrid>
              <a:tr h="4203223">
                <a:tc>
                  <a:txBody>
                    <a:bodyPr/>
                    <a:lstStyle/>
                    <a:p>
                      <a:pPr algn="just" rtl="1">
                        <a:lnSpc>
                          <a:spcPct val="150000"/>
                        </a:lnSpc>
                      </a:pPr>
                      <a:endParaRPr lang="he-IL" sz="4800" b="1" i="1" spc="100" dirty="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endParaRPr>
                    </a:p>
                    <a:p>
                      <a:pPr algn="just" rtl="1">
                        <a:lnSpc>
                          <a:spcPct val="150000"/>
                        </a:lnSpc>
                      </a:pP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900" b="1" i="1" spc="100" dirty="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4800" b="1" i="1" spc="100" dirty="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4</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28034" marR="28034" marT="0" marB="0">
                    <a:lnL>
                      <a:noFill/>
                    </a:lnL>
                    <a:lnR>
                      <a:noFill/>
                    </a:lnR>
                    <a:lnT>
                      <a:noFill/>
                    </a:lnT>
                    <a:lnB>
                      <a:noFill/>
                    </a:lnB>
                    <a:noFill/>
                  </a:tcPr>
                </a:tc>
                <a:tc>
                  <a:txBody>
                    <a:bodyPr/>
                    <a:lstStyle/>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הרביעי: תקשורת פנימית יעילה</a:t>
                      </a:r>
                      <a:r>
                        <a:rPr lang="he-IL" sz="28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חברים בקהילה המתפקדת היטב, מתקשרים ביניהם בחופשיות. על הקהילה לזמן מפגשים בין חבריה, בתנאים נאותים, על מנת ללבן בעיות משותפות, תוך הקשבה ורצון כן לפתור אותן</a:t>
                      </a:r>
                      <a:r>
                        <a:rPr lang="en-US" sz="28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28034" marR="28034" marT="0" marB="0">
                    <a:lnL>
                      <a:noFill/>
                    </a:lnL>
                    <a:lnR>
                      <a:noFill/>
                    </a:lnR>
                    <a:lnT>
                      <a:noFill/>
                    </a:lnT>
                    <a:lnB>
                      <a:noFill/>
                    </a:lnB>
                    <a:noFill/>
                  </a:tcPr>
                </a:tc>
                <a:extLst>
                  <a:ext uri="{0D108BD9-81ED-4DB2-BD59-A6C34878D82A}">
                    <a16:rowId xmlns:a16="http://schemas.microsoft.com/office/drawing/2014/main" val="1977942960"/>
                  </a:ext>
                </a:extLst>
              </a:tr>
            </a:tbl>
          </a:graphicData>
        </a:graphic>
      </p:graphicFrame>
    </p:spTree>
    <p:extLst>
      <p:ext uri="{BB962C8B-B14F-4D97-AF65-F5344CB8AC3E}">
        <p14:creationId xmlns:p14="http://schemas.microsoft.com/office/powerpoint/2010/main" val="2197863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0196B-3190-BD2C-F8FC-9AA9E10D21B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FC56E24-3F87-3B54-3D34-BE029E1DED6B}"/>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graphicFrame>
        <p:nvGraphicFramePr>
          <p:cNvPr id="3" name="טבלה 2">
            <a:extLst>
              <a:ext uri="{FF2B5EF4-FFF2-40B4-BE49-F238E27FC236}">
                <a16:creationId xmlns:a16="http://schemas.microsoft.com/office/drawing/2014/main" id="{BC7A8F52-E92B-CFED-097F-855398C43006}"/>
              </a:ext>
            </a:extLst>
          </p:cNvPr>
          <p:cNvGraphicFramePr>
            <a:graphicFrameLocks noGrp="1"/>
          </p:cNvGraphicFramePr>
          <p:nvPr>
            <p:extLst>
              <p:ext uri="{D42A27DB-BD31-4B8C-83A1-F6EECF244321}">
                <p14:modId xmlns:p14="http://schemas.microsoft.com/office/powerpoint/2010/main" val="2124146427"/>
              </p:ext>
            </p:extLst>
          </p:nvPr>
        </p:nvGraphicFramePr>
        <p:xfrm>
          <a:off x="2496312" y="2029229"/>
          <a:ext cx="8247888" cy="12980692"/>
        </p:xfrm>
        <a:graphic>
          <a:graphicData uri="http://schemas.openxmlformats.org/drawingml/2006/table">
            <a:tbl>
              <a:tblPr rtl="1" firstRow="1" firstCol="1" bandRow="1"/>
              <a:tblGrid>
                <a:gridCol w="802797">
                  <a:extLst>
                    <a:ext uri="{9D8B030D-6E8A-4147-A177-3AD203B41FA5}">
                      <a16:colId xmlns:a16="http://schemas.microsoft.com/office/drawing/2014/main" val="1060800357"/>
                    </a:ext>
                  </a:extLst>
                </a:gridCol>
                <a:gridCol w="7445091">
                  <a:extLst>
                    <a:ext uri="{9D8B030D-6E8A-4147-A177-3AD203B41FA5}">
                      <a16:colId xmlns:a16="http://schemas.microsoft.com/office/drawing/2014/main" val="1910092393"/>
                    </a:ext>
                  </a:extLst>
                </a:gridCol>
              </a:tblGrid>
              <a:tr h="12980692">
                <a:tc>
                  <a:txBody>
                    <a:bodyPr/>
                    <a:lstStyle/>
                    <a:p>
                      <a:pPr algn="just" rtl="1">
                        <a:lnSpc>
                          <a:spcPct val="150000"/>
                        </a:lnSpc>
                      </a:pPr>
                      <a:r>
                        <a:rPr lang="he-IL" sz="8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44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5</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1558" marR="31558" marT="0" marB="0">
                    <a:lnL>
                      <a:noFill/>
                    </a:lnL>
                    <a:lnR>
                      <a:noFill/>
                    </a:lnR>
                    <a:lnT>
                      <a:noFill/>
                    </a:lnT>
                    <a:lnB>
                      <a:noFill/>
                    </a:lnB>
                    <a:noFill/>
                  </a:tcPr>
                </a:tc>
                <a:tc>
                  <a:txBody>
                    <a:bodyPr/>
                    <a:lstStyle/>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המרכיב החמישי: השתתפות פעילה בחיי הקהילה.</a:t>
                      </a:r>
                    </a:p>
                    <a:p>
                      <a:pPr algn="just" rtl="1">
                        <a:lnSpc>
                          <a:spcPct val="150000"/>
                        </a:lnSpc>
                      </a:pPr>
                      <a:r>
                        <a:rPr lang="he-IL" sz="28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יש דרכים שונות לקחת חלק בחי הקהילה, למשל: הצבעה     בבחירות, הבעת דעה </a:t>
                      </a:r>
                      <a:r>
                        <a:rPr lang="he-IL" sz="2800" dirty="0" err="1">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באסיפות</a:t>
                      </a:r>
                      <a:r>
                        <a:rPr lang="he-IL" sz="28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התנדבות.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1558" marR="31558" marT="0" marB="0">
                    <a:lnL>
                      <a:noFill/>
                    </a:lnL>
                    <a:lnR>
                      <a:noFill/>
                    </a:lnR>
                    <a:lnT>
                      <a:noFill/>
                    </a:lnT>
                    <a:lnB>
                      <a:noFill/>
                    </a:lnB>
                    <a:noFill/>
                  </a:tcPr>
                </a:tc>
                <a:extLst>
                  <a:ext uri="{0D108BD9-81ED-4DB2-BD59-A6C34878D82A}">
                    <a16:rowId xmlns:a16="http://schemas.microsoft.com/office/drawing/2014/main" val="2006921687"/>
                  </a:ext>
                </a:extLst>
              </a:tr>
            </a:tbl>
          </a:graphicData>
        </a:graphic>
      </p:graphicFrame>
    </p:spTree>
    <p:extLst>
      <p:ext uri="{BB962C8B-B14F-4D97-AF65-F5344CB8AC3E}">
        <p14:creationId xmlns:p14="http://schemas.microsoft.com/office/powerpoint/2010/main" val="2672151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E1FA8-DD58-98F1-AC5B-C2D81B78571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629E223-9AE9-E505-4813-AF9D605D26AB}"/>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graphicFrame>
        <p:nvGraphicFramePr>
          <p:cNvPr id="3" name="טבלה 2">
            <a:extLst>
              <a:ext uri="{FF2B5EF4-FFF2-40B4-BE49-F238E27FC236}">
                <a16:creationId xmlns:a16="http://schemas.microsoft.com/office/drawing/2014/main" id="{A6596886-B341-F39A-E724-05F33590ABA8}"/>
              </a:ext>
            </a:extLst>
          </p:cNvPr>
          <p:cNvGraphicFramePr>
            <a:graphicFrameLocks noGrp="1"/>
          </p:cNvGraphicFramePr>
          <p:nvPr>
            <p:extLst>
              <p:ext uri="{D42A27DB-BD31-4B8C-83A1-F6EECF244321}">
                <p14:modId xmlns:p14="http://schemas.microsoft.com/office/powerpoint/2010/main" val="1980253282"/>
              </p:ext>
            </p:extLst>
          </p:nvPr>
        </p:nvGraphicFramePr>
        <p:xfrm>
          <a:off x="2451849" y="902080"/>
          <a:ext cx="7696199" cy="4898454"/>
        </p:xfrm>
        <a:graphic>
          <a:graphicData uri="http://schemas.openxmlformats.org/drawingml/2006/table">
            <a:tbl>
              <a:tblPr rtl="1" firstRow="1" firstCol="1" bandRow="1"/>
              <a:tblGrid>
                <a:gridCol w="473055">
                  <a:extLst>
                    <a:ext uri="{9D8B030D-6E8A-4147-A177-3AD203B41FA5}">
                      <a16:colId xmlns:a16="http://schemas.microsoft.com/office/drawing/2014/main" val="2675913678"/>
                    </a:ext>
                  </a:extLst>
                </a:gridCol>
                <a:gridCol w="7223144">
                  <a:extLst>
                    <a:ext uri="{9D8B030D-6E8A-4147-A177-3AD203B41FA5}">
                      <a16:colId xmlns:a16="http://schemas.microsoft.com/office/drawing/2014/main" val="1417520659"/>
                    </a:ext>
                  </a:extLst>
                </a:gridCol>
              </a:tblGrid>
              <a:tr h="4886071">
                <a:tc>
                  <a:txBody>
                    <a:bodyPr/>
                    <a:lstStyle/>
                    <a:p>
                      <a:pPr algn="just" rtl="1">
                        <a:lnSpc>
                          <a:spcPct val="150000"/>
                        </a:lnSpc>
                      </a:pPr>
                      <a:r>
                        <a:rPr lang="he-IL" sz="3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3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6</a:t>
                      </a:r>
                      <a:endParaRPr lang="en-US" sz="9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3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50666" marR="50666" marT="0" marB="0">
                    <a:lnL>
                      <a:noFill/>
                    </a:lnL>
                    <a:lnR>
                      <a:noFill/>
                    </a:lnR>
                    <a:lnT>
                      <a:noFill/>
                    </a:lnT>
                    <a:lnB>
                      <a:noFill/>
                    </a:lnB>
                    <a:noFill/>
                  </a:tcPr>
                </a:tc>
                <a:tc>
                  <a:txBody>
                    <a:bodyPr/>
                    <a:lstStyle/>
                    <a:p>
                      <a:pPr algn="just" rtl="1">
                        <a:lnSpc>
                          <a:spcPct val="150000"/>
                        </a:lnSpc>
                      </a:pPr>
                      <a:r>
                        <a:rPr lang="he-IL" sz="19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9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השישי: ניסיון מתמיד להגדיר מחדש את זהות הקהילה. </a:t>
                      </a:r>
                      <a:r>
                        <a:rPr lang="he-IL" sz="28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קבוצה נדרשת להגדיר לעצמה מחדש את זהותה ולא להתייחס אליה כאל דבר מובן מאליו, כי תמיד יהיו צעירים, שיש להדריך אותם וחברים חדשים שיש לברך על בואם. </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9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9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50666" marR="50666" marT="0" marB="0">
                    <a:lnL>
                      <a:noFill/>
                    </a:lnL>
                    <a:lnR>
                      <a:noFill/>
                    </a:lnR>
                    <a:lnT>
                      <a:noFill/>
                    </a:lnT>
                    <a:lnB>
                      <a:noFill/>
                    </a:lnB>
                    <a:noFill/>
                  </a:tcPr>
                </a:tc>
                <a:extLst>
                  <a:ext uri="{0D108BD9-81ED-4DB2-BD59-A6C34878D82A}">
                    <a16:rowId xmlns:a16="http://schemas.microsoft.com/office/drawing/2014/main" val="2322150641"/>
                  </a:ext>
                </a:extLst>
              </a:tr>
            </a:tbl>
          </a:graphicData>
        </a:graphic>
      </p:graphicFrame>
    </p:spTree>
    <p:extLst>
      <p:ext uri="{BB962C8B-B14F-4D97-AF65-F5344CB8AC3E}">
        <p14:creationId xmlns:p14="http://schemas.microsoft.com/office/powerpoint/2010/main" val="257222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6D847-55F4-E1E7-EDE1-46D3D323147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833D45D-7DA7-6B56-2FCD-D13F75FF8DF6}"/>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graphicFrame>
        <p:nvGraphicFramePr>
          <p:cNvPr id="3" name="טבלה 2">
            <a:extLst>
              <a:ext uri="{FF2B5EF4-FFF2-40B4-BE49-F238E27FC236}">
                <a16:creationId xmlns:a16="http://schemas.microsoft.com/office/drawing/2014/main" id="{50567679-402C-38CF-1AF1-A999F111E7F4}"/>
              </a:ext>
            </a:extLst>
          </p:cNvPr>
          <p:cNvGraphicFramePr>
            <a:graphicFrameLocks noGrp="1"/>
          </p:cNvGraphicFramePr>
          <p:nvPr>
            <p:extLst>
              <p:ext uri="{D42A27DB-BD31-4B8C-83A1-F6EECF244321}">
                <p14:modId xmlns:p14="http://schemas.microsoft.com/office/powerpoint/2010/main" val="2988108566"/>
              </p:ext>
            </p:extLst>
          </p:nvPr>
        </p:nvGraphicFramePr>
        <p:xfrm>
          <a:off x="1326061" y="1533017"/>
          <a:ext cx="8843905" cy="4351338"/>
        </p:xfrm>
        <a:graphic>
          <a:graphicData uri="http://schemas.openxmlformats.org/drawingml/2006/table">
            <a:tbl>
              <a:tblPr rtl="1" firstRow="1" firstCol="1" bandRow="1"/>
              <a:tblGrid>
                <a:gridCol w="485564">
                  <a:extLst>
                    <a:ext uri="{9D8B030D-6E8A-4147-A177-3AD203B41FA5}">
                      <a16:colId xmlns:a16="http://schemas.microsoft.com/office/drawing/2014/main" val="1038834301"/>
                    </a:ext>
                  </a:extLst>
                </a:gridCol>
                <a:gridCol w="8358341">
                  <a:extLst>
                    <a:ext uri="{9D8B030D-6E8A-4147-A177-3AD203B41FA5}">
                      <a16:colId xmlns:a16="http://schemas.microsoft.com/office/drawing/2014/main" val="2315113404"/>
                    </a:ext>
                  </a:extLst>
                </a:gridCol>
              </a:tblGrid>
              <a:tr h="4351338">
                <a:tc>
                  <a:txBody>
                    <a:bodyPr/>
                    <a:lstStyle/>
                    <a:p>
                      <a:pPr algn="just" rtl="1">
                        <a:lnSpc>
                          <a:spcPct val="150000"/>
                        </a:lnSpc>
                      </a:pPr>
                      <a:r>
                        <a:rPr lang="he-IL" sz="3500" b="1" i="1" spc="100" dirty="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8800" b="1" i="1" spc="100" dirty="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7</a:t>
                      </a:r>
                      <a:endParaRPr lang="en-US" sz="28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50666" marR="50666" marT="0" marB="0">
                    <a:lnL>
                      <a:noFill/>
                    </a:lnL>
                    <a:lnR>
                      <a:noFill/>
                    </a:lnR>
                    <a:lnT>
                      <a:noFill/>
                    </a:lnT>
                    <a:lnB>
                      <a:noFill/>
                    </a:lnB>
                    <a:noFill/>
                  </a:tcPr>
                </a:tc>
                <a:tc>
                  <a:txBody>
                    <a:bodyPr/>
                    <a:lstStyle/>
                    <a:p>
                      <a:pPr algn="just" rtl="1">
                        <a:lnSpc>
                          <a:spcPct val="150000"/>
                        </a:lnSpc>
                      </a:pPr>
                      <a:r>
                        <a:rPr lang="he-IL" sz="28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השביעי: שמירה על פתיחות של המערכת</a:t>
                      </a:r>
                      <a:r>
                        <a:rPr lang="he-IL" sz="28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קהילה בריאה חייבת מצד אחד להגן על עצמה מפני כוחות מבחוץ, העלולים לפגוע בשלמותה, ומצד שני היא חייבת לשמור על יחסים פתוחים ובונים עם העולם שמעבר לגבולותיה.</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9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9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9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9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9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50666" marR="50666" marT="0" marB="0">
                    <a:lnL>
                      <a:noFill/>
                    </a:lnL>
                    <a:lnR>
                      <a:noFill/>
                    </a:lnR>
                    <a:lnT>
                      <a:noFill/>
                    </a:lnT>
                    <a:lnB>
                      <a:noFill/>
                    </a:lnB>
                    <a:noFill/>
                  </a:tcPr>
                </a:tc>
                <a:extLst>
                  <a:ext uri="{0D108BD9-81ED-4DB2-BD59-A6C34878D82A}">
                    <a16:rowId xmlns:a16="http://schemas.microsoft.com/office/drawing/2014/main" val="2527395143"/>
                  </a:ext>
                </a:extLst>
              </a:tr>
            </a:tbl>
          </a:graphicData>
        </a:graphic>
      </p:graphicFrame>
    </p:spTree>
    <p:extLst>
      <p:ext uri="{BB962C8B-B14F-4D97-AF65-F5344CB8AC3E}">
        <p14:creationId xmlns:p14="http://schemas.microsoft.com/office/powerpoint/2010/main" val="1716897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BE90E-5CA8-9AE8-E627-E961C5FBDC1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0AC6A14-49E2-EA05-2BAD-5EE55E24DE74}"/>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graphicFrame>
        <p:nvGraphicFramePr>
          <p:cNvPr id="3" name="טבלה 2">
            <a:extLst>
              <a:ext uri="{FF2B5EF4-FFF2-40B4-BE49-F238E27FC236}">
                <a16:creationId xmlns:a16="http://schemas.microsoft.com/office/drawing/2014/main" id="{0EAD269A-B159-F4ED-4184-EE143230A0FD}"/>
              </a:ext>
            </a:extLst>
          </p:cNvPr>
          <p:cNvGraphicFramePr>
            <a:graphicFrameLocks noGrp="1"/>
          </p:cNvGraphicFramePr>
          <p:nvPr>
            <p:extLst>
              <p:ext uri="{D42A27DB-BD31-4B8C-83A1-F6EECF244321}">
                <p14:modId xmlns:p14="http://schemas.microsoft.com/office/powerpoint/2010/main" val="2203783732"/>
              </p:ext>
            </p:extLst>
          </p:nvPr>
        </p:nvGraphicFramePr>
        <p:xfrm>
          <a:off x="1682496" y="1642745"/>
          <a:ext cx="9555479" cy="4351338"/>
        </p:xfrm>
        <a:graphic>
          <a:graphicData uri="http://schemas.openxmlformats.org/drawingml/2006/table">
            <a:tbl>
              <a:tblPr rtl="1" firstRow="1" firstCol="1" bandRow="1"/>
              <a:tblGrid>
                <a:gridCol w="587337">
                  <a:extLst>
                    <a:ext uri="{9D8B030D-6E8A-4147-A177-3AD203B41FA5}">
                      <a16:colId xmlns:a16="http://schemas.microsoft.com/office/drawing/2014/main" val="2963989831"/>
                    </a:ext>
                  </a:extLst>
                </a:gridCol>
                <a:gridCol w="8968142">
                  <a:extLst>
                    <a:ext uri="{9D8B030D-6E8A-4147-A177-3AD203B41FA5}">
                      <a16:colId xmlns:a16="http://schemas.microsoft.com/office/drawing/2014/main" val="2477841830"/>
                    </a:ext>
                  </a:extLst>
                </a:gridCol>
              </a:tblGrid>
              <a:tr h="4351338">
                <a:tc>
                  <a:txBody>
                    <a:bodyPr/>
                    <a:lstStyle/>
                    <a:p>
                      <a:pPr algn="just" rtl="1">
                        <a:lnSpc>
                          <a:spcPct val="150000"/>
                        </a:lnSpc>
                      </a:pPr>
                      <a:r>
                        <a:rPr lang="he-IL" sz="44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5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44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8</a:t>
                      </a:r>
                      <a:endParaRPr lang="en-US" sz="110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3477" marR="63477" marT="0" marB="0">
                    <a:lnL>
                      <a:noFill/>
                    </a:lnL>
                    <a:lnR>
                      <a:noFill/>
                    </a:lnR>
                    <a:lnT>
                      <a:noFill/>
                    </a:lnT>
                    <a:lnB>
                      <a:noFill/>
                    </a:lnB>
                    <a:noFill/>
                  </a:tcPr>
                </a:tc>
                <a:tc>
                  <a:txBody>
                    <a:bodyPr/>
                    <a:lstStyle/>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השמיני: דאגה להמשכיות</a:t>
                      </a:r>
                      <a:r>
                        <a:rPr lang="he-IL" sz="24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כל קהילה הרוצה להבטיח את המשכיות חיוניותה צריכה לתת לילדים ולבני הנוער הזדמנויות למצות את יכולתם, ולסייע להם בהכנתם לתפקידיהם העתידיים; זאת על ידי החדרת הערכים המשותפים, חיזוק המחויבות למטרות משותפות ושימור וחידוש המורשת המשותפת</a:t>
                      </a:r>
                      <a:r>
                        <a:rPr lang="en-US" sz="24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a:t>
                      </a:r>
                      <a:endParaRPr lang="en-US" sz="110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63477" marR="63477" marT="0" marB="0">
                    <a:lnL>
                      <a:noFill/>
                    </a:lnL>
                    <a:lnR>
                      <a:noFill/>
                    </a:lnR>
                    <a:lnT>
                      <a:noFill/>
                    </a:lnT>
                    <a:lnB>
                      <a:noFill/>
                    </a:lnB>
                    <a:noFill/>
                  </a:tcPr>
                </a:tc>
                <a:extLst>
                  <a:ext uri="{0D108BD9-81ED-4DB2-BD59-A6C34878D82A}">
                    <a16:rowId xmlns:a16="http://schemas.microsoft.com/office/drawing/2014/main" val="84264289"/>
                  </a:ext>
                </a:extLst>
              </a:tr>
            </a:tbl>
          </a:graphicData>
        </a:graphic>
      </p:graphicFrame>
    </p:spTree>
    <p:extLst>
      <p:ext uri="{BB962C8B-B14F-4D97-AF65-F5344CB8AC3E}">
        <p14:creationId xmlns:p14="http://schemas.microsoft.com/office/powerpoint/2010/main" val="1360659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61BBC-5093-1A7C-7DCD-8803FD9441C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289497C-6C2B-6FDD-2C07-E555B4E9EDAC}"/>
              </a:ext>
            </a:extLst>
          </p:cNvPr>
          <p:cNvSpPr>
            <a:spLocks noGrp="1"/>
          </p:cNvSpPr>
          <p:nvPr>
            <p:ph type="title"/>
          </p:nvPr>
        </p:nvSpPr>
        <p:spPr>
          <a:xfrm>
            <a:off x="791398" y="479480"/>
            <a:ext cx="11017102" cy="1325563"/>
          </a:xfrm>
        </p:spPr>
        <p:txBody>
          <a:bodyPr>
            <a:normAutofit fontScale="90000"/>
          </a:bodyPr>
          <a:lstStyle/>
          <a:p>
            <a:pPr algn="ctr"/>
            <a:r>
              <a:rPr lang="he-IL" sz="4900" b="1" dirty="0">
                <a:solidFill>
                  <a:schemeClr val="accent1">
                    <a:lumMod val="75000"/>
                  </a:schemeClr>
                </a:solidFill>
                <a:latin typeface="Alef" panose="00000500000000000000" pitchFamily="2" charset="-79"/>
                <a:cs typeface="Alef" panose="00000500000000000000" pitchFamily="2" charset="-79"/>
              </a:rPr>
              <a:t>מרכיבי הקהילה על פי גרדנר </a:t>
            </a:r>
            <a:br>
              <a:rPr lang="he-IL" b="1" i="1" dirty="0">
                <a:solidFill>
                  <a:schemeClr val="accent1">
                    <a:lumMod val="75000"/>
                  </a:schemeClr>
                </a:solidFill>
                <a:latin typeface="Alef" panose="00000500000000000000" pitchFamily="2" charset="-79"/>
                <a:cs typeface="Alef" panose="00000500000000000000" pitchFamily="2" charset="-79"/>
              </a:rPr>
            </a:br>
            <a:br>
              <a:rPr lang="he-IL" sz="2000" dirty="0">
                <a:solidFill>
                  <a:schemeClr val="accent1">
                    <a:lumMod val="75000"/>
                  </a:schemeClr>
                </a:solidFill>
                <a:latin typeface="Alef" panose="00000500000000000000" pitchFamily="2" charset="-79"/>
                <a:cs typeface="Alef" panose="00000500000000000000" pitchFamily="2" charset="-79"/>
              </a:rPr>
            </a:br>
            <a:endParaRPr lang="he-IL" dirty="0">
              <a:solidFill>
                <a:schemeClr val="accent1">
                  <a:lumMod val="75000"/>
                </a:schemeClr>
              </a:solidFill>
              <a:latin typeface="Alef" panose="00000500000000000000" pitchFamily="2" charset="-79"/>
              <a:cs typeface="Alef" panose="00000500000000000000" pitchFamily="2" charset="-79"/>
            </a:endParaRPr>
          </a:p>
        </p:txBody>
      </p:sp>
      <p:graphicFrame>
        <p:nvGraphicFramePr>
          <p:cNvPr id="4" name="טבלה 3">
            <a:extLst>
              <a:ext uri="{FF2B5EF4-FFF2-40B4-BE49-F238E27FC236}">
                <a16:creationId xmlns:a16="http://schemas.microsoft.com/office/drawing/2014/main" id="{A72CCF39-BC7B-D3EC-214F-3DCC49359A60}"/>
              </a:ext>
            </a:extLst>
          </p:cNvPr>
          <p:cNvGraphicFramePr>
            <a:graphicFrameLocks noGrp="1"/>
          </p:cNvGraphicFramePr>
          <p:nvPr>
            <p:extLst>
              <p:ext uri="{D42A27DB-BD31-4B8C-83A1-F6EECF244321}">
                <p14:modId xmlns:p14="http://schemas.microsoft.com/office/powerpoint/2010/main" val="1911973641"/>
              </p:ext>
            </p:extLst>
          </p:nvPr>
        </p:nvGraphicFramePr>
        <p:xfrm>
          <a:off x="834650" y="1344168"/>
          <a:ext cx="8933688" cy="6363113"/>
        </p:xfrm>
        <a:graphic>
          <a:graphicData uri="http://schemas.openxmlformats.org/drawingml/2006/table">
            <a:tbl>
              <a:tblPr rtl="1" firstRow="1" firstCol="1" bandRow="1"/>
              <a:tblGrid>
                <a:gridCol w="549118">
                  <a:extLst>
                    <a:ext uri="{9D8B030D-6E8A-4147-A177-3AD203B41FA5}">
                      <a16:colId xmlns:a16="http://schemas.microsoft.com/office/drawing/2014/main" val="1466923475"/>
                    </a:ext>
                  </a:extLst>
                </a:gridCol>
                <a:gridCol w="8384570">
                  <a:extLst>
                    <a:ext uri="{9D8B030D-6E8A-4147-A177-3AD203B41FA5}">
                      <a16:colId xmlns:a16="http://schemas.microsoft.com/office/drawing/2014/main" val="2839771912"/>
                    </a:ext>
                  </a:extLst>
                </a:gridCol>
              </a:tblGrid>
              <a:tr h="6363113">
                <a:tc>
                  <a:txBody>
                    <a:bodyPr/>
                    <a:lstStyle/>
                    <a:p>
                      <a:pPr algn="just" rtl="1">
                        <a:lnSpc>
                          <a:spcPct val="150000"/>
                        </a:lnSpc>
                      </a:pPr>
                      <a:r>
                        <a:rPr lang="he-IL" sz="44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05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44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 </a:t>
                      </a:r>
                      <a:endParaRPr lang="en-US" sz="105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4400" b="1" i="1" spc="100">
                          <a:ln w="17996" cap="flat" cmpd="sng" algn="ctr">
                            <a:solidFill>
                              <a:srgbClr val="92AEF7"/>
                            </a:solidFill>
                            <a:prstDash val="solid"/>
                            <a:round/>
                          </a:ln>
                          <a:solidFill>
                            <a:srgbClr val="0078FF">
                              <a:alpha val="5700"/>
                            </a:srgbClr>
                          </a:solidFill>
                          <a:effectLst>
                            <a:outerShdw blurRad="25006" dist="20003" dir="16020000" algn="tl">
                              <a:schemeClr val="accent1">
                                <a:satMod val="200000"/>
                                <a:shade val="1000"/>
                                <a:alpha val="60000"/>
                              </a:schemeClr>
                            </a:outerShdw>
                          </a:effectLst>
                          <a:latin typeface="Times New Roman" panose="02020603050405020304" pitchFamily="18" charset="0"/>
                          <a:ea typeface="Times New Roman" panose="02020603050405020304" pitchFamily="18" charset="0"/>
                          <a:cs typeface="David" panose="020E0502060401010101" pitchFamily="34" charset="-79"/>
                        </a:rPr>
                        <a:t>9</a:t>
                      </a:r>
                      <a:endParaRPr lang="en-US" sz="105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3675" marR="33675" marT="0" marB="0">
                    <a:lnL>
                      <a:noFill/>
                    </a:lnL>
                    <a:lnR>
                      <a:noFill/>
                    </a:lnR>
                    <a:lnT>
                      <a:noFill/>
                    </a:lnT>
                    <a:lnB>
                      <a:noFill/>
                    </a:lnB>
                    <a:noFill/>
                  </a:tcPr>
                </a:tc>
                <a:tc>
                  <a:txBody>
                    <a:bodyPr/>
                    <a:lstStyle/>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05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05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המרכיב התשיעי: שמירת הקיים למען העתיד.</a:t>
                      </a:r>
                      <a:r>
                        <a:rPr lang="he-IL" sz="24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חיוני לדאוג לכללים ברורים מאוד ל"תחזוקת" הקהילה. כיוון שבחברה דמוקרטית לחלק ניכר מהאוכלוסייה יכול להיות תפקיד כל שהוא בנושא ה"תחזוקה" של הקהילה, יש לדאוג להקים ארגונים שכונתיים ולעודד התנדבות ויוזמה של אזרחים רבים ככל האפשר להיות מעורבים בקהילה. על ידי כל הפעילויות האלה, הקהילה תשמור על הקיים תוך הכנסת שיפורים נדרשים. </a:t>
                      </a:r>
                      <a:endParaRPr lang="en-US" sz="105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400"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05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2400" b="1" dirty="0">
                          <a:solidFill>
                            <a:srgbClr val="484D49"/>
                          </a:solidFill>
                          <a:effectLst/>
                          <a:latin typeface="Times New Roman" panose="02020603050405020304" pitchFamily="18" charset="0"/>
                          <a:ea typeface="Times New Roman" panose="02020603050405020304" pitchFamily="18" charset="0"/>
                          <a:cs typeface="David" panose="020E0502060401010101" pitchFamily="34" charset="-79"/>
                        </a:rPr>
                        <a:t> </a:t>
                      </a:r>
                      <a:endParaRPr lang="en-US" sz="1050" dirty="0">
                        <a:solidFill>
                          <a:srgbClr val="484D49"/>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3675" marR="33675" marT="0" marB="0">
                    <a:lnL>
                      <a:noFill/>
                    </a:lnL>
                    <a:lnR>
                      <a:noFill/>
                    </a:lnR>
                    <a:lnT>
                      <a:noFill/>
                    </a:lnT>
                    <a:lnB>
                      <a:noFill/>
                    </a:lnB>
                    <a:noFill/>
                  </a:tcPr>
                </a:tc>
                <a:extLst>
                  <a:ext uri="{0D108BD9-81ED-4DB2-BD59-A6C34878D82A}">
                    <a16:rowId xmlns:a16="http://schemas.microsoft.com/office/drawing/2014/main" val="966932226"/>
                  </a:ext>
                </a:extLst>
              </a:tr>
            </a:tbl>
          </a:graphicData>
        </a:graphic>
      </p:graphicFrame>
    </p:spTree>
    <p:extLst>
      <p:ext uri="{BB962C8B-B14F-4D97-AF65-F5344CB8AC3E}">
        <p14:creationId xmlns:p14="http://schemas.microsoft.com/office/powerpoint/2010/main" val="2815812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2B38F72-8FC4-4001-8C67-FA6B86DE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2"/>
            <a:ext cx="7555992"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63E97B-E4F0-48ED-8AD7-0664A6C7A2D3}"/>
              </a:ext>
            </a:extLst>
          </p:cNvPr>
          <p:cNvSpPr>
            <a:spLocks noGrp="1"/>
          </p:cNvSpPr>
          <p:nvPr>
            <p:ph type="title"/>
          </p:nvPr>
        </p:nvSpPr>
        <p:spPr>
          <a:xfrm>
            <a:off x="648929" y="629266"/>
            <a:ext cx="3667039" cy="1676603"/>
          </a:xfrm>
        </p:spPr>
        <p:txBody>
          <a:bodyPr>
            <a:normAutofit/>
          </a:bodyPr>
          <a:lstStyle/>
          <a:p>
            <a:br>
              <a:rPr lang="he-IL" sz="3600"/>
            </a:br>
            <a:endParaRPr lang="en-US" sz="3600"/>
          </a:p>
        </p:txBody>
      </p:sp>
      <p:sp>
        <p:nvSpPr>
          <p:cNvPr id="3" name="Content Placeholder 2">
            <a:extLst>
              <a:ext uri="{FF2B5EF4-FFF2-40B4-BE49-F238E27FC236}">
                <a16:creationId xmlns:a16="http://schemas.microsoft.com/office/drawing/2014/main" id="{B6ABDCCC-6A9B-474F-B130-C0D6A083966A}"/>
              </a:ext>
            </a:extLst>
          </p:cNvPr>
          <p:cNvSpPr>
            <a:spLocks noGrp="1"/>
          </p:cNvSpPr>
          <p:nvPr>
            <p:ph idx="1"/>
          </p:nvPr>
        </p:nvSpPr>
        <p:spPr>
          <a:xfrm>
            <a:off x="467966" y="457201"/>
            <a:ext cx="3848002" cy="6071190"/>
          </a:xfrm>
        </p:spPr>
        <p:txBody>
          <a:bodyPr>
            <a:normAutofit fontScale="92500" lnSpcReduction="20000"/>
          </a:bodyPr>
          <a:lstStyle/>
          <a:p>
            <a:pPr marL="0" indent="0" algn="r" rtl="1">
              <a:lnSpc>
                <a:spcPct val="150000"/>
              </a:lnSpc>
              <a:buNone/>
            </a:pPr>
            <a:r>
              <a:rPr lang="he-IL" sz="2400" dirty="0">
                <a:latin typeface="Alef" panose="00000500000000000000" pitchFamily="2" charset="-79"/>
                <a:cs typeface="Alef" panose="00000500000000000000" pitchFamily="2" charset="-79"/>
              </a:rPr>
              <a:t>מתוך  תצפיות  ומחקר על התנהגות דולפינים, נמצא כי  הסיוע ההדדי שדולפין יגיש יהיה לכל חברי הלהקה, ללא קשר לקרבה משפחתית. להקת דולפינים בשעת סכנה </a:t>
            </a:r>
            <a:r>
              <a:rPr lang="he-IL" sz="2400" dirty="0" err="1">
                <a:latin typeface="Alef" panose="00000500000000000000" pitchFamily="2" charset="-79"/>
                <a:cs typeface="Alef" panose="00000500000000000000" pitchFamily="2" charset="-79"/>
              </a:rPr>
              <a:t>תתאסף</a:t>
            </a:r>
            <a:r>
              <a:rPr lang="he-IL" sz="2400" dirty="0">
                <a:latin typeface="Alef" panose="00000500000000000000" pitchFamily="2" charset="-79"/>
                <a:cs typeface="Alef" panose="00000500000000000000" pitchFamily="2" charset="-79"/>
              </a:rPr>
              <a:t> ותשחה יחד צמודים זה לזה, כאשר הבוגרים והחזקים שוחים בקצוות </a:t>
            </a:r>
            <a:r>
              <a:rPr lang="he-IL" sz="2400" dirty="0" err="1">
                <a:latin typeface="Alef" panose="00000500000000000000" pitchFamily="2" charset="-79"/>
                <a:cs typeface="Alef" panose="00000500000000000000" pitchFamily="2" charset="-79"/>
              </a:rPr>
              <a:t>והאמהות</a:t>
            </a:r>
            <a:r>
              <a:rPr lang="he-IL" sz="2400" dirty="0">
                <a:latin typeface="Alef" panose="00000500000000000000" pitchFamily="2" charset="-79"/>
                <a:cs typeface="Alef" panose="00000500000000000000" pitchFamily="2" charset="-79"/>
              </a:rPr>
              <a:t> ביחד עם הגורים שוחים במרכז הלהקה.  להקה גדולה מספקת הגנה טובה יותר לגורים הצעירים.</a:t>
            </a:r>
            <a:r>
              <a:rPr lang="he-IL" sz="2400" dirty="0"/>
              <a:t>  </a:t>
            </a:r>
          </a:p>
          <a:p>
            <a:endParaRPr lang="en-US" sz="1800" dirty="0"/>
          </a:p>
        </p:txBody>
      </p:sp>
      <p:pic>
        <p:nvPicPr>
          <p:cNvPr id="6" name="פינגווינים">
            <a:hlinkClick r:id="" action="ppaction://media"/>
            <a:extLst>
              <a:ext uri="{FF2B5EF4-FFF2-40B4-BE49-F238E27FC236}">
                <a16:creationId xmlns:a16="http://schemas.microsoft.com/office/drawing/2014/main" id="{1C4399C6-2726-4218-AE30-E3B2EA1990F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45321" y="927652"/>
            <a:ext cx="6378713" cy="4784034"/>
          </a:xfrm>
          <a:prstGeom prst="rect">
            <a:avLst/>
          </a:prstGeom>
        </p:spPr>
      </p:pic>
    </p:spTree>
    <p:extLst>
      <p:ext uri="{BB962C8B-B14F-4D97-AF65-F5344CB8AC3E}">
        <p14:creationId xmlns:p14="http://schemas.microsoft.com/office/powerpoint/2010/main" val="125808464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622D-BFC0-479A-B1FE-DDF3CD914C48}"/>
              </a:ext>
            </a:extLst>
          </p:cNvPr>
          <p:cNvSpPr>
            <a:spLocks noGrp="1"/>
          </p:cNvSpPr>
          <p:nvPr>
            <p:ph type="title"/>
          </p:nvPr>
        </p:nvSpPr>
        <p:spPr>
          <a:xfrm>
            <a:off x="9060480" y="712381"/>
            <a:ext cx="2879883" cy="1325563"/>
          </a:xfrm>
        </p:spPr>
        <p:txBody>
          <a:bodyPr>
            <a:normAutofit fontScale="90000"/>
          </a:bodyPr>
          <a:lstStyle/>
          <a:p>
            <a:pPr algn="ctr" rtl="1"/>
            <a:r>
              <a:rPr lang="he-IL" sz="4800" b="1" dirty="0">
                <a:solidFill>
                  <a:schemeClr val="accent1">
                    <a:lumMod val="75000"/>
                  </a:schemeClr>
                </a:solidFill>
                <a:latin typeface="Alef" panose="00000500000000000000" pitchFamily="2" charset="-79"/>
                <a:cs typeface="Alef" panose="00000500000000000000" pitchFamily="2" charset="-79"/>
              </a:rPr>
              <a:t>הקהילה כמגדלור</a:t>
            </a:r>
            <a:endParaRPr lang="en-US" sz="4800" b="1" dirty="0">
              <a:solidFill>
                <a:schemeClr val="accent1">
                  <a:lumMod val="75000"/>
                </a:schemeClr>
              </a:solidFill>
              <a:latin typeface="Alef" panose="00000500000000000000" pitchFamily="2" charset="-79"/>
              <a:cs typeface="Alef" panose="00000500000000000000" pitchFamily="2" charset="-79"/>
            </a:endParaRPr>
          </a:p>
        </p:txBody>
      </p:sp>
      <p:pic>
        <p:nvPicPr>
          <p:cNvPr id="4" name="Lighthouse -">
            <a:hlinkClick r:id="" action="ppaction://media"/>
            <a:extLst>
              <a:ext uri="{FF2B5EF4-FFF2-40B4-BE49-F238E27FC236}">
                <a16:creationId xmlns:a16="http://schemas.microsoft.com/office/drawing/2014/main" id="{FEE445B2-988E-4556-99B9-A87BE9C041C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91902" y="428354"/>
            <a:ext cx="8002449" cy="6001291"/>
          </a:xfrm>
        </p:spPr>
      </p:pic>
    </p:spTree>
    <p:extLst>
      <p:ext uri="{BB962C8B-B14F-4D97-AF65-F5344CB8AC3E}">
        <p14:creationId xmlns:p14="http://schemas.microsoft.com/office/powerpoint/2010/main" val="112604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77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5303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Description1 xmlns="6a823724-4bb3-41f3-9116-7d31ba5a9aa3" xsi:nil="true"/>
    <Akademya xmlns="6a823724-4bb3-41f3-9116-7d31ba5a9aa3">83</Akademya>
    <CourseName xmlns="6a823724-4bb3-41f3-9116-7d31ba5a9aa3">5</CourseName>
    <Course xmlns="6a823724-4bb3-41f3-9116-7d31ba5a9aa3">15</Course>
    <תצוגת_x0020_WP_x0020_אקדמיה xmlns="6a823724-4bb3-41f3-9116-7d31ba5a9aa3">מסמכי הרצאה</תצוגת_x0020_WP_x0020_אקדמיה>
    <HarzaName xmlns="6a823724-4bb3-41f3-9116-7d31ba5a9aa3">94</HarzaName>
    <AkademyaDocType xmlns="6a823724-4bb3-41f3-9116-7d31ba5a9aa3">4</AkademyaDocType>
    <kwizcomcontrollerfield xmlns="c1e216ff-356b-4cf0-9491-75172a45fdb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מסמך" ma:contentTypeID="0x010100F519F9864A2C5846A4CE3661FC965FA5" ma:contentTypeVersion="31" ma:contentTypeDescription="צור מסמך חדש." ma:contentTypeScope="" ma:versionID="627a2e464e25c0f9249b111b1dcec8c9">
  <xsd:schema xmlns:xsd="http://www.w3.org/2001/XMLSchema" xmlns:xs="http://www.w3.org/2001/XMLSchema" xmlns:p="http://schemas.microsoft.com/office/2006/metadata/properties" xmlns:ns2="6a823724-4bb3-41f3-9116-7d31ba5a9aa3" xmlns:ns3="c1e216ff-356b-4cf0-9491-75172a45fdbd" targetNamespace="http://schemas.microsoft.com/office/2006/metadata/properties" ma:root="true" ma:fieldsID="0ce4781f6e8833eb4ba9307070027897" ns2:_="" ns3:_="">
    <xsd:import namespace="6a823724-4bb3-41f3-9116-7d31ba5a9aa3"/>
    <xsd:import namespace="c1e216ff-356b-4cf0-9491-75172a45fdbd"/>
    <xsd:element name="properties">
      <xsd:complexType>
        <xsd:sequence>
          <xsd:element name="documentManagement">
            <xsd:complexType>
              <xsd:all>
                <xsd:element ref="ns2:Akademya" minOccurs="0"/>
                <xsd:element ref="ns2:CourseName" minOccurs="0"/>
                <xsd:element ref="ns2:Course" minOccurs="0"/>
                <xsd:element ref="ns2:HarzaName" minOccurs="0"/>
                <xsd:element ref="ns2:AkademyaDocType"/>
                <xsd:element ref="ns2:Description1" minOccurs="0"/>
                <xsd:element ref="ns3:MediaServiceMetadata" minOccurs="0"/>
                <xsd:element ref="ns3:MediaServiceFastMetadata" minOccurs="0"/>
                <xsd:element ref="ns2:תצוגת_x0020_WP_x0020_אקדמיה"/>
                <xsd:element ref="ns3:_x05e9__x05dd__x0020__x05d4__x05d0__x05e7__x05d3__x05de__x05d9__x05d4__x003a_CTT_LakoahType" minOccurs="0"/>
                <xsd:element ref="ns3:_x05e9__x05dd__x0020__x05d4__x05d0__x05e7__x05d3__x05de__x05d9__x05d4__x003a_CTT_Migzar" minOccurs="0"/>
                <xsd:element ref="ns2:SharedWithUsers" minOccurs="0"/>
                <xsd:element ref="ns2:SharedWithDetails" minOccurs="0"/>
                <xsd:element ref="ns3:_x05e1__x05d5__x05d2__x0020__x05de__x05e1__x05de__x05da__x003a__x05e1__x05d5__x05d2__x0020__x05de__x05e1__x05de__x05da_" minOccurs="0"/>
                <xsd:element ref="ns3:kwizcomcontrollerfield"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823724-4bb3-41f3-9116-7d31ba5a9aa3" elementFormDefault="qualified">
    <xsd:import namespace="http://schemas.microsoft.com/office/2006/documentManagement/types"/>
    <xsd:import namespace="http://schemas.microsoft.com/office/infopath/2007/PartnerControls"/>
    <xsd:element name="Akademya" ma:index="2" nillable="true" ma:displayName="שם האקדמיה" ma:list="{7d536a19-c227-4f4c-a61c-f07eebc93c68}" ma:internalName="Akademya" ma:showField="Title" ma:web="{6a823724-4bb3-41f3-9116-7d31ba5a9aa3}">
      <xsd:simpleType>
        <xsd:restriction base="dms:Lookup"/>
      </xsd:simpleType>
    </xsd:element>
    <xsd:element name="CourseName" ma:index="3" nillable="true" ma:displayName="שם הקורס" ma:list="{4aa02747-187e-4fc6-9443-b4750d419f4e}" ma:internalName="CourseName" ma:showField="Title" ma:web="{6a823724-4bb3-41f3-9116-7d31ba5a9aa3}">
      <xsd:simpleType>
        <xsd:restriction base="dms:Lookup"/>
      </xsd:simpleType>
    </xsd:element>
    <xsd:element name="Course" ma:index="4" nillable="true" ma:displayName="מועד הקורס" ma:list="{bc53df76-8d76-450f-82ba-fa0589543d79}" ma:internalName="Course" ma:showField="CourseSpesific" ma:web="{6a823724-4bb3-41f3-9116-7d31ba5a9aa3}">
      <xsd:simpleType>
        <xsd:restriction base="dms:Lookup"/>
      </xsd:simpleType>
    </xsd:element>
    <xsd:element name="HarzaName" ma:index="5" nillable="true" ma:displayName="שם ההרצאה" ma:list="{48ae0c63-e061-4e9c-9246-69e470798097}" ma:internalName="HarzaName" ma:showField="Title" ma:web="{6a823724-4bb3-41f3-9116-7d31ba5a9aa3}">
      <xsd:simpleType>
        <xsd:restriction base="dms:Lookup"/>
      </xsd:simpleType>
    </xsd:element>
    <xsd:element name="AkademyaDocType" ma:index="6" ma:displayName="סוג מסמך" ma:indexed="true" ma:list="{440e698a-7291-4932-a5b5-8d49f8d7d539}" ma:internalName="AkademyaDocType" ma:readOnly="false" ma:showField="Title" ma:web="6a823724-4bb3-41f3-9116-7d31ba5a9aa3">
      <xsd:simpleType>
        <xsd:restriction base="dms:Lookup"/>
      </xsd:simpleType>
    </xsd:element>
    <xsd:element name="Description1" ma:index="7" nillable="true" ma:displayName="תיאור" ma:internalName="Description1">
      <xsd:simpleType>
        <xsd:restriction base="dms:Note">
          <xsd:maxLength value="255"/>
        </xsd:restriction>
      </xsd:simpleType>
    </xsd:element>
    <xsd:element name="תצוגת_x0020_WP_x0020_אקדמיה" ma:index="17" ma:displayName="תצוגת WP אקדמיה" ma:format="RadioButtons" ma:internalName="_x05ea__x05e6__x05d5__x05d2__x05ea__x0020_WP_x0020__x05d0__x05e7__x05d3__x05de__x05d9__x05d4_">
      <xsd:simpleType>
        <xsd:restriction base="dms:Choice">
          <xsd:enumeration value="תכתובות וסיכומי פגישות כלליים"/>
          <xsd:enumeration value="מסמכי הקורס"/>
          <xsd:enumeration value="מסמכי הרצאה"/>
        </xsd:restriction>
      </xsd:simpleType>
    </xsd:element>
    <xsd:element name="SharedWithUsers" ma:index="20" nillable="true" ma:displayName="משותף עם"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משותף עם פרטים"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e216ff-356b-4cf0-9491-75172a45fdb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x05e9__x05dd__x0020__x05d4__x05d0__x05e7__x05d3__x05de__x05d9__x05d4__x003a_CTT_LakoahType" ma:index="18" nillable="true" ma:displayName="שם האקדמיה:CTT_LakoahType" ma:list="{7d536a19-c227-4f4c-a61c-f07eebc93c68}" ma:internalName="_x05e9__x05dd__x0020__x05d4__x05d0__x05e7__x05d3__x05de__x05d9__x05d4__x003a_CTT_LakoahType" ma:readOnly="true" ma:showField="CTT_LakoahType" ma:web="6a823724-4bb3-41f3-9116-7d31ba5a9aa3">
      <xsd:simpleType>
        <xsd:restriction base="dms:Lookup"/>
      </xsd:simpleType>
    </xsd:element>
    <xsd:element name="_x05e9__x05dd__x0020__x05d4__x05d0__x05e7__x05d3__x05de__x05d9__x05d4__x003a_CTT_Migzar" ma:index="19" nillable="true" ma:displayName="שם האקדמיה:CTT_Migzar" ma:list="{7d536a19-c227-4f4c-a61c-f07eebc93c68}" ma:internalName="_x05e9__x05dd__x0020__x05d4__x05d0__x05e7__x05d3__x05de__x05d9__x05d4__x003a_CTT_Migzar" ma:readOnly="true" ma:showField="CTT_Migzar0" ma:web="6a823724-4bb3-41f3-9116-7d31ba5a9aa3">
      <xsd:simpleType>
        <xsd:restriction base="dms:Lookup"/>
      </xsd:simpleType>
    </xsd:element>
    <xsd:element name="_x05e1__x05d5__x05d2__x0020__x05de__x05e1__x05de__x05da__x003a__x05e1__x05d5__x05d2__x0020__x05de__x05e1__x05de__x05da_" ma:index="22" nillable="true" ma:displayName="סוג מסמך." ma:list="{440e698a-7291-4932-a5b5-8d49f8d7d539}" ma:internalName="_x05e1__x05d5__x05d2__x0020__x05de__x05e1__x05de__x05da__x003a__x05e1__x05d5__x05d2__x0020__x05de__x05e1__x05de__x05da_" ma:readOnly="true" ma:showField="Title" ma:web="6a823724-4bb3-41f3-9116-7d31ba5a9aa3">
      <xsd:simpleType>
        <xsd:restriction base="dms:Lookup"/>
      </xsd:simpleType>
    </xsd:element>
    <xsd:element name="kwizcomcontrollerfield" ma:index="23" nillable="true" ma:displayName="kwizcomcontrollerfield" ma:internalName="kwizcomcontrollerfield">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סוג תוכן"/>
        <xsd:element ref="dc:title" minOccurs="0" maxOccurs="1" ma:index="1" ma:displayName="כותרת"/>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A28CF8-2F20-4B2A-8F3E-87E1BEE10E18}">
  <ds:schemaRefs>
    <ds:schemaRef ds:uri="http://schemas.microsoft.com/office/2006/metadata/properties"/>
    <ds:schemaRef ds:uri="http://www.w3.org/2000/xmlns/"/>
    <ds:schemaRef ds:uri="6a823724-4bb3-41f3-9116-7d31ba5a9aa3"/>
    <ds:schemaRef ds:uri="http://www.w3.org/2001/XMLSchema-instance"/>
    <ds:schemaRef ds:uri="c1e216ff-356b-4cf0-9491-75172a45fdbd"/>
  </ds:schemaRefs>
</ds:datastoreItem>
</file>

<file path=customXml/itemProps2.xml><?xml version="1.0" encoding="utf-8"?>
<ds:datastoreItem xmlns:ds="http://schemas.openxmlformats.org/officeDocument/2006/customXml" ds:itemID="{E99E439B-57A6-4279-9E7F-5337F6D6AF6B}">
  <ds:schemaRefs>
    <ds:schemaRef ds:uri="http://schemas.microsoft.com/office/2006/metadata/contentType"/>
    <ds:schemaRef ds:uri="http://schemas.microsoft.com/office/2006/metadata/properties/metaAttributes"/>
    <ds:schemaRef ds:uri="http://www.w3.org/2000/xmlns/"/>
    <ds:schemaRef ds:uri="http://www.w3.org/2001/XMLSchema"/>
    <ds:schemaRef ds:uri="6a823724-4bb3-41f3-9116-7d31ba5a9aa3"/>
    <ds:schemaRef ds:uri="c1e216ff-356b-4cf0-9491-75172a45fdbd"/>
  </ds:schemaRefs>
</ds:datastoreItem>
</file>

<file path=customXml/itemProps3.xml><?xml version="1.0" encoding="utf-8"?>
<ds:datastoreItem xmlns:ds="http://schemas.openxmlformats.org/officeDocument/2006/customXml" ds:itemID="{6BA1B6F7-F773-4545-99EA-4DC9E3A216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651</TotalTime>
  <Words>1186</Words>
  <Application>Microsoft Office PowerPoint</Application>
  <PresentationFormat>מסך רחב</PresentationFormat>
  <Paragraphs>155</Paragraphs>
  <Slides>21</Slides>
  <Notes>0</Notes>
  <HiddenSlides>1</HiddenSlides>
  <MMClips>2</MMClips>
  <ScaleCrop>false</ScaleCrop>
  <HeadingPairs>
    <vt:vector size="4" baseType="variant">
      <vt:variant>
        <vt:lpstr>ערכת נושא</vt:lpstr>
      </vt:variant>
      <vt:variant>
        <vt:i4>1</vt:i4>
      </vt:variant>
      <vt:variant>
        <vt:lpstr>כותרות שקופיות</vt:lpstr>
      </vt:variant>
      <vt:variant>
        <vt:i4>21</vt:i4>
      </vt:variant>
    </vt:vector>
  </HeadingPairs>
  <TitlesOfParts>
    <vt:vector size="22" baseType="lpstr">
      <vt:lpstr>Office Theme</vt:lpstr>
      <vt:lpstr>תפקיד רכז/ת החינוך החברתי כמטרונום של קהילת  המשמעות</vt:lpstr>
      <vt:lpstr>מצגת של PowerPoint‏</vt:lpstr>
      <vt:lpstr>מהי קבוצה ומהי קהילה?</vt:lpstr>
      <vt:lpstr>פונקציית המטרה של חינוך בתפיסת דרך כפר</vt:lpstr>
      <vt:lpstr>עקרונות הליבה של 'קהילה של משמעות' </vt:lpstr>
      <vt:lpstr>האם כל אחד חייב להשתייך?</vt:lpstr>
      <vt:lpstr>פרמידת הצרכים  של מאסלו</vt:lpstr>
      <vt:lpstr>"כלל שהוא צריך לפרט ופרט שהוא צריך לכלל" </vt:lpstr>
      <vt:lpstr>עוזרים ונעזרים</vt:lpstr>
      <vt:lpstr>עוזרים ונעזרים</vt:lpstr>
      <vt:lpstr>מרכיבי הקהילה על פי גרדנר  פרופסור למינהל ציבורי בשנים 1968-1965 כיהן כשר הבריאות, החינוך והרווחה בממשלת ארה"ב ובשנות ה- 70 עמד בראש ועדת ההיגוי של הארגונים ההתנדבותיים.  </vt:lpstr>
      <vt:lpstr>מרכיבי הקהילה על פי גרדנר   </vt:lpstr>
      <vt:lpstr>מרכיבי הקהילה על פי גרדנר   </vt:lpstr>
      <vt:lpstr>מרכיבי הקהילה על פי גרדנר   </vt:lpstr>
      <vt:lpstr>מרכיבי הקהילה על פי גרדנר   </vt:lpstr>
      <vt:lpstr>מרכיבי הקהילה על פי גרדנר   </vt:lpstr>
      <vt:lpstr>מרכיבי הקהילה על פי גרדנר   </vt:lpstr>
      <vt:lpstr>מרכיבי הקהילה על פי גרדנר   </vt:lpstr>
      <vt:lpstr>מרכיבי הקהילה על פי גרדנר   </vt:lpstr>
      <vt:lpstr> </vt:lpstr>
      <vt:lpstr>הקהילה כמגדלור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קהילה של משמעות תשעט</dc:title>
  <dc:creator>Sarit Doodai</dc:creator>
  <cp:lastModifiedBy>Tsofia Fuichtwanger</cp:lastModifiedBy>
  <cp:revision>7</cp:revision>
  <dcterms:created xsi:type="dcterms:W3CDTF">2019-05-21T14:03:57Z</dcterms:created>
  <dcterms:modified xsi:type="dcterms:W3CDTF">2025-03-26T08:41:55Z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0x010100F519F9864A2C5846A4CE3661FC965FA5</vt:lpwstr>
  </property>
  <property fmtid="{D5CDD505-2E9C-101B-9397-08002B2CF9AE}" pid="3" name="WorkflowChangePath">
    <vt:lpwstr>ddfd6a5d-2936-4cb6-bf27-f69762ac3341,4;</vt:lpwstr>
  </property>
</Properties>
</file>