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Play"/>
      <p:regular r:id="rId14"/>
      <p:bold r:id="rId15"/>
    </p:embeddedFont>
    <p:embeddedFont>
      <p:font typeface="Heebo"/>
      <p:regular r:id="rId16"/>
      <p:bold r:id="rId17"/>
    </p:embeddedFont>
    <p:embeddedFont>
      <p:font typeface="Heebo Black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j3aa7uYsCF3IdJfB2y36dFDS00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FB80551-216D-4225-A8BC-7BD01A4D2B3D}">
  <a:tblStyle styleId="{CFB80551-216D-4225-A8BC-7BD01A4D2B3D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lay-bold.fntdata"/><Relationship Id="rId14" Type="http://schemas.openxmlformats.org/officeDocument/2006/relationships/font" Target="fonts/Play-regular.fntdata"/><Relationship Id="rId17" Type="http://schemas.openxmlformats.org/officeDocument/2006/relationships/font" Target="fonts/Heebo-bold.fntdata"/><Relationship Id="rId16" Type="http://schemas.openxmlformats.org/officeDocument/2006/relationships/font" Target="fonts/Heebo-regular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HeeboBlack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2.png"/><Relationship Id="rId6" Type="http://schemas.openxmlformats.org/officeDocument/2006/relationships/image" Target="../media/image1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1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כותרת ותוכן">
  <p:cSld name="5_כותרת ותוכן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Heebo Black"/>
              <a:buNone/>
              <a:defRPr sz="4000">
                <a:solidFill>
                  <a:schemeClr val="accent1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6" name="Google Shape;26;p14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27" name="Google Shape;27;p14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14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4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14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4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4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4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4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4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14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4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14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14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14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14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14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43" name="Google Shape;43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44" name="Google Shape;4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45" name="Google Shape;4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46" name="Google Shape;46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שחור, חשיכה, לילה&#10;&#10;התיאור נוצר באופן אוטומטי" id="47" name="Google Shape;47;p14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4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" name="Google Shape;49;p14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50" name="Google Shape;50;p14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14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14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14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14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14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4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4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4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4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4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4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" name="Google Shape;66;p14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67" name="Google Shape;67;p14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4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83" name="Google Shape;83;p14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4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5" name="Google Shape;85;p14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86" name="Google Shape;86;p14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4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4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4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4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4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4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4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" name="Google Shape;102;p14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103" name="Google Shape;103;p14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4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4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14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4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111" name="Google Shape;111;p1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1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6" name="Google Shape;126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1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42" name="Google Shape;142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3" name="Google Shape;143;p2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50" name="Google Shape;150;p2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2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2" name="Google Shape;162;p2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2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Relationship Id="rId4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, עיצוב&#10;&#10;התיאור נוצר באופן אוטומטי" id="169" name="Google Shape;169;p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1236" y="105219"/>
            <a:ext cx="11112629" cy="6250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, עיצוב&#10;&#10;התיאור נוצר באופן אוטומטי" id="174" name="Google Shape;17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"/>
          <p:cNvSpPr txBox="1"/>
          <p:nvPr>
            <p:ph type="ctrTitle"/>
          </p:nvPr>
        </p:nvSpPr>
        <p:spPr>
          <a:xfrm>
            <a:off x="445822" y="837843"/>
            <a:ext cx="11005127" cy="44977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br>
              <a:rPr lang="iw-IL"/>
            </a:br>
            <a:br>
              <a:rPr lang="iw-IL"/>
            </a:br>
            <a:endParaRPr/>
          </a:p>
        </p:txBody>
      </p:sp>
      <p:sp>
        <p:nvSpPr>
          <p:cNvPr id="176" name="Google Shape;176;p2"/>
          <p:cNvSpPr txBox="1"/>
          <p:nvPr/>
        </p:nvSpPr>
        <p:spPr>
          <a:xfrm>
            <a:off x="741051" y="667512"/>
            <a:ext cx="9701397" cy="63094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השתלמות קהילת רכזי חינוך חברתי יוצר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400">
                <a:solidFill>
                  <a:schemeClr val="accent5"/>
                </a:solidFill>
                <a:latin typeface="Heebo"/>
                <a:ea typeface="Heebo"/>
                <a:cs typeface="Heebo"/>
                <a:sym typeface="Heebo"/>
              </a:rPr>
              <a:t>מטרות תשפ"ה</a:t>
            </a:r>
            <a:endParaRPr/>
          </a:p>
          <a:p>
            <a:pPr indent="-571500" lvl="0" marL="5715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iw-IL" sz="4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תפיסת חינוך חברתי- יוצר ושפה אחידה</a:t>
            </a:r>
            <a:endParaRPr/>
          </a:p>
          <a:p>
            <a:pPr indent="-571500" lvl="0" marL="5715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iw-IL" sz="4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קהילת עמיתים</a:t>
            </a:r>
            <a:endParaRPr/>
          </a:p>
          <a:p>
            <a:pPr indent="-571500" lvl="0" marL="5715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iw-IL" sz="4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לשים את החינוך החברתי במקום משמעותי</a:t>
            </a:r>
            <a:endParaRPr/>
          </a:p>
          <a:p>
            <a:pPr indent="-571500" lvl="0" marL="5715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iw-IL" sz="4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התפתחות מקצועית ואישית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-317500" lvl="0" marL="5715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, עיצוב&#10;&#10;התיאור נוצר באופן אוטומטי" id="181" name="Google Shape;18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"/>
          <p:cNvSpPr txBox="1"/>
          <p:nvPr>
            <p:ph type="ctrTitle"/>
          </p:nvPr>
        </p:nvSpPr>
        <p:spPr>
          <a:xfrm>
            <a:off x="445822" y="837843"/>
            <a:ext cx="11005127" cy="44977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br>
              <a:rPr lang="iw-IL"/>
            </a:br>
            <a:br>
              <a:rPr lang="iw-IL"/>
            </a:br>
            <a:endParaRPr/>
          </a:p>
        </p:txBody>
      </p:sp>
      <p:sp>
        <p:nvSpPr>
          <p:cNvPr id="183" name="Google Shape;183;p3"/>
          <p:cNvSpPr txBox="1"/>
          <p:nvPr/>
        </p:nvSpPr>
        <p:spPr>
          <a:xfrm>
            <a:off x="741051" y="526161"/>
            <a:ext cx="10737677" cy="87100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השתלמות קהילת רכזי חינוך חברתי יוצר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chemeClr val="accent5"/>
                </a:solidFill>
                <a:latin typeface="Heebo"/>
                <a:ea typeface="Heebo"/>
                <a:cs typeface="Heebo"/>
                <a:sym typeface="Heebo"/>
              </a:rPr>
              <a:t>נושאים בהם נעמיק השנה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accent5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-571500" lvl="0" marL="5715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iw-IL" sz="4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מעורבות תלמידים- פיתוח מיומנויות וחוזקות</a:t>
            </a:r>
            <a:endParaRPr/>
          </a:p>
          <a:p>
            <a:pPr indent="-571500" lvl="0" marL="5715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iw-IL" sz="4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חיבור ושייכות לביה"ס, לקהילה ולמדינה</a:t>
            </a:r>
            <a:endParaRPr/>
          </a:p>
          <a:p>
            <a:pPr indent="-571500" lvl="0" marL="5715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iw-IL" sz="4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מעורבות קהילתית- נתינה- תיקון עולם</a:t>
            </a:r>
            <a:endParaRPr/>
          </a:p>
          <a:p>
            <a:pPr indent="-571500" lvl="0" marL="5715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</a:pPr>
            <a:r>
              <a:rPr lang="iw-IL" sz="4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תמונת עתיד- הכוון ויכולת לחלום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-317500" lvl="0" marL="5715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-317500" lvl="0" marL="5715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-317500" lvl="0" marL="5715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pic>
        <p:nvPicPr>
          <p:cNvPr descr="קו חץ: עקומה נגד כיוון השעון קו מיתאר" id="184" name="Google Shape;18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9282138">
            <a:off x="5099303" y="2130553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, עיצוב&#10;&#10;התיאור נוצר באופן אוטומטי" id="189" name="Google Shape;18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4"/>
          <p:cNvSpPr txBox="1"/>
          <p:nvPr>
            <p:ph type="ctrTitle"/>
          </p:nvPr>
        </p:nvSpPr>
        <p:spPr>
          <a:xfrm>
            <a:off x="445822" y="837843"/>
            <a:ext cx="11005127" cy="44977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br>
              <a:rPr lang="iw-IL"/>
            </a:br>
            <a:br>
              <a:rPr lang="iw-IL"/>
            </a:br>
            <a:endParaRPr/>
          </a:p>
        </p:txBody>
      </p:sp>
      <p:sp>
        <p:nvSpPr>
          <p:cNvPr id="191" name="Google Shape;191;p4"/>
          <p:cNvSpPr txBox="1"/>
          <p:nvPr/>
        </p:nvSpPr>
        <p:spPr>
          <a:xfrm>
            <a:off x="741051" y="667512"/>
            <a:ext cx="10709898" cy="70557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מבנה השתלמות קהילת רכזי חינוך חברתי יוצר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chemeClr val="accent5"/>
                </a:solidFill>
                <a:latin typeface="Heebo"/>
                <a:ea typeface="Heebo"/>
                <a:cs typeface="Heebo"/>
                <a:sym typeface="Heebo"/>
              </a:rPr>
              <a:t>30 שעות+ גמול+ ציון (עבודת הגשה)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שני מפגשים פיזיים  30.10, 14.5.25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8 מפגשי זום, ימי רביעי 8:30-10:30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accent5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chemeClr val="accent5"/>
                </a:solidFill>
                <a:latin typeface="Heebo"/>
                <a:ea typeface="Heebo"/>
                <a:cs typeface="Heebo"/>
                <a:sym typeface="Heebo"/>
              </a:rPr>
              <a:t>יוצרים קהילה: </a:t>
            </a:r>
            <a:r>
              <a:rPr lang="iw-IL" sz="4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מצלמות פתוחות, לב פתוח, מקום שקט שניתן לשתף ולהשתתף, מחברת וכלי כתיבה, השתתפות פעילה ונוכחות קבועה.</a:t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-317500" lvl="0" marL="5715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, עיצוב&#10;&#10;התיאור נוצר באופן אוטומטי" id="196" name="Google Shape;1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5"/>
          <p:cNvSpPr txBox="1"/>
          <p:nvPr>
            <p:ph type="ctrTitle"/>
          </p:nvPr>
        </p:nvSpPr>
        <p:spPr>
          <a:xfrm>
            <a:off x="445822" y="837843"/>
            <a:ext cx="11005127" cy="44977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br>
              <a:rPr lang="iw-IL"/>
            </a:br>
            <a:br>
              <a:rPr lang="iw-IL"/>
            </a:br>
            <a:endParaRPr/>
          </a:p>
        </p:txBody>
      </p:sp>
      <p:sp>
        <p:nvSpPr>
          <p:cNvPr id="198" name="Google Shape;198;p5"/>
          <p:cNvSpPr txBox="1"/>
          <p:nvPr/>
        </p:nvSpPr>
        <p:spPr>
          <a:xfrm>
            <a:off x="741051" y="667512"/>
            <a:ext cx="10709898" cy="5663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לצד ההשתלמות..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chemeClr val="accent3"/>
                </a:solidFill>
                <a:latin typeface="Heebo"/>
                <a:ea typeface="Heebo"/>
                <a:cs typeface="Heebo"/>
                <a:sym typeface="Heebo"/>
              </a:rPr>
              <a:t>קבוצת ווטסאפ: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גאוות יחידה, למידת עמיתים, מעורבות בקהילת הרכזים, שיתוף בחומרים ובעשייה מהשטח, כלי עבודה.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chemeClr val="dk2"/>
                </a:solidFill>
                <a:latin typeface="Heebo"/>
                <a:ea typeface="Heebo"/>
                <a:cs typeface="Heebo"/>
                <a:sym typeface="Heebo"/>
              </a:rPr>
              <a:t>אחריות אישית </a:t>
            </a:r>
            <a:r>
              <a:rPr lang="iw-IL" sz="44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במילוי והגשה, תגובה ועוד..</a:t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, תוכנה, מערכת הפעלה&#10;&#10;התיאור נוצר באופן אוטומטי" id="203" name="Google Shape;20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6"/>
          <p:cNvSpPr txBox="1"/>
          <p:nvPr>
            <p:ph type="title"/>
          </p:nvPr>
        </p:nvSpPr>
        <p:spPr>
          <a:xfrm>
            <a:off x="-1941314" y="422048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8206E"/>
              </a:buClr>
              <a:buSzPts val="4000"/>
              <a:buFont typeface="Heebo Black"/>
              <a:buNone/>
            </a:pPr>
            <a:r>
              <a:rPr lang="iw-IL">
                <a:solidFill>
                  <a:srgbClr val="78206E"/>
                </a:solidFill>
              </a:rPr>
              <a:t>תפיסת חינוך חברתי יוצר</a:t>
            </a:r>
            <a:endParaRPr/>
          </a:p>
        </p:txBody>
      </p:sp>
      <p:grpSp>
        <p:nvGrpSpPr>
          <p:cNvPr id="205" name="Google Shape;205;p6"/>
          <p:cNvGrpSpPr/>
          <p:nvPr/>
        </p:nvGrpSpPr>
        <p:grpSpPr>
          <a:xfrm>
            <a:off x="5561613" y="1238966"/>
            <a:ext cx="2082416" cy="2100203"/>
            <a:chOff x="5528634" y="4035306"/>
            <a:chExt cx="2091352" cy="2109216"/>
          </a:xfrm>
        </p:grpSpPr>
        <p:sp>
          <p:nvSpPr>
            <p:cNvPr id="206" name="Google Shape;206;p6"/>
            <p:cNvSpPr/>
            <p:nvPr/>
          </p:nvSpPr>
          <p:spPr>
            <a:xfrm rot="10800000">
              <a:off x="5528634" y="4058738"/>
              <a:ext cx="2085784" cy="2085784"/>
            </a:xfrm>
            <a:prstGeom prst="arc">
              <a:avLst>
                <a:gd fmla="val 10909480" name="adj1"/>
                <a:gd fmla="val 0" name="adj2"/>
              </a:avLst>
            </a:prstGeom>
            <a:noFill/>
            <a:ln cap="rnd" cmpd="sng" w="762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5534202" y="4035306"/>
              <a:ext cx="2085784" cy="2085784"/>
            </a:xfrm>
            <a:prstGeom prst="arc">
              <a:avLst>
                <a:gd fmla="val 10909480" name="adj1"/>
                <a:gd fmla="val 16130330" name="adj2"/>
              </a:avLst>
            </a:prstGeom>
            <a:noFill/>
            <a:ln cap="rnd" cmpd="sng" w="76200">
              <a:solidFill>
                <a:schemeClr val="accent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6"/>
            <p:cNvSpPr/>
            <p:nvPr/>
          </p:nvSpPr>
          <p:spPr>
            <a:xfrm rot="5400000">
              <a:off x="5534201" y="4035306"/>
              <a:ext cx="2085784" cy="2085784"/>
            </a:xfrm>
            <a:prstGeom prst="arc">
              <a:avLst>
                <a:gd fmla="val 10750142" name="adj1"/>
                <a:gd fmla="val 16130330" name="adj2"/>
              </a:avLst>
            </a:prstGeom>
            <a:noFill/>
            <a:ln cap="rnd" cmpd="sng" w="762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9" name="Google Shape;209;p6"/>
          <p:cNvGrpSpPr/>
          <p:nvPr/>
        </p:nvGrpSpPr>
        <p:grpSpPr>
          <a:xfrm flipH="1" rot="10800000">
            <a:off x="7638484" y="1238966"/>
            <a:ext cx="2082416" cy="2100203"/>
            <a:chOff x="5528634" y="4035306"/>
            <a:chExt cx="2091352" cy="2109216"/>
          </a:xfrm>
        </p:grpSpPr>
        <p:sp>
          <p:nvSpPr>
            <p:cNvPr id="210" name="Google Shape;210;p6"/>
            <p:cNvSpPr/>
            <p:nvPr/>
          </p:nvSpPr>
          <p:spPr>
            <a:xfrm rot="10800000">
              <a:off x="5528634" y="4058738"/>
              <a:ext cx="2085784" cy="2085784"/>
            </a:xfrm>
            <a:prstGeom prst="arc">
              <a:avLst>
                <a:gd fmla="val 10909480" name="adj1"/>
                <a:gd fmla="val 0" name="adj2"/>
              </a:avLst>
            </a:prstGeom>
            <a:noFill/>
            <a:ln cap="rnd" cmpd="sng" w="762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5534202" y="4035306"/>
              <a:ext cx="2085784" cy="2085784"/>
            </a:xfrm>
            <a:prstGeom prst="arc">
              <a:avLst>
                <a:gd fmla="val 10909480" name="adj1"/>
                <a:gd fmla="val 16130330" name="adj2"/>
              </a:avLst>
            </a:prstGeom>
            <a:noFill/>
            <a:ln cap="rnd" cmpd="sng" w="762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6"/>
            <p:cNvSpPr/>
            <p:nvPr/>
          </p:nvSpPr>
          <p:spPr>
            <a:xfrm rot="5400000">
              <a:off x="5534201" y="4035306"/>
              <a:ext cx="2085784" cy="2085784"/>
            </a:xfrm>
            <a:prstGeom prst="arc">
              <a:avLst>
                <a:gd fmla="val 10750142" name="adj1"/>
                <a:gd fmla="val 16130330" name="adj2"/>
              </a:avLst>
            </a:prstGeom>
            <a:noFill/>
            <a:ln cap="rnd" cmpd="sng" w="76200">
              <a:solidFill>
                <a:schemeClr val="accent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3" name="Google Shape;213;p6"/>
          <p:cNvGrpSpPr/>
          <p:nvPr/>
        </p:nvGrpSpPr>
        <p:grpSpPr>
          <a:xfrm flipH="1" rot="10800000">
            <a:off x="3476424" y="1238966"/>
            <a:ext cx="2082416" cy="2100203"/>
            <a:chOff x="5528634" y="4035306"/>
            <a:chExt cx="2091352" cy="2109216"/>
          </a:xfrm>
        </p:grpSpPr>
        <p:sp>
          <p:nvSpPr>
            <p:cNvPr id="214" name="Google Shape;214;p6"/>
            <p:cNvSpPr/>
            <p:nvPr/>
          </p:nvSpPr>
          <p:spPr>
            <a:xfrm rot="10800000">
              <a:off x="5528634" y="4058738"/>
              <a:ext cx="2085784" cy="2085784"/>
            </a:xfrm>
            <a:prstGeom prst="arc">
              <a:avLst>
                <a:gd fmla="val 10909480" name="adj1"/>
                <a:gd fmla="val 0" name="adj2"/>
              </a:avLst>
            </a:prstGeom>
            <a:noFill/>
            <a:ln cap="rnd" cmpd="sng" w="762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5534202" y="4035306"/>
              <a:ext cx="2085784" cy="2085784"/>
            </a:xfrm>
            <a:prstGeom prst="arc">
              <a:avLst>
                <a:gd fmla="val 10909480" name="adj1"/>
                <a:gd fmla="val 16130330" name="adj2"/>
              </a:avLst>
            </a:prstGeom>
            <a:noFill/>
            <a:ln cap="rnd" cmpd="sng" w="762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 rot="5400000">
              <a:off x="5534201" y="4035306"/>
              <a:ext cx="2085784" cy="2085784"/>
            </a:xfrm>
            <a:prstGeom prst="arc">
              <a:avLst>
                <a:gd fmla="val 10750142" name="adj1"/>
                <a:gd fmla="val 16130330" name="adj2"/>
              </a:avLst>
            </a:prstGeom>
            <a:noFill/>
            <a:ln cap="rnd" cmpd="sng" w="762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7" name="Google Shape;217;p6"/>
          <p:cNvSpPr/>
          <p:nvPr/>
        </p:nvSpPr>
        <p:spPr>
          <a:xfrm>
            <a:off x="6505317" y="1153080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6"/>
          <p:cNvSpPr/>
          <p:nvPr/>
        </p:nvSpPr>
        <p:spPr>
          <a:xfrm>
            <a:off x="7552071" y="2193760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6"/>
          <p:cNvSpPr/>
          <p:nvPr/>
        </p:nvSpPr>
        <p:spPr>
          <a:xfrm>
            <a:off x="5469654" y="2193760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6"/>
          <p:cNvSpPr/>
          <p:nvPr/>
        </p:nvSpPr>
        <p:spPr>
          <a:xfrm>
            <a:off x="3401098" y="2217092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6"/>
          <p:cNvSpPr/>
          <p:nvPr/>
        </p:nvSpPr>
        <p:spPr>
          <a:xfrm>
            <a:off x="9631714" y="2193760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6"/>
          <p:cNvSpPr/>
          <p:nvPr/>
        </p:nvSpPr>
        <p:spPr>
          <a:xfrm>
            <a:off x="4417279" y="3252072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6"/>
          <p:cNvSpPr/>
          <p:nvPr/>
        </p:nvSpPr>
        <p:spPr>
          <a:xfrm>
            <a:off x="8584803" y="3252072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6"/>
          <p:cNvSpPr txBox="1"/>
          <p:nvPr/>
        </p:nvSpPr>
        <p:spPr>
          <a:xfrm>
            <a:off x="7836698" y="1704192"/>
            <a:ext cx="172246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בוגר בעל </a:t>
            </a:r>
            <a:r>
              <a:rPr lang="iw-IL" sz="2000">
                <a:solidFill>
                  <a:schemeClr val="accent5"/>
                </a:solidFill>
                <a:latin typeface="Heebo"/>
                <a:ea typeface="Heebo"/>
                <a:cs typeface="Heebo"/>
                <a:sym typeface="Heebo"/>
              </a:rPr>
              <a:t>עמוד שדרה ערכי</a:t>
            </a:r>
            <a:endParaRPr sz="20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225" name="Google Shape;225;p6"/>
          <p:cNvSpPr txBox="1"/>
          <p:nvPr/>
        </p:nvSpPr>
        <p:spPr>
          <a:xfrm>
            <a:off x="5743531" y="1374415"/>
            <a:ext cx="1690852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בוגר בעל </a:t>
            </a:r>
            <a:r>
              <a:rPr lang="iw-IL" sz="2000">
                <a:solidFill>
                  <a:schemeClr val="accent1"/>
                </a:solidFill>
                <a:latin typeface="Heebo"/>
                <a:ea typeface="Heebo"/>
                <a:cs typeface="Heebo"/>
                <a:sym typeface="Heebo"/>
              </a:rPr>
              <a:t>כישורים  חברתיים, יוזם פועל ומוביל </a:t>
            </a:r>
            <a:r>
              <a:rPr lang="iw-IL" sz="16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בסביבתו ובמעגלי החיים</a:t>
            </a:r>
            <a:endParaRPr/>
          </a:p>
        </p:txBody>
      </p:sp>
      <p:sp>
        <p:nvSpPr>
          <p:cNvPr id="226" name="Google Shape;226;p6"/>
          <p:cNvSpPr txBox="1"/>
          <p:nvPr/>
        </p:nvSpPr>
        <p:spPr>
          <a:xfrm>
            <a:off x="3653475" y="1649909"/>
            <a:ext cx="172956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6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בוגר בעל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600">
                <a:solidFill>
                  <a:schemeClr val="accent4"/>
                </a:solidFill>
                <a:latin typeface="Heebo"/>
                <a:ea typeface="Heebo"/>
                <a:cs typeface="Heebo"/>
                <a:sym typeface="Heebo"/>
              </a:rPr>
              <a:t>בתחושת מסוגלות עצמית גבוהה וחוסן רגשי</a:t>
            </a:r>
            <a:endParaRPr sz="16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227" name="Google Shape;227;p6"/>
          <p:cNvSpPr txBox="1"/>
          <p:nvPr/>
        </p:nvSpPr>
        <p:spPr>
          <a:xfrm>
            <a:off x="10051915" y="2058563"/>
            <a:ext cx="167964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מטרות:</a:t>
            </a:r>
            <a:endParaRPr sz="18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graphicFrame>
        <p:nvGraphicFramePr>
          <p:cNvPr id="228" name="Google Shape;228;p6"/>
          <p:cNvGraphicFramePr/>
          <p:nvPr/>
        </p:nvGraphicFramePr>
        <p:xfrm>
          <a:off x="1278927" y="34987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{CFB80551-216D-4225-A8BC-7BD01A4D2B3D}</a:tableStyleId>
              </a:tblPr>
              <a:tblGrid>
                <a:gridCol w="1346625"/>
                <a:gridCol w="2102200"/>
                <a:gridCol w="2231575"/>
                <a:gridCol w="3002625"/>
                <a:gridCol w="2445475"/>
              </a:tblGrid>
              <a:tr h="33047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1600" u="none" cap="none" strike="noStrike">
                          <a:solidFill>
                            <a:schemeClr val="lt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1</a:t>
                      </a:r>
                      <a:endParaRPr/>
                    </a:p>
                  </a:txBody>
                  <a:tcPr marT="45725" marB="45725" marR="91450" marL="91450" anchor="ctr"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3A7D2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1600" u="none" cap="none" strike="noStrike">
                          <a:solidFill>
                            <a:schemeClr val="lt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BF4F1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1600" u="none" cap="none" strike="noStrike">
                          <a:solidFill>
                            <a:schemeClr val="lt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1600" u="none" cap="none" strike="noStrike">
                          <a:solidFill>
                            <a:schemeClr val="lt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accent4"/>
                    </a:solidFill>
                  </a:tcPr>
                </a:tc>
              </a:tr>
              <a:tr h="76202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ebo"/>
                          <a:ea typeface="Heebo"/>
                          <a:cs typeface="Heebo"/>
                          <a:sym typeface="Heebo"/>
                        </a:rPr>
                        <a:t>חיזוק שייכות וזיקות לקהילה</a:t>
                      </a:r>
                      <a:endParaRPr/>
                    </a:p>
                  </a:txBody>
                  <a:tcPr marT="45725" marB="45725" marR="91450" marL="91450" anchor="ctr"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8CD87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ebo"/>
                          <a:ea typeface="Heebo"/>
                          <a:cs typeface="Heebo"/>
                          <a:sym typeface="Heebo"/>
                        </a:rPr>
                        <a:t>                            חינוך</a:t>
                      </a:r>
                      <a:endParaRPr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ebo"/>
                          <a:ea typeface="Heebo"/>
                          <a:cs typeface="Heebo"/>
                          <a:sym typeface="Heebo"/>
                        </a:rPr>
                        <a:t> באמצעות ערכים</a:t>
                      </a:r>
                      <a:endParaRPr/>
                    </a:p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2A9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000" u="none" cap="none" strike="noStrike">
                          <a:latin typeface="Heebo"/>
                          <a:ea typeface="Heebo"/>
                          <a:cs typeface="Heebo"/>
                          <a:sym typeface="Heebo"/>
                        </a:rPr>
                        <a:t>יצירת תמונת עתיד רצויה</a:t>
                      </a:r>
                      <a:endParaRPr/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43AF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Heebo"/>
                        <a:buNone/>
                      </a:pPr>
                      <a:r>
                        <a:rPr b="1" lang="iw-IL" sz="2000" u="none" cap="none" strike="noStrike">
                          <a:latin typeface="Heebo"/>
                          <a:ea typeface="Heebo"/>
                          <a:cs typeface="Heebo"/>
                          <a:sym typeface="Heebo"/>
                        </a:rPr>
                        <a:t>פיתוח מיומנויות אישיות</a:t>
                      </a:r>
                      <a:endParaRPr/>
                    </a:p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93DCF8"/>
                    </a:solidFill>
                  </a:tcPr>
                </a:tc>
              </a:tr>
              <a:tr h="1219250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iw-IL" sz="1800" u="none" cap="none" strike="noStrike">
                          <a:solidFill>
                            <a:schemeClr val="dk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מעורבות תלמידים, מיומנויות בינאישיות, כיתה כקבוצה, בי"ס כקהילה וקהילה בונה חברה</a:t>
                      </a:r>
                      <a:endParaRPr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D8F2C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iw-IL" sz="1800" u="none" cap="none" strike="noStrike">
                          <a:solidFill>
                            <a:schemeClr val="dk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חיזוק מעורבות ואחריות, תיקון עולם, עיסוק באקטואליה ובדילמות מוסריות</a:t>
                      </a:r>
                      <a:endParaRPr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eebo"/>
                        <a:buNone/>
                      </a:pPr>
                      <a:r>
                        <a:rPr b="0" i="0" lang="iw-IL" sz="1800" u="none" cap="none" strike="noStrike">
                          <a:solidFill>
                            <a:schemeClr val="dk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הקניית כישורי חיים ומיומנויות של המאה ה-21, מפגשים עם בוגרים, חשיפה לתחומי דעת מגוונים, הרחבת ידע וגיוון אפשריות להתפתחות אישית</a:t>
                      </a:r>
                      <a:endParaRPr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C0E4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iw-IL" sz="1800" u="none" cap="none" strike="noStrike">
                          <a:solidFill>
                            <a:schemeClr val="dk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יצירת הזדמנויות לחוויות הצלחה, מתן ביטוי לחוזקות, חיזוק חוסן</a:t>
                      </a:r>
                      <a:endParaRPr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7EDFC"/>
                    </a:solidFill>
                  </a:tcPr>
                </a:tc>
              </a:tr>
            </a:tbl>
          </a:graphicData>
        </a:graphic>
      </p:graphicFrame>
      <p:sp>
        <p:nvSpPr>
          <p:cNvPr id="229" name="Google Shape;229;p6"/>
          <p:cNvSpPr txBox="1"/>
          <p:nvPr/>
        </p:nvSpPr>
        <p:spPr>
          <a:xfrm>
            <a:off x="10111084" y="2905029"/>
            <a:ext cx="167964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עקרונות: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, עיגול, גופן&#10;&#10;התיאור נוצר באופן אוטומטי" id="234" name="Google Shape;23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טקסט, גופן, צילום מסך, לוגו&#10;&#10;התיאור נוצר באופן אוטומטי" id="235" name="Google Shape;23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, גופן, עיגול&#10;&#10;התיאור נוצר באופן אוטומטי" id="240" name="Google Shape;240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4008"/>
            <a:ext cx="12419582" cy="6986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2024-09-10T17:02:04Z</dcterms:created>
  <dc:creator>אביתר כהן</dc:creator>
</cp:coreProperties>
</file>