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35"/>
  </p:notesMasterIdLst>
  <p:handoutMasterIdLst>
    <p:handoutMasterId r:id="rId36"/>
  </p:handoutMasterIdLst>
  <p:sldIdLst>
    <p:sldId id="256" r:id="rId5"/>
    <p:sldId id="257" r:id="rId6"/>
    <p:sldId id="436" r:id="rId7"/>
    <p:sldId id="265" r:id="rId8"/>
    <p:sldId id="435" r:id="rId9"/>
    <p:sldId id="266" r:id="rId10"/>
    <p:sldId id="413" r:id="rId11"/>
    <p:sldId id="395" r:id="rId12"/>
    <p:sldId id="396" r:id="rId13"/>
    <p:sldId id="270" r:id="rId14"/>
    <p:sldId id="271" r:id="rId15"/>
    <p:sldId id="394" r:id="rId16"/>
    <p:sldId id="431" r:id="rId17"/>
    <p:sldId id="426" r:id="rId18"/>
    <p:sldId id="427" r:id="rId19"/>
    <p:sldId id="428" r:id="rId20"/>
    <p:sldId id="429" r:id="rId21"/>
    <p:sldId id="432" r:id="rId22"/>
    <p:sldId id="424" r:id="rId23"/>
    <p:sldId id="414" r:id="rId24"/>
    <p:sldId id="415" r:id="rId25"/>
    <p:sldId id="416" r:id="rId26"/>
    <p:sldId id="417" r:id="rId27"/>
    <p:sldId id="433" r:id="rId28"/>
    <p:sldId id="425" r:id="rId29"/>
    <p:sldId id="419" r:id="rId30"/>
    <p:sldId id="420" r:id="rId31"/>
    <p:sldId id="421" r:id="rId32"/>
    <p:sldId id="422" r:id="rId33"/>
    <p:sldId id="434" r:id="rId3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1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794A"/>
    <a:srgbClr val="004467"/>
    <a:srgbClr val="EFE4D9"/>
    <a:srgbClr val="084562"/>
    <a:srgbClr val="D5BBA0"/>
    <a:srgbClr val="E7D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F52D48-FA3D-4125-A542-78977BCDD42B}" v="8" dt="2023-08-24T09:39:52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27" autoAdjust="0"/>
    <p:restoredTop sz="95226" autoAdjust="0"/>
  </p:normalViewPr>
  <p:slideViewPr>
    <p:cSldViewPr snapToGrid="0" showGuides="1">
      <p:cViewPr>
        <p:scale>
          <a:sx n="95" d="100"/>
          <a:sy n="95" d="100"/>
        </p:scale>
        <p:origin x="2094" y="-348"/>
      </p:cViewPr>
      <p:guideLst>
        <p:guide orient="horz" pos="3097"/>
        <p:guide pos="213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7AF1FF1-6470-0320-9B3F-CB057CFB91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2397F4-3A5C-4B12-8C68-D489DE87B6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06F5DD0-82B6-496B-925D-1F51BD74DD42}" type="datetimeFigureOut">
              <a:rPr lang="he-IL" smtClean="0"/>
              <a:t>כ"ה/ניסן/תשפ"ה</a:t>
            </a:fld>
            <a:endParaRPr lang="he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85C32F-C88D-7800-D34A-4E6BECCB7B8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4142B3-3546-89F0-826F-64D19A5E5F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B85A0815-6F8E-4F03-ADCC-A5BADF6926C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772344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349A78F9-BE48-4A02-8E22-4E22348FFDD7}" type="datetimeFigureOut">
              <a:rPr lang="he-IL" smtClean="0"/>
              <a:t>כ"ה/ניסן/תשפ"ה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1DB0592-FA36-4BC8-BAE2-105FAFBC4F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3643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C9050-CE5F-4A9E-ACE6-625FBB08EA1F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204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08BD1-5A15-4D74-BFD2-3D885FDED1EB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312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F5658-10C2-4985-B3BB-1B61FBB370BC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288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1109A-CE48-4CBB-881F-A61F93D19E54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8607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A90C0-92E1-4C81-941C-E47824DD742D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07811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E09CE-BA46-46AD-AE84-DAB3CB62DA42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569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3C78E-F4AD-4A6A-95A0-380C0B27C72F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35298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BE385-6AFA-4B50-B6B3-BF0019340DDD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31410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8E7A-037F-4076-A268-DB52954577A4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9363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C17D9-CC97-4EB4-B519-A358A49F059A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652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342E3-3A60-43EE-AB1F-BD018030441C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904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FFAB5-303F-4558-961F-C2326F6A2BD0}" type="datetime8">
              <a:rPr lang="he-IL" smtClean="0"/>
              <a:t>23 אפריל 25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C4170-507C-4413-8B0F-3123DFA613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7619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תמונה 13" descr="תמונה שמכילה טקסט, צילום מסך, גופן, עיגול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6A46722A-C592-32B3-6AFB-AEBBF5F3C4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28" b="5791"/>
          <a:stretch/>
        </p:blipFill>
        <p:spPr>
          <a:xfrm>
            <a:off x="0" y="5452340"/>
            <a:ext cx="6858000" cy="42564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04A9A1F-4292-076D-7CCF-7A46296A3786}"/>
              </a:ext>
            </a:extLst>
          </p:cNvPr>
          <p:cNvSpPr/>
          <p:nvPr/>
        </p:nvSpPr>
        <p:spPr>
          <a:xfrm>
            <a:off x="-36512" y="1291567"/>
            <a:ext cx="6858000" cy="3974712"/>
          </a:xfrm>
          <a:prstGeom prst="rect">
            <a:avLst/>
          </a:prstGeom>
          <a:solidFill>
            <a:srgbClr val="A879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19EE9-A831-CC9B-F761-D75E25E7D15E}"/>
              </a:ext>
            </a:extLst>
          </p:cNvPr>
          <p:cNvSpPr txBox="1"/>
          <p:nvPr/>
        </p:nvSpPr>
        <p:spPr>
          <a:xfrm>
            <a:off x="841375" y="1477628"/>
            <a:ext cx="5175250" cy="3602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sz="2000" b="1" spc="300" dirty="0">
                <a:solidFill>
                  <a:schemeClr val="bg1"/>
                </a:solidFill>
                <a:latin typeface="Calibri" panose="020F0502020204030204" pitchFamily="34" charset="0"/>
              </a:rPr>
              <a:t>שם הקהילה</a:t>
            </a:r>
          </a:p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sz="2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תוכנית עבודה </a:t>
            </a:r>
            <a:br>
              <a:rPr lang="en-US" sz="2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he-IL" sz="2600" b="1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חינוך חברתי יוצר </a:t>
            </a:r>
            <a:endParaRPr lang="en-US" sz="2600" b="1" spc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לשנה"ל - 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(שנה עברית)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(שנה לועזית)</a:t>
            </a:r>
            <a:endParaRPr lang="en-US" sz="20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11A9C3-B83F-2C2C-28AA-9831462DD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</a:t>
            </a:fld>
            <a:endParaRPr lang="he-IL" dirty="0"/>
          </a:p>
        </p:txBody>
      </p:sp>
      <p:pic>
        <p:nvPicPr>
          <p:cNvPr id="11" name="image3.png">
            <a:extLst>
              <a:ext uri="{FF2B5EF4-FFF2-40B4-BE49-F238E27FC236}">
                <a16:creationId xmlns:a16="http://schemas.microsoft.com/office/drawing/2014/main" id="{79E37830-F7E7-F3C1-29D4-03AA068A49A3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4843463" y="454678"/>
            <a:ext cx="1718310" cy="485140"/>
          </a:xfrm>
          <a:prstGeom prst="rect">
            <a:avLst/>
          </a:prstGeom>
          <a:ln/>
        </p:spPr>
      </p:pic>
      <p:pic>
        <p:nvPicPr>
          <p:cNvPr id="12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797FB228-502B-0B39-9A79-2012FDACA130}"/>
              </a:ext>
            </a:extLst>
          </p:cNvPr>
          <p:cNvPicPr/>
          <p:nvPr/>
        </p:nvPicPr>
        <p:blipFill>
          <a:blip r:embed="rId4"/>
          <a:srcRect t="22906"/>
          <a:stretch>
            <a:fillRect/>
          </a:stretch>
        </p:blipFill>
        <p:spPr>
          <a:xfrm>
            <a:off x="496682" y="611279"/>
            <a:ext cx="1776730" cy="4794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30947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F0ED1D-0BD8-DCDE-5C74-12752D8A4E92}"/>
              </a:ext>
            </a:extLst>
          </p:cNvPr>
          <p:cNvSpPr/>
          <p:nvPr/>
        </p:nvSpPr>
        <p:spPr>
          <a:xfrm>
            <a:off x="0" y="644461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819EE9-A831-CC9B-F761-D75E25E7D15E}"/>
              </a:ext>
            </a:extLst>
          </p:cNvPr>
          <p:cNvSpPr txBox="1"/>
          <p:nvPr/>
        </p:nvSpPr>
        <p:spPr>
          <a:xfrm>
            <a:off x="1714500" y="689937"/>
            <a:ext cx="3429000" cy="463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דבר המנהל/ת: 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7F7FB2-5E37-58DA-5A1A-BB8FFF350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</a:t>
            </a:fld>
            <a:endParaRPr lang="he-I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2EFD35-07FB-CF76-5B64-A401B2A89289}"/>
              </a:ext>
            </a:extLst>
          </p:cNvPr>
          <p:cNvSpPr txBox="1"/>
          <p:nvPr/>
        </p:nvSpPr>
        <p:spPr>
          <a:xfrm>
            <a:off x="968189" y="1610679"/>
            <a:ext cx="4716390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כתבו כאן..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r>
              <a:rPr lang="he-IL" dirty="0"/>
              <a:t>.</a:t>
            </a:r>
          </a:p>
        </p:txBody>
      </p:sp>
      <p:pic>
        <p:nvPicPr>
          <p:cNvPr id="3074" name="image3.png">
            <a:extLst>
              <a:ext uri="{FF2B5EF4-FFF2-40B4-BE49-F238E27FC236}">
                <a16:creationId xmlns:a16="http://schemas.microsoft.com/office/drawing/2014/main" id="{2E9C4CD9-AC88-C77B-3070-A30712ECE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04" y="91049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F2CEA47C-0F9F-2429-F8C9-DAA177EC2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165035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35849335-8705-3C4E-8D96-C055B167A8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26615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F168917-77D7-A8D5-CC13-235F06B21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9104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466392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4D3FE-7FCD-71B7-C67D-338518B9D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BD1FD7-4CE6-7D5E-8D63-E9CE72F1F1C9}"/>
              </a:ext>
            </a:extLst>
          </p:cNvPr>
          <p:cNvSpPr/>
          <p:nvPr/>
        </p:nvSpPr>
        <p:spPr>
          <a:xfrm>
            <a:off x="0" y="644461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A9DCB1-177E-0470-BB5F-A244B4813944}"/>
              </a:ext>
            </a:extLst>
          </p:cNvPr>
          <p:cNvSpPr txBox="1"/>
          <p:nvPr/>
        </p:nvSpPr>
        <p:spPr>
          <a:xfrm>
            <a:off x="1714500" y="689937"/>
            <a:ext cx="3429000" cy="463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1000"/>
              </a:spcAft>
            </a:pPr>
            <a:r>
              <a:rPr lang="he-I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דבר הרכ</a:t>
            </a:r>
            <a:r>
              <a:rPr lang="he-IL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ז/ת חברתי/ת יוצר/</a:t>
            </a:r>
            <a:r>
              <a:rPr lang="he-IL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ת: </a:t>
            </a:r>
            <a:endParaRPr lang="en-US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76D8A9-6EB4-0E08-5BF8-BE6CC099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3</a:t>
            </a:fld>
            <a:endParaRPr lang="he-I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5EE771-D815-FF64-69C1-8FA7C39E7A85}"/>
              </a:ext>
            </a:extLst>
          </p:cNvPr>
          <p:cNvSpPr txBox="1"/>
          <p:nvPr/>
        </p:nvSpPr>
        <p:spPr>
          <a:xfrm>
            <a:off x="968189" y="1610679"/>
            <a:ext cx="4716390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כתבו כאן..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r>
              <a:rPr lang="he-IL" dirty="0"/>
              <a:t>.</a:t>
            </a:r>
          </a:p>
        </p:txBody>
      </p:sp>
      <p:pic>
        <p:nvPicPr>
          <p:cNvPr id="3074" name="image3.png">
            <a:extLst>
              <a:ext uri="{FF2B5EF4-FFF2-40B4-BE49-F238E27FC236}">
                <a16:creationId xmlns:a16="http://schemas.microsoft.com/office/drawing/2014/main" id="{04D0D96A-6826-2FA4-7F32-9DEDA6784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04" y="91049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1120552A-93F7-3EEC-7161-4505DEB81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165035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59606403-93BA-AAD5-3C24-1611E866B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26615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D3E8942-A29B-B90F-7702-DDC6D0A1E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9104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87940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03F7CD-01F7-D24A-3DD5-E766DE500F11}"/>
              </a:ext>
            </a:extLst>
          </p:cNvPr>
          <p:cNvSpPr/>
          <p:nvPr/>
        </p:nvSpPr>
        <p:spPr>
          <a:xfrm>
            <a:off x="0" y="575536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951D3E-7E80-8493-841A-0AF8E1609B58}"/>
              </a:ext>
            </a:extLst>
          </p:cNvPr>
          <p:cNvSpPr txBox="1"/>
          <p:nvPr/>
        </p:nvSpPr>
        <p:spPr>
          <a:xfrm>
            <a:off x="820737" y="1240983"/>
            <a:ext cx="5216525" cy="4630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8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(עמוד המפרט את תוכניות החינוך על פי שערים ועמודים)</a:t>
            </a:r>
            <a:endParaRPr lang="en-US" sz="18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E99D4-3760-0EDD-E73B-050ADAE33918}"/>
              </a:ext>
            </a:extLst>
          </p:cNvPr>
          <p:cNvSpPr txBox="1"/>
          <p:nvPr/>
        </p:nvSpPr>
        <p:spPr>
          <a:xfrm>
            <a:off x="374649" y="488709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18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תוכן העניינים:</a:t>
            </a:r>
            <a:endParaRPr lang="en-US" sz="1800" b="1" spc="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59B7D18-EF8D-DCE4-7298-715755F5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4</a:t>
            </a:fld>
            <a:endParaRPr lang="he-IL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20E2F3-9FE9-F362-08C8-68FFE436467B}"/>
              </a:ext>
            </a:extLst>
          </p:cNvPr>
          <p:cNvSpPr txBox="1"/>
          <p:nvPr/>
        </p:nvSpPr>
        <p:spPr>
          <a:xfrm>
            <a:off x="901700" y="2400299"/>
            <a:ext cx="4957802" cy="5922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he-IL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5022D-AA1C-6BFE-99E4-AF3DF51A5472}"/>
              </a:ext>
            </a:extLst>
          </p:cNvPr>
          <p:cNvSpPr txBox="1"/>
          <p:nvPr/>
        </p:nvSpPr>
        <p:spPr>
          <a:xfrm>
            <a:off x="1070804" y="1927977"/>
            <a:ext cx="4716390" cy="701730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dirty="0"/>
              <a:t>כתבו כאן..</a:t>
            </a:r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endParaRPr lang="he-IL" dirty="0"/>
          </a:p>
          <a:p>
            <a:pPr algn="r" rtl="1"/>
            <a:r>
              <a:rPr lang="he-IL" dirty="0"/>
              <a:t>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D6E3863-DB2D-C64D-4A47-707DC5903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526" y="-285047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pic>
        <p:nvPicPr>
          <p:cNvPr id="4098" name="image3.png">
            <a:extLst>
              <a:ext uri="{FF2B5EF4-FFF2-40B4-BE49-F238E27FC236}">
                <a16:creationId xmlns:a16="http://schemas.microsoft.com/office/drawing/2014/main" id="{9026D710-9276-47BF-B082-17AE33F76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3" y="78347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12B0BAB5-94A9-3E28-C921-9BEDE22F2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-2" y="89520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450AC8E6-3A8C-52AF-C8F2-0A27CB5C6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4760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B847B4D-1EC9-307B-1BC8-FACC0F1BB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1888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6595205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143A7-74A0-7EC6-CAA3-4361F9962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 descr="תמונה שמכילה טקסט, צילום מסך, גופן, מסמך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CB91FB9F-C407-C342-5BB9-67ACED976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807AC96-3715-A072-9D0C-F6294266E65F}"/>
              </a:ext>
            </a:extLst>
          </p:cNvPr>
          <p:cNvSpPr/>
          <p:nvPr/>
        </p:nvSpPr>
        <p:spPr>
          <a:xfrm>
            <a:off x="0" y="704317"/>
            <a:ext cx="6858000" cy="512798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388557-F30A-DF8C-2BC1-DFF8487F1980}"/>
              </a:ext>
            </a:extLst>
          </p:cNvPr>
          <p:cNvSpPr txBox="1"/>
          <p:nvPr/>
        </p:nvSpPr>
        <p:spPr>
          <a:xfrm>
            <a:off x="287697" y="690405"/>
            <a:ext cx="6857999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b="1" spc="3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חינוך חברתי יוצר- מטרות עקרונות ותפיסות יסוד</a:t>
            </a:r>
            <a:endParaRPr lang="en-US" b="1" spc="3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E0D30B0-7ACC-52B1-BF7D-02C3C7F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5</a:t>
            </a:fld>
            <a:endParaRPr lang="he-IL"/>
          </a:p>
        </p:txBody>
      </p:sp>
      <p:pic>
        <p:nvPicPr>
          <p:cNvPr id="5122" name="image3.png">
            <a:extLst>
              <a:ext uri="{FF2B5EF4-FFF2-40B4-BE49-F238E27FC236}">
                <a16:creationId xmlns:a16="http://schemas.microsoft.com/office/drawing/2014/main" id="{44631B4A-A560-5990-72DE-C35958A7D0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28331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75D053E2-70BA-27D1-0B41-7763B9607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128331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4C0C55BB-0462-C041-42AE-CA03D551A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2886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51885C-8C51-9F31-9BBA-B522202A6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2833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01070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2D877B6-2EA7-9645-DEA6-839B824A3FE2}"/>
              </a:ext>
            </a:extLst>
          </p:cNvPr>
          <p:cNvSpPr/>
          <p:nvPr/>
        </p:nvSpPr>
        <p:spPr>
          <a:xfrm>
            <a:off x="0" y="704317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C1168-8292-203C-FD56-939513B380CB}"/>
              </a:ext>
            </a:extLst>
          </p:cNvPr>
          <p:cNvSpPr txBox="1"/>
          <p:nvPr/>
        </p:nvSpPr>
        <p:spPr>
          <a:xfrm>
            <a:off x="412750" y="1307326"/>
            <a:ext cx="5598203" cy="791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6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מפרטת את התקציב המבוקש לכל התוכניות על פי עקרונות החינוך החברתי היוצר.</a:t>
            </a:r>
            <a:endParaRPr lang="en-US" sz="16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1DB1-15E1-5225-FD47-CC679CB56590}"/>
              </a:ext>
            </a:extLst>
          </p:cNvPr>
          <p:cNvSpPr txBox="1"/>
          <p:nvPr/>
        </p:nvSpPr>
        <p:spPr>
          <a:xfrm>
            <a:off x="287698" y="690405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b="1" spc="3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טבלה תקציבית מרוכזת:</a:t>
            </a:r>
            <a:endParaRPr lang="en-US" b="1" spc="30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92985F3E-6A82-5303-18C1-CF93395B1F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317938"/>
              </p:ext>
            </p:extLst>
          </p:nvPr>
        </p:nvGraphicFramePr>
        <p:xfrm>
          <a:off x="673143" y="2875813"/>
          <a:ext cx="5337810" cy="5097937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861061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274063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846837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  <a:gridCol w="1301749">
                  <a:extLst>
                    <a:ext uri="{9D8B030D-6E8A-4147-A177-3AD203B41FA5}">
                      <a16:colId xmlns:a16="http://schemas.microsoft.com/office/drawing/2014/main" val="2282918755"/>
                    </a:ext>
                  </a:extLst>
                </a:gridCol>
              </a:tblGrid>
              <a:tr h="998357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שם </a:t>
                      </a:r>
                      <a:r>
                        <a:rPr lang="he-IL" dirty="0" err="1">
                          <a:ln>
                            <a:solidFill>
                              <a:srgbClr val="D5BBA0"/>
                            </a:solidFill>
                          </a:ln>
                        </a:rPr>
                        <a:t>התכנית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עקרון בתפיסת </a:t>
                      </a:r>
                      <a:r>
                        <a:rPr lang="he-IL" dirty="0" err="1">
                          <a:ln>
                            <a:solidFill>
                              <a:srgbClr val="D5BBA0"/>
                            </a:solidFill>
                          </a:ln>
                        </a:rPr>
                        <a:t>הח"ח</a:t>
                      </a:r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 היוצר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מוביל </a:t>
                      </a:r>
                      <a:r>
                        <a:rPr lang="he-IL" dirty="0" err="1">
                          <a:ln>
                            <a:solidFill>
                              <a:srgbClr val="D5BBA0"/>
                            </a:solidFill>
                          </a:ln>
                        </a:rPr>
                        <a:t>התכנית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תקציב נדרש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הערות נוספות+ האם </a:t>
                      </a:r>
                      <a:r>
                        <a:rPr lang="he-IL" dirty="0" err="1">
                          <a:ln>
                            <a:solidFill>
                              <a:srgbClr val="D5BBA0"/>
                            </a:solidFill>
                          </a:ln>
                        </a:rPr>
                        <a:t>התכנית</a:t>
                      </a:r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 חדשה או ממשיכה</a:t>
                      </a: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1991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1991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184744"/>
                  </a:ext>
                </a:extLst>
              </a:tr>
              <a:tr h="81991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1991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19916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סה"כ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1BABEE1-729E-5279-C655-8ADB88A6D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6</a:t>
            </a:fld>
            <a:endParaRPr lang="he-IL"/>
          </a:p>
        </p:txBody>
      </p:sp>
      <p:pic>
        <p:nvPicPr>
          <p:cNvPr id="5122" name="image3.png">
            <a:extLst>
              <a:ext uri="{FF2B5EF4-FFF2-40B4-BE49-F238E27FC236}">
                <a16:creationId xmlns:a16="http://schemas.microsoft.com/office/drawing/2014/main" id="{D7DBAEBD-3454-E5EF-03BC-980D9265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128331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3AAEEF2B-71F5-088B-6A2B-23FAFB3FE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128331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C4029171-39C8-3265-7DF7-10210D008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28869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09255C-F8D0-ECF9-F808-CE2A29349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128331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9725965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4F37DE2-FB2C-FEF2-EFCA-EDCCFC5E9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7</a:t>
            </a:fld>
            <a:endParaRPr lang="he-IL"/>
          </a:p>
        </p:txBody>
      </p:sp>
      <p:pic>
        <p:nvPicPr>
          <p:cNvPr id="6" name="תמונה 5" descr="תמונה שמכילה טקסט, צילום מסך, גופן, עיצוב גרפי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EE694F99-2463-DF99-0D38-166B4188B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8745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6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03F7CD-01F7-D24A-3DD5-E766DE500F11}"/>
              </a:ext>
            </a:extLst>
          </p:cNvPr>
          <p:cNvSpPr/>
          <p:nvPr/>
        </p:nvSpPr>
        <p:spPr>
          <a:xfrm>
            <a:off x="0" y="771957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807E3EF8-B6F2-868E-3EAD-DDF7D5BD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8</a:t>
            </a:fld>
            <a:endParaRPr lang="he-IL"/>
          </a:p>
        </p:txBody>
      </p:sp>
      <p:pic>
        <p:nvPicPr>
          <p:cNvPr id="6150" name="image3.png">
            <a:extLst>
              <a:ext uri="{FF2B5EF4-FFF2-40B4-BE49-F238E27FC236}">
                <a16:creationId xmlns:a16="http://schemas.microsoft.com/office/drawing/2014/main" id="{1C946B49-A589-D15C-5A64-1939F1838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31" y="183228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B7A926E2-2EEE-277B-0BAC-D7F52A1F6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16293" y="183228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6F8367E4-5728-7C0B-BDFC-4B4FA7603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-27397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49929C9-3102-B17F-621B-3760D912C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18322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409E02-258C-2A11-6734-B2767B8989DA}"/>
              </a:ext>
            </a:extLst>
          </p:cNvPr>
          <p:cNvSpPr txBox="1"/>
          <p:nvPr/>
        </p:nvSpPr>
        <p:spPr>
          <a:xfrm>
            <a:off x="540168" y="977384"/>
            <a:ext cx="5448300" cy="7427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he-IL" sz="2000" b="1" spc="300" dirty="0">
                <a:solidFill>
                  <a:srgbClr val="084562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שם התוכנית:</a:t>
            </a:r>
          </a:p>
          <a:p>
            <a:pPr algn="r" rtl="1">
              <a:spcAft>
                <a:spcPts val="1000"/>
              </a:spcAft>
            </a:pPr>
            <a:endParaRPr lang="en-US" sz="1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Heebo" pitchFamily="2" charset="-79"/>
                <a:ea typeface="Times New Roman" panose="02020603050405020304" pitchFamily="18" charset="0"/>
                <a:cs typeface="Heebo" pitchFamily="2" charset="-79"/>
              </a:rPr>
              <a:t>אחראי על התוכנית:</a:t>
            </a: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רציונל התוכנית וחיבור לתפיסת חינוך חברתי יוצר </a:t>
            </a:r>
            <a:r>
              <a:rPr lang="he-IL" sz="1200" dirty="0">
                <a:solidFill>
                  <a:srgbClr val="084562"/>
                </a:solidFill>
                <a:effectLst/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(ע"פ מרכיבי התפיסה ):</a:t>
            </a: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מטרת התוכנית:  </a:t>
            </a:r>
            <a:endParaRPr lang="he-IL" sz="1200" b="1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תכנית חדשה/ ממשיכה משנים קודמות </a:t>
            </a: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בהתייחס </a:t>
            </a:r>
            <a:r>
              <a:rPr lang="he-IL" sz="1200" b="1" dirty="0" err="1">
                <a:solidFill>
                  <a:srgbClr val="084562"/>
                </a:solidFill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לתכנית</a:t>
            </a:r>
            <a:r>
              <a:rPr lang="he-IL" sz="1200" b="1" dirty="0">
                <a:solidFill>
                  <a:srgbClr val="084562"/>
                </a:solidFill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 ממשיכה- מסקנות ותובנות משנה קודמת: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Heebo" pitchFamily="2" charset="-79"/>
                <a:ea typeface="Calibri" panose="020F0502020204030204" pitchFamily="34" charset="0"/>
                <a:cs typeface="Heebo" pitchFamily="2" charset="-79"/>
              </a:rPr>
              <a:t>תיאור מילולי קצר של הנעשה בתוכנית: </a:t>
            </a:r>
            <a:endParaRPr lang="he-IL" sz="1200" b="1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  <a:p>
            <a:pPr marL="342900" lvl="0" indent="-342900" algn="r" rtl="1"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US" sz="1200" dirty="0">
              <a:solidFill>
                <a:srgbClr val="084562"/>
              </a:solidFill>
              <a:effectLst/>
              <a:latin typeface="Heebo" pitchFamily="2" charset="-79"/>
              <a:ea typeface="Calibri" panose="020F0502020204030204" pitchFamily="34" charset="0"/>
              <a:cs typeface="Heebo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41101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3409E02-258C-2A11-6734-B2767B8989DA}"/>
              </a:ext>
            </a:extLst>
          </p:cNvPr>
          <p:cNvSpPr txBox="1"/>
          <p:nvPr/>
        </p:nvSpPr>
        <p:spPr>
          <a:xfrm>
            <a:off x="538163" y="1714898"/>
            <a:ext cx="5848350" cy="7160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en-US" sz="1200" strike="noStrike" dirty="0">
                <a:solidFill>
                  <a:srgbClr val="0845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תוצאות מצופות: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מדדי הצלחה: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להגברת מעורבות ושיתוף צוות הקהילה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מעורבות/שיתוף חניכים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strike="noStrike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 שיתוף הורים </a:t>
            </a:r>
            <a:r>
              <a:rPr lang="he-IL" sz="12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בתכנית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r" rtl="1">
              <a:spcAft>
                <a:spcPts val="1000"/>
              </a:spcAft>
            </a:pP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4CFC99EF-5ABC-7611-DDA8-67885B6D2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9</a:t>
            </a:fld>
            <a:endParaRPr lang="he-IL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E9C2A1F-0E95-0962-3FFF-E14D0C427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pic>
        <p:nvPicPr>
          <p:cNvPr id="7174" name="image3.png">
            <a:extLst>
              <a:ext uri="{FF2B5EF4-FFF2-40B4-BE49-F238E27FC236}">
                <a16:creationId xmlns:a16="http://schemas.microsoft.com/office/drawing/2014/main" id="{AEC92819-6D2B-3B00-6D03-D5C47D3AC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214312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5CCB5A8C-1B7C-B244-0910-766FAD2B6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26987" y="214312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C8C459CF-15EA-B914-9110-FBC2B3A2F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-2428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9572862-E7B2-1383-80C2-432FA0A5E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214312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83991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B73FC069-C090-266D-0744-D89B10BFE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8646786"/>
              </p:ext>
            </p:extLst>
          </p:nvPr>
        </p:nvGraphicFramePr>
        <p:xfrm>
          <a:off x="760095" y="1656232"/>
          <a:ext cx="5337810" cy="6646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861061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274063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846837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  <a:gridCol w="1301749">
                  <a:extLst>
                    <a:ext uri="{9D8B030D-6E8A-4147-A177-3AD203B41FA5}">
                      <a16:colId xmlns:a16="http://schemas.microsoft.com/office/drawing/2014/main" val="2282918755"/>
                    </a:ext>
                  </a:extLst>
                </a:gridCol>
              </a:tblGrid>
              <a:tr h="1089970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תכנית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פעולה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אחראי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לוח זמנים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תקציב לביצוע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 rowSpan="6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rgbClr val="084562"/>
                          </a:solidFill>
                          <a:effectLst/>
                        </a:rPr>
                        <a:t>אופן סיום וסיכום התוכנית </a:t>
                      </a: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(אירוע, תעודות, וכד')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סה"כ תקציב </a:t>
                      </a:r>
                      <a:r>
                        <a:rPr lang="he-IL" sz="1400" dirty="0" err="1">
                          <a:solidFill>
                            <a:srgbClr val="084562"/>
                          </a:solidFill>
                          <a:effectLst/>
                        </a:rPr>
                        <a:t>התכנית</a:t>
                      </a:r>
                      <a:endParaRPr lang="en-US" sz="1400" dirty="0">
                        <a:solidFill>
                          <a:srgbClr val="08456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96019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B58018-0C92-2D50-7DF5-D914F0EE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10</a:t>
            </a:fld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43AA4A-E2AE-9E8D-5479-1275CF9A812F}"/>
              </a:ext>
            </a:extLst>
          </p:cNvPr>
          <p:cNvSpPr txBox="1"/>
          <p:nvPr/>
        </p:nvSpPr>
        <p:spPr>
          <a:xfrm>
            <a:off x="1414463" y="113240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800" b="1" spc="300" dirty="0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טבלה תקציבית </a:t>
            </a:r>
            <a:r>
              <a:rPr lang="he-IL" sz="1800" b="1" spc="300" dirty="0" err="1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לתכנית</a:t>
            </a:r>
            <a:endParaRPr lang="he-IL" b="1" spc="300" dirty="0">
              <a:solidFill>
                <a:srgbClr val="004467"/>
              </a:solidFill>
            </a:endParaRPr>
          </a:p>
        </p:txBody>
      </p:sp>
      <p:pic>
        <p:nvPicPr>
          <p:cNvPr id="8194" name="image3.png">
            <a:extLst>
              <a:ext uri="{FF2B5EF4-FFF2-40B4-BE49-F238E27FC236}">
                <a16:creationId xmlns:a16="http://schemas.microsoft.com/office/drawing/2014/main" id="{E392792F-EEAF-ADDF-9625-408050570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97900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3A5BD659-AD64-D6EA-0F60-36ED55166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97900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7D287856-460F-0AA3-DD52-47DB466CD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593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046C7A-FE1D-3859-ECD4-0DCE048EA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979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5949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03F7CD-01F7-D24A-3DD5-E766DE500F11}"/>
              </a:ext>
            </a:extLst>
          </p:cNvPr>
          <p:cNvSpPr/>
          <p:nvPr/>
        </p:nvSpPr>
        <p:spPr>
          <a:xfrm>
            <a:off x="0" y="610794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6E99D4-3760-0EDD-E73B-050ADAE33918}"/>
              </a:ext>
            </a:extLst>
          </p:cNvPr>
          <p:cNvSpPr txBox="1"/>
          <p:nvPr/>
        </p:nvSpPr>
        <p:spPr>
          <a:xfrm>
            <a:off x="338137" y="587100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18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מעקב בקרה ומסקנות לאחר ביצוע:</a:t>
            </a:r>
            <a:endParaRPr lang="en-US" sz="1800" b="1" spc="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2FC3C8-5C44-61D0-41BA-9F17B3EEAB93}"/>
              </a:ext>
            </a:extLst>
          </p:cNvPr>
          <p:cNvSpPr txBox="1"/>
          <p:nvPr/>
        </p:nvSpPr>
        <p:spPr>
          <a:xfrm>
            <a:off x="1714500" y="1092724"/>
            <a:ext cx="3429000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עמידה במדדי הצלחה :</a:t>
            </a:r>
            <a:endParaRPr lang="en-US" sz="16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DA48A9A-9D8A-013D-1934-D6E28EA674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940007"/>
              </p:ext>
            </p:extLst>
          </p:nvPr>
        </p:nvGraphicFramePr>
        <p:xfrm>
          <a:off x="590232" y="1552628"/>
          <a:ext cx="5677536" cy="18901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38768">
                  <a:extLst>
                    <a:ext uri="{9D8B030D-6E8A-4147-A177-3AD203B41FA5}">
                      <a16:colId xmlns:a16="http://schemas.microsoft.com/office/drawing/2014/main" val="2436830282"/>
                    </a:ext>
                  </a:extLst>
                </a:gridCol>
                <a:gridCol w="2838768">
                  <a:extLst>
                    <a:ext uri="{9D8B030D-6E8A-4147-A177-3AD203B41FA5}">
                      <a16:colId xmlns:a16="http://schemas.microsoft.com/office/drawing/2014/main" val="2711788296"/>
                    </a:ext>
                  </a:extLst>
                </a:gridCol>
              </a:tblGrid>
              <a:tr h="3780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מדד הצלחה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מידת העמידה במדד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528647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792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3187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1689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1398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EED0B3E-F784-E233-4478-AD9B02FF1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30748"/>
              </p:ext>
            </p:extLst>
          </p:nvPr>
        </p:nvGraphicFramePr>
        <p:xfrm>
          <a:off x="612219" y="6513141"/>
          <a:ext cx="5633563" cy="2101921"/>
        </p:xfrm>
        <a:graphic>
          <a:graphicData uri="http://schemas.openxmlformats.org/drawingml/2006/table">
            <a:tbl>
              <a:tblPr rtl="1" firstRow="1" firstCol="1" bandRow="1" bandCol="1">
                <a:tableStyleId>{5C22544A-7EE6-4342-B048-85BDC9FD1C3A}</a:tableStyleId>
              </a:tblPr>
              <a:tblGrid>
                <a:gridCol w="549136">
                  <a:extLst>
                    <a:ext uri="{9D8B030D-6E8A-4147-A177-3AD203B41FA5}">
                      <a16:colId xmlns:a16="http://schemas.microsoft.com/office/drawing/2014/main" val="488742063"/>
                    </a:ext>
                  </a:extLst>
                </a:gridCol>
                <a:gridCol w="2113244">
                  <a:extLst>
                    <a:ext uri="{9D8B030D-6E8A-4147-A177-3AD203B41FA5}">
                      <a16:colId xmlns:a16="http://schemas.microsoft.com/office/drawing/2014/main" val="3973721442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754589485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3190293161"/>
                    </a:ext>
                  </a:extLst>
                </a:gridCol>
                <a:gridCol w="1084983">
                  <a:extLst>
                    <a:ext uri="{9D8B030D-6E8A-4147-A177-3AD203B41FA5}">
                      <a16:colId xmlns:a16="http://schemas.microsoft.com/office/drawing/2014/main" val="3741167126"/>
                    </a:ext>
                  </a:extLst>
                </a:gridCol>
              </a:tblGrid>
              <a:tr h="23781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מס'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פעולה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אחראי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ביצוע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תקציב בפועל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22822"/>
                  </a:ext>
                </a:extLst>
              </a:tr>
              <a:tr h="4578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83652"/>
                  </a:ext>
                </a:extLst>
              </a:tr>
              <a:tr h="40513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12044"/>
                  </a:ext>
                </a:extLst>
              </a:tr>
              <a:tr h="40228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18535"/>
                  </a:ext>
                </a:extLst>
              </a:tr>
              <a:tr h="598871">
                <a:tc gridSpan="4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sng" dirty="0">
                          <a:solidFill>
                            <a:srgbClr val="004467"/>
                          </a:solidFill>
                          <a:effectLst/>
                        </a:rPr>
                        <a:t>סה"כ תקציב:</a:t>
                      </a: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08363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10ADC32-7E44-ED81-8E67-0455F99397D6}"/>
              </a:ext>
            </a:extLst>
          </p:cNvPr>
          <p:cNvSpPr txBox="1"/>
          <p:nvPr/>
        </p:nvSpPr>
        <p:spPr>
          <a:xfrm>
            <a:off x="2816781" y="8677989"/>
            <a:ext cx="3429000" cy="50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ממלא ההערכה והמעקב:                                                     תאריך: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2C2064-7C39-D2D8-C861-F32250880A39}"/>
              </a:ext>
            </a:extLst>
          </p:cNvPr>
          <p:cNvSpPr txBox="1"/>
          <p:nvPr/>
        </p:nvSpPr>
        <p:spPr>
          <a:xfrm>
            <a:off x="568245" y="3442733"/>
            <a:ext cx="5677536" cy="2399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מסקנות לעתיד: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דברים שעבדו לנו טוב בתוכנית ונרצה לשמר להמשך: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דברים שנרצה לשנות בביצוע עתידי של התוכנית: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ביצוע תקציבי: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DDF88E-42DD-B1AB-E5F9-D658B9237977}"/>
              </a:ext>
            </a:extLst>
          </p:cNvPr>
          <p:cNvCxnSpPr>
            <a:cxnSpLocks/>
            <a:endCxn id="2" idx="1"/>
          </p:cNvCxnSpPr>
          <p:nvPr/>
        </p:nvCxnSpPr>
        <p:spPr>
          <a:xfrm flipH="1">
            <a:off x="568245" y="4620597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B584C6-F4C0-1AF5-4FDE-1F2BDCEE4F73}"/>
              </a:ext>
            </a:extLst>
          </p:cNvPr>
          <p:cNvCxnSpPr>
            <a:cxnSpLocks/>
          </p:cNvCxnSpPr>
          <p:nvPr/>
        </p:nvCxnSpPr>
        <p:spPr>
          <a:xfrm flipH="1">
            <a:off x="590232" y="4353897"/>
            <a:ext cx="243205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B27B3-44C0-CA6F-E478-7F3212CF3EA4}"/>
              </a:ext>
            </a:extLst>
          </p:cNvPr>
          <p:cNvCxnSpPr>
            <a:cxnSpLocks/>
          </p:cNvCxnSpPr>
          <p:nvPr/>
        </p:nvCxnSpPr>
        <p:spPr>
          <a:xfrm flipH="1">
            <a:off x="590232" y="532194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473D710-269B-76F5-16AC-3D2A9A021F15}"/>
              </a:ext>
            </a:extLst>
          </p:cNvPr>
          <p:cNvCxnSpPr>
            <a:cxnSpLocks/>
          </p:cNvCxnSpPr>
          <p:nvPr/>
        </p:nvCxnSpPr>
        <p:spPr>
          <a:xfrm flipH="1">
            <a:off x="612219" y="5055242"/>
            <a:ext cx="2575481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479BB8B-4466-3868-F55C-4FD6FD7284CC}"/>
              </a:ext>
            </a:extLst>
          </p:cNvPr>
          <p:cNvCxnSpPr>
            <a:cxnSpLocks/>
          </p:cNvCxnSpPr>
          <p:nvPr/>
        </p:nvCxnSpPr>
        <p:spPr>
          <a:xfrm flipH="1">
            <a:off x="619085" y="601768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7AE44B-9009-23E5-0323-E5F3B34721A6}"/>
              </a:ext>
            </a:extLst>
          </p:cNvPr>
          <p:cNvCxnSpPr>
            <a:cxnSpLocks/>
          </p:cNvCxnSpPr>
          <p:nvPr/>
        </p:nvCxnSpPr>
        <p:spPr>
          <a:xfrm flipH="1">
            <a:off x="641072" y="5750982"/>
            <a:ext cx="450242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D1F2DE0-2F78-C6DE-6F11-B6424C5AE261}"/>
              </a:ext>
            </a:extLst>
          </p:cNvPr>
          <p:cNvCxnSpPr>
            <a:cxnSpLocks/>
          </p:cNvCxnSpPr>
          <p:nvPr/>
        </p:nvCxnSpPr>
        <p:spPr>
          <a:xfrm flipH="1">
            <a:off x="546258" y="4003225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772799C-EE7F-834D-1FA5-B397FFA8DB41}"/>
              </a:ext>
            </a:extLst>
          </p:cNvPr>
          <p:cNvCxnSpPr>
            <a:cxnSpLocks/>
          </p:cNvCxnSpPr>
          <p:nvPr/>
        </p:nvCxnSpPr>
        <p:spPr>
          <a:xfrm flipH="1">
            <a:off x="568245" y="3736525"/>
            <a:ext cx="457525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F959713-4B51-AA60-FB65-ABFEEEA9F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11</a:t>
            </a:fld>
            <a:endParaRPr lang="he-IL"/>
          </a:p>
        </p:txBody>
      </p:sp>
      <p:pic>
        <p:nvPicPr>
          <p:cNvPr id="9218" name="image3.png">
            <a:extLst>
              <a:ext uri="{FF2B5EF4-FFF2-40B4-BE49-F238E27FC236}">
                <a16:creationId xmlns:a16="http://schemas.microsoft.com/office/drawing/2014/main" id="{FAD854FE-C71D-A111-8640-729B04ED8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37" y="83216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27A34DFB-A10C-5B8C-8FDD-EC91798F1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-15801" y="83216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EE469863-3ADE-6000-4605-D8D0E2609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-37398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DD3D641C-4521-7326-9742-C08B83CED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83216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154625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03F7CD-01F7-D24A-3DD5-E766DE500F11}"/>
              </a:ext>
            </a:extLst>
          </p:cNvPr>
          <p:cNvSpPr/>
          <p:nvPr/>
        </p:nvSpPr>
        <p:spPr>
          <a:xfrm>
            <a:off x="0" y="944003"/>
            <a:ext cx="6858000" cy="708913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A68ED-909D-6B8D-638F-633AA72A1AE8}"/>
              </a:ext>
            </a:extLst>
          </p:cNvPr>
          <p:cNvSpPr txBox="1"/>
          <p:nvPr/>
        </p:nvSpPr>
        <p:spPr>
          <a:xfrm>
            <a:off x="952500" y="1758638"/>
            <a:ext cx="4953000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שעדיין לא כתובות בפורמט מלא </a:t>
            </a: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יצויינו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בטבלה המצורפת תוך ציון תאריך יעד לכתיבתן</a:t>
            </a:r>
            <a:endParaRPr lang="en-US" sz="16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314F55-F1AC-D4CD-2271-A7EAD0A31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12</a:t>
            </a:fld>
            <a:endParaRPr lang="he-IL"/>
          </a:p>
        </p:txBody>
      </p:sp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C23F9FEA-CF02-5721-4923-D53A5E9C4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995576"/>
              </p:ext>
            </p:extLst>
          </p:nvPr>
        </p:nvGraphicFramePr>
        <p:xfrm>
          <a:off x="529657" y="2575045"/>
          <a:ext cx="5798685" cy="6465375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392042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525916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1467833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412894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</a:tblGrid>
              <a:tr h="791865"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מוביל/ת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תאור</a:t>
                      </a:r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קצר של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מועד מתוכנן לכתיבת </a:t>
                      </a:r>
                      <a:r>
                        <a:rPr lang="he-IL" sz="1400" b="1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בפורמט מלא</a:t>
                      </a:r>
                    </a:p>
                  </a:txBody>
                  <a:tcPr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9765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60D745FC-CDC5-5343-B15E-E17FE0BBC758}"/>
              </a:ext>
            </a:extLst>
          </p:cNvPr>
          <p:cNvSpPr txBox="1"/>
          <p:nvPr/>
        </p:nvSpPr>
        <p:spPr>
          <a:xfrm>
            <a:off x="657727" y="1156831"/>
            <a:ext cx="5247773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 חינוך נוספות המתקיימות בקהילה במרכיב זה 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AE1068BB-7389-3F67-919A-C8180ABD260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139690" y="131365"/>
            <a:ext cx="1718310" cy="485140"/>
          </a:xfrm>
          <a:prstGeom prst="rect">
            <a:avLst/>
          </a:prstGeom>
          <a:ln/>
        </p:spPr>
      </p:pic>
      <p:pic>
        <p:nvPicPr>
          <p:cNvPr id="8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404D8307-40E4-F9AE-1898-FCDB85EAA988}"/>
              </a:ext>
            </a:extLst>
          </p:cNvPr>
          <p:cNvPicPr/>
          <p:nvPr/>
        </p:nvPicPr>
        <p:blipFill>
          <a:blip r:embed="rId3"/>
          <a:srcRect t="22906"/>
          <a:stretch>
            <a:fillRect/>
          </a:stretch>
        </p:blipFill>
        <p:spPr>
          <a:xfrm>
            <a:off x="26670" y="201215"/>
            <a:ext cx="1776730" cy="4794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1740374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2DDEA01-7643-5762-A40C-7B3EC6B39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13</a:t>
            </a:fld>
            <a:endParaRPr lang="he-IL"/>
          </a:p>
        </p:txBody>
      </p:sp>
      <p:pic>
        <p:nvPicPr>
          <p:cNvPr id="8" name="תמונה 7" descr="תמונה שמכילה טקסט, צילום מסך, גופן, עיצוב גרפי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9408B8EA-429F-DAE6-C846-2464E29AD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99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7B081-3C31-D8FE-1EE6-121FA6C9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C22FAD3-CBE0-A7E2-B5FC-829D4E4594A1}"/>
              </a:ext>
            </a:extLst>
          </p:cNvPr>
          <p:cNvSpPr txBox="1"/>
          <p:nvPr/>
        </p:nvSpPr>
        <p:spPr>
          <a:xfrm>
            <a:off x="704850" y="1546562"/>
            <a:ext cx="5448300" cy="7427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he-IL" sz="2000" b="1" spc="3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התוכנית:</a:t>
            </a:r>
          </a:p>
          <a:p>
            <a:pPr algn="r" rtl="1">
              <a:spcAft>
                <a:spcPts val="1000"/>
              </a:spcAft>
            </a:pPr>
            <a:endParaRPr lang="en-US" sz="1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אחראי על התוכנית: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רציונל התוכנית וחיבור לתפיסת חינוך חברתי יוצר </a:t>
            </a: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(ע"פ מרכיבי התפיסה ):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מטרת התוכנית: 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תכנית חדשה/ ממשיכה משנים קודמות </a:t>
            </a: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בהתייחס </a:t>
            </a:r>
            <a:r>
              <a:rPr lang="he-IL" sz="1200" b="1" dirty="0" err="1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לתכנית</a:t>
            </a: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ממשיכה- מסקנות ותובנות משנה קודמת: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תיאור מילולי קצר של הנעשה בתוכנית: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3E2A63-4F4F-2B9D-0D0D-4867C98A76C2}"/>
              </a:ext>
            </a:extLst>
          </p:cNvPr>
          <p:cNvSpPr/>
          <p:nvPr/>
        </p:nvSpPr>
        <p:spPr>
          <a:xfrm>
            <a:off x="0" y="771957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620BD92A-314E-ED45-85E9-00705805D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14</a:t>
            </a:fld>
            <a:endParaRPr lang="he-IL"/>
          </a:p>
        </p:txBody>
      </p:sp>
      <p:pic>
        <p:nvPicPr>
          <p:cNvPr id="6150" name="image3.png">
            <a:extLst>
              <a:ext uri="{FF2B5EF4-FFF2-40B4-BE49-F238E27FC236}">
                <a16:creationId xmlns:a16="http://schemas.microsoft.com/office/drawing/2014/main" id="{D860A49C-14AA-4042-B37B-C0FA6AB1F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31" y="183228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1A6F42C0-33C4-72F3-F6F5-BDDF1D27F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16293" y="183228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F57180B9-D656-DF6F-4E18-0C00F80B1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-27397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BA9D82-BD02-E930-9594-13CB09EC7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18322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48324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80A2A-F1BA-80FF-AC73-291574757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B95F37D-4B59-CA2D-D789-2859D906E5A7}"/>
              </a:ext>
            </a:extLst>
          </p:cNvPr>
          <p:cNvSpPr txBox="1"/>
          <p:nvPr/>
        </p:nvSpPr>
        <p:spPr>
          <a:xfrm>
            <a:off x="538163" y="1714898"/>
            <a:ext cx="5848350" cy="7160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en-US" sz="1200" strike="noStrike" dirty="0">
                <a:solidFill>
                  <a:srgbClr val="0845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תוצאות מצופות: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מדדי הצלחה: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להגברת מעורבות ושיתוף צוות הקהילה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מעורבות/שיתוף חניכים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strike="noStrike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 שיתוף הורים </a:t>
            </a:r>
            <a:r>
              <a:rPr lang="he-IL" sz="12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בתכנית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r" rtl="1">
              <a:spcAft>
                <a:spcPts val="1000"/>
              </a:spcAft>
            </a:pP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57BA1E45-275F-2942-692A-5E698DF7EE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15</a:t>
            </a:fld>
            <a:endParaRPr lang="he-IL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852B1971-D219-74C0-B37D-9BF5AC005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pic>
        <p:nvPicPr>
          <p:cNvPr id="7174" name="image3.png">
            <a:extLst>
              <a:ext uri="{FF2B5EF4-FFF2-40B4-BE49-F238E27FC236}">
                <a16:creationId xmlns:a16="http://schemas.microsoft.com/office/drawing/2014/main" id="{8E22C0BF-AFF5-C693-2A86-982045327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214312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B4427541-4E38-CB7E-7A76-6F7C148DD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26987" y="214312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B7992C11-9B55-6AF1-3DD9-19C012667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-2428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77D704B-A8C0-9B1F-A0A2-851514021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214312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120388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63579-353D-175E-2BBE-4FC0AEC4E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5588B63-F0CB-759B-968B-E0B344DDE794}"/>
              </a:ext>
            </a:extLst>
          </p:cNvPr>
          <p:cNvGraphicFramePr>
            <a:graphicFrameLocks noGrp="1"/>
          </p:cNvGraphicFramePr>
          <p:nvPr/>
        </p:nvGraphicFramePr>
        <p:xfrm>
          <a:off x="760095" y="1656232"/>
          <a:ext cx="5337810" cy="6646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861061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274063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846837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  <a:gridCol w="1301749">
                  <a:extLst>
                    <a:ext uri="{9D8B030D-6E8A-4147-A177-3AD203B41FA5}">
                      <a16:colId xmlns:a16="http://schemas.microsoft.com/office/drawing/2014/main" val="2282918755"/>
                    </a:ext>
                  </a:extLst>
                </a:gridCol>
              </a:tblGrid>
              <a:tr h="1089970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תכנית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פעולה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אחראי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לוח זמנים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תקציב לביצוע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 rowSpan="6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rgbClr val="084562"/>
                          </a:solidFill>
                          <a:effectLst/>
                        </a:rPr>
                        <a:t>אופן סיום וסיכום התוכנית </a:t>
                      </a: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(אירוע, תעודות, וכד')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סה"כ תקציב </a:t>
                      </a:r>
                      <a:r>
                        <a:rPr lang="he-IL" sz="1400" dirty="0" err="1">
                          <a:solidFill>
                            <a:srgbClr val="084562"/>
                          </a:solidFill>
                          <a:effectLst/>
                        </a:rPr>
                        <a:t>התכנית</a:t>
                      </a:r>
                      <a:endParaRPr lang="en-US" sz="1400" dirty="0">
                        <a:solidFill>
                          <a:srgbClr val="08456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96019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A5C8D3-40A0-3B9E-4B1B-6A9729661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16</a:t>
            </a:fld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0809D9-F9E1-C31D-FBCC-F3B857320D1E}"/>
              </a:ext>
            </a:extLst>
          </p:cNvPr>
          <p:cNvSpPr txBox="1"/>
          <p:nvPr/>
        </p:nvSpPr>
        <p:spPr>
          <a:xfrm>
            <a:off x="1414463" y="113240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800" b="1" spc="300" dirty="0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טבלה תקציבית </a:t>
            </a:r>
            <a:r>
              <a:rPr lang="he-IL" sz="1800" b="1" spc="300" dirty="0" err="1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לתכנית</a:t>
            </a:r>
            <a:endParaRPr lang="he-IL" b="1" spc="300" dirty="0">
              <a:solidFill>
                <a:srgbClr val="004467"/>
              </a:solidFill>
            </a:endParaRPr>
          </a:p>
        </p:txBody>
      </p:sp>
      <p:pic>
        <p:nvPicPr>
          <p:cNvPr id="8194" name="image3.png">
            <a:extLst>
              <a:ext uri="{FF2B5EF4-FFF2-40B4-BE49-F238E27FC236}">
                <a16:creationId xmlns:a16="http://schemas.microsoft.com/office/drawing/2014/main" id="{108E86C3-BDB6-43E0-9F62-01EE9D236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97900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A531FCFF-7E3B-1052-0ACF-A924711735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97900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467B8BD-C576-F72E-249A-E808FDD16E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593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6682C56-3B94-635A-F775-51B5A505E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979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7135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ADF8B-33A9-3564-B780-DF737C756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9D7C076-9168-403B-861E-696A459E6D9D}"/>
              </a:ext>
            </a:extLst>
          </p:cNvPr>
          <p:cNvSpPr/>
          <p:nvPr/>
        </p:nvSpPr>
        <p:spPr>
          <a:xfrm>
            <a:off x="0" y="610794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1BB66B-D8A6-41E5-DA99-3B3B44B5D167}"/>
              </a:ext>
            </a:extLst>
          </p:cNvPr>
          <p:cNvSpPr txBox="1"/>
          <p:nvPr/>
        </p:nvSpPr>
        <p:spPr>
          <a:xfrm>
            <a:off x="338137" y="587100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18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מעקב בקרה ומסקנות לאחר ביצוע:</a:t>
            </a:r>
            <a:endParaRPr lang="en-US" sz="1800" b="1" spc="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B4B558-9DE8-B8F7-1C14-378CC5E00A3A}"/>
              </a:ext>
            </a:extLst>
          </p:cNvPr>
          <p:cNvSpPr txBox="1"/>
          <p:nvPr/>
        </p:nvSpPr>
        <p:spPr>
          <a:xfrm>
            <a:off x="1714500" y="1092724"/>
            <a:ext cx="3429000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עמידה במדדי הצלחה :</a:t>
            </a:r>
            <a:endParaRPr lang="en-US" sz="16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3F3F33F-9B43-CFCD-E36E-CAFA1B600F56}"/>
              </a:ext>
            </a:extLst>
          </p:cNvPr>
          <p:cNvGraphicFramePr>
            <a:graphicFrameLocks noGrp="1"/>
          </p:cNvGraphicFramePr>
          <p:nvPr/>
        </p:nvGraphicFramePr>
        <p:xfrm>
          <a:off x="590232" y="1552628"/>
          <a:ext cx="5677536" cy="18901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38768">
                  <a:extLst>
                    <a:ext uri="{9D8B030D-6E8A-4147-A177-3AD203B41FA5}">
                      <a16:colId xmlns:a16="http://schemas.microsoft.com/office/drawing/2014/main" val="2436830282"/>
                    </a:ext>
                  </a:extLst>
                </a:gridCol>
                <a:gridCol w="2838768">
                  <a:extLst>
                    <a:ext uri="{9D8B030D-6E8A-4147-A177-3AD203B41FA5}">
                      <a16:colId xmlns:a16="http://schemas.microsoft.com/office/drawing/2014/main" val="2711788296"/>
                    </a:ext>
                  </a:extLst>
                </a:gridCol>
              </a:tblGrid>
              <a:tr h="3780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מדד הצלחה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מידת העמידה במדד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528647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792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3187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1689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1398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07A4261-0A75-9C52-243D-317AD79D5160}"/>
              </a:ext>
            </a:extLst>
          </p:cNvPr>
          <p:cNvGraphicFramePr>
            <a:graphicFrameLocks noGrp="1"/>
          </p:cNvGraphicFramePr>
          <p:nvPr/>
        </p:nvGraphicFramePr>
        <p:xfrm>
          <a:off x="612219" y="6513141"/>
          <a:ext cx="5633563" cy="2101921"/>
        </p:xfrm>
        <a:graphic>
          <a:graphicData uri="http://schemas.openxmlformats.org/drawingml/2006/table">
            <a:tbl>
              <a:tblPr rtl="1" firstRow="1" firstCol="1" bandRow="1" bandCol="1">
                <a:tableStyleId>{5C22544A-7EE6-4342-B048-85BDC9FD1C3A}</a:tableStyleId>
              </a:tblPr>
              <a:tblGrid>
                <a:gridCol w="549136">
                  <a:extLst>
                    <a:ext uri="{9D8B030D-6E8A-4147-A177-3AD203B41FA5}">
                      <a16:colId xmlns:a16="http://schemas.microsoft.com/office/drawing/2014/main" val="488742063"/>
                    </a:ext>
                  </a:extLst>
                </a:gridCol>
                <a:gridCol w="2113244">
                  <a:extLst>
                    <a:ext uri="{9D8B030D-6E8A-4147-A177-3AD203B41FA5}">
                      <a16:colId xmlns:a16="http://schemas.microsoft.com/office/drawing/2014/main" val="3973721442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754589485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3190293161"/>
                    </a:ext>
                  </a:extLst>
                </a:gridCol>
                <a:gridCol w="1084983">
                  <a:extLst>
                    <a:ext uri="{9D8B030D-6E8A-4147-A177-3AD203B41FA5}">
                      <a16:colId xmlns:a16="http://schemas.microsoft.com/office/drawing/2014/main" val="3741167126"/>
                    </a:ext>
                  </a:extLst>
                </a:gridCol>
              </a:tblGrid>
              <a:tr h="23781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מס'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פעולה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אחראי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ביצוע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תקציב בפועל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22822"/>
                  </a:ext>
                </a:extLst>
              </a:tr>
              <a:tr h="4578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83652"/>
                  </a:ext>
                </a:extLst>
              </a:tr>
              <a:tr h="40513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12044"/>
                  </a:ext>
                </a:extLst>
              </a:tr>
              <a:tr h="40228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18535"/>
                  </a:ext>
                </a:extLst>
              </a:tr>
              <a:tr h="598871">
                <a:tc gridSpan="4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sng" dirty="0">
                          <a:solidFill>
                            <a:srgbClr val="004467"/>
                          </a:solidFill>
                          <a:effectLst/>
                        </a:rPr>
                        <a:t>סה"כ תקציב:</a:t>
                      </a: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08363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41A605C9-6408-3CC4-6EED-714CFAF13138}"/>
              </a:ext>
            </a:extLst>
          </p:cNvPr>
          <p:cNvSpPr txBox="1"/>
          <p:nvPr/>
        </p:nvSpPr>
        <p:spPr>
          <a:xfrm>
            <a:off x="2816781" y="8677989"/>
            <a:ext cx="3429000" cy="50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ממלא ההערכה והמעקב:                                                     תאריך: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356B07D-1BD2-8D1C-A7E3-910C79155E84}"/>
              </a:ext>
            </a:extLst>
          </p:cNvPr>
          <p:cNvSpPr txBox="1"/>
          <p:nvPr/>
        </p:nvSpPr>
        <p:spPr>
          <a:xfrm>
            <a:off x="568245" y="3442733"/>
            <a:ext cx="5677536" cy="2399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מסקנות לעתיד: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דברים שעבדו לנו טוב בתוכנית ונרצה לשמר להמשך: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דברים שנרצה לשנות בביצוע עתידי של התוכנית: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ביצוע תקציבי: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54A7F8E-75B3-71D2-8511-C3D0BB7290AA}"/>
              </a:ext>
            </a:extLst>
          </p:cNvPr>
          <p:cNvCxnSpPr>
            <a:cxnSpLocks/>
            <a:endCxn id="2" idx="1"/>
          </p:cNvCxnSpPr>
          <p:nvPr/>
        </p:nvCxnSpPr>
        <p:spPr>
          <a:xfrm flipH="1">
            <a:off x="568245" y="4620597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CB4C826-2000-318B-6621-17DB0F53D5C9}"/>
              </a:ext>
            </a:extLst>
          </p:cNvPr>
          <p:cNvCxnSpPr>
            <a:cxnSpLocks/>
          </p:cNvCxnSpPr>
          <p:nvPr/>
        </p:nvCxnSpPr>
        <p:spPr>
          <a:xfrm flipH="1">
            <a:off x="590232" y="4353897"/>
            <a:ext cx="243205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11C60C-A34C-BF92-E54E-EB30795CEF79}"/>
              </a:ext>
            </a:extLst>
          </p:cNvPr>
          <p:cNvCxnSpPr>
            <a:cxnSpLocks/>
          </p:cNvCxnSpPr>
          <p:nvPr/>
        </p:nvCxnSpPr>
        <p:spPr>
          <a:xfrm flipH="1">
            <a:off x="590232" y="532194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EC20F1-C0F8-6B65-F04C-3F362DE2CC9A}"/>
              </a:ext>
            </a:extLst>
          </p:cNvPr>
          <p:cNvCxnSpPr>
            <a:cxnSpLocks/>
          </p:cNvCxnSpPr>
          <p:nvPr/>
        </p:nvCxnSpPr>
        <p:spPr>
          <a:xfrm flipH="1">
            <a:off x="612219" y="5055242"/>
            <a:ext cx="2575481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1CAE79-2A80-8D43-6D0E-76AD41FCFC89}"/>
              </a:ext>
            </a:extLst>
          </p:cNvPr>
          <p:cNvCxnSpPr>
            <a:cxnSpLocks/>
          </p:cNvCxnSpPr>
          <p:nvPr/>
        </p:nvCxnSpPr>
        <p:spPr>
          <a:xfrm flipH="1">
            <a:off x="619085" y="601768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6C21E0-CDB0-76A2-ACE4-E6460CA0FCDA}"/>
              </a:ext>
            </a:extLst>
          </p:cNvPr>
          <p:cNvCxnSpPr>
            <a:cxnSpLocks/>
          </p:cNvCxnSpPr>
          <p:nvPr/>
        </p:nvCxnSpPr>
        <p:spPr>
          <a:xfrm flipH="1">
            <a:off x="641072" y="5750982"/>
            <a:ext cx="450242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FF8D5C2-627B-F6ED-7724-4AA66CF20AC4}"/>
              </a:ext>
            </a:extLst>
          </p:cNvPr>
          <p:cNvCxnSpPr>
            <a:cxnSpLocks/>
          </p:cNvCxnSpPr>
          <p:nvPr/>
        </p:nvCxnSpPr>
        <p:spPr>
          <a:xfrm flipH="1">
            <a:off x="546258" y="4003225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A2995FF-8EC7-5C33-CF21-4D9C643D14BA}"/>
              </a:ext>
            </a:extLst>
          </p:cNvPr>
          <p:cNvCxnSpPr>
            <a:cxnSpLocks/>
          </p:cNvCxnSpPr>
          <p:nvPr/>
        </p:nvCxnSpPr>
        <p:spPr>
          <a:xfrm flipH="1">
            <a:off x="568245" y="3736525"/>
            <a:ext cx="457525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4562AFD-70F4-A3B9-71ED-2F2043034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17</a:t>
            </a:fld>
            <a:endParaRPr lang="he-IL"/>
          </a:p>
        </p:txBody>
      </p:sp>
      <p:pic>
        <p:nvPicPr>
          <p:cNvPr id="9218" name="image3.png">
            <a:extLst>
              <a:ext uri="{FF2B5EF4-FFF2-40B4-BE49-F238E27FC236}">
                <a16:creationId xmlns:a16="http://schemas.microsoft.com/office/drawing/2014/main" id="{43F44460-3A7B-9F42-0F6A-39C33C1CE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37" y="83216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90EC53B2-F18D-3531-F6CA-B0F3F850B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-15801" y="83216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02261BED-1377-3C5A-05C6-B617EA2DB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-37398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09A316AE-43EA-E489-21F0-C28F983F3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83216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26795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EF4CC-D144-83B5-C13A-D880781FE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F088764-206E-91D4-7126-FD823314DFB2}"/>
              </a:ext>
            </a:extLst>
          </p:cNvPr>
          <p:cNvSpPr/>
          <p:nvPr/>
        </p:nvSpPr>
        <p:spPr>
          <a:xfrm>
            <a:off x="0" y="944003"/>
            <a:ext cx="6858000" cy="708913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919453-3AB1-EC69-B1EB-39741F4901E0}"/>
              </a:ext>
            </a:extLst>
          </p:cNvPr>
          <p:cNvSpPr txBox="1"/>
          <p:nvPr/>
        </p:nvSpPr>
        <p:spPr>
          <a:xfrm>
            <a:off x="952500" y="1758638"/>
            <a:ext cx="4953000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שעדיין לא כתובות בפורמט מלא </a:t>
            </a: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יצויינו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בטבלה המצורפת תוך ציון תאריך יעד לכתיבתן</a:t>
            </a:r>
            <a:endParaRPr lang="en-US" sz="16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ED3BA-0DF8-5B2B-3CB9-5226CDDAB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18</a:t>
            </a:fld>
            <a:endParaRPr lang="he-IL"/>
          </a:p>
        </p:txBody>
      </p:sp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6D3907F1-2803-3B52-8520-1130500E761E}"/>
              </a:ext>
            </a:extLst>
          </p:cNvPr>
          <p:cNvGraphicFramePr>
            <a:graphicFrameLocks noGrp="1"/>
          </p:cNvGraphicFramePr>
          <p:nvPr/>
        </p:nvGraphicFramePr>
        <p:xfrm>
          <a:off x="529657" y="2575045"/>
          <a:ext cx="5798685" cy="6465375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392042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525916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1467833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412894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</a:tblGrid>
              <a:tr h="791865"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מוביל/ת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תאור</a:t>
                      </a:r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קצר של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מועד מתוכנן לכתיבת </a:t>
                      </a:r>
                      <a:r>
                        <a:rPr lang="he-IL" sz="1400" b="1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בפורמט מלא</a:t>
                      </a:r>
                    </a:p>
                  </a:txBody>
                  <a:tcPr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9765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17726295-67E9-BF8D-E3A9-29A09745409A}"/>
              </a:ext>
            </a:extLst>
          </p:cNvPr>
          <p:cNvSpPr txBox="1"/>
          <p:nvPr/>
        </p:nvSpPr>
        <p:spPr>
          <a:xfrm>
            <a:off x="657727" y="1156831"/>
            <a:ext cx="5247773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 חינוך נוספות המתקיימות בקהילה במרכיב זה 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53BACC41-D7A5-3768-46D2-867BB7D410F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139690" y="131365"/>
            <a:ext cx="1718310" cy="485140"/>
          </a:xfrm>
          <a:prstGeom prst="rect">
            <a:avLst/>
          </a:prstGeom>
          <a:ln/>
        </p:spPr>
      </p:pic>
      <p:pic>
        <p:nvPicPr>
          <p:cNvPr id="8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69ACBB8E-B7FE-B6C5-1C3B-EB5775748EF3}"/>
              </a:ext>
            </a:extLst>
          </p:cNvPr>
          <p:cNvPicPr/>
          <p:nvPr/>
        </p:nvPicPr>
        <p:blipFill>
          <a:blip r:embed="rId3"/>
          <a:srcRect t="22906"/>
          <a:stretch>
            <a:fillRect/>
          </a:stretch>
        </p:blipFill>
        <p:spPr>
          <a:xfrm>
            <a:off x="26670" y="201215"/>
            <a:ext cx="1776730" cy="4794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224898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4853FE-05E4-A81E-245D-B386324F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19</a:t>
            </a:fld>
            <a:endParaRPr lang="he-IL"/>
          </a:p>
        </p:txBody>
      </p:sp>
      <p:pic>
        <p:nvPicPr>
          <p:cNvPr id="6" name="תמונה 5" descr="תמונה שמכילה טקסט, צילום מסך, גופן, עיצוב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A0CC5B82-5D84-E590-CDEC-100C8B302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45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046C1-2990-DD76-B873-B489D6DC1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10DAD88-B807-9619-3849-E3A25D05AC31}"/>
              </a:ext>
            </a:extLst>
          </p:cNvPr>
          <p:cNvSpPr txBox="1"/>
          <p:nvPr/>
        </p:nvSpPr>
        <p:spPr>
          <a:xfrm>
            <a:off x="704850" y="1546562"/>
            <a:ext cx="5448300" cy="7427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he-IL" sz="2000" b="1" spc="3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התוכנית:</a:t>
            </a:r>
          </a:p>
          <a:p>
            <a:pPr algn="r" rtl="1">
              <a:spcAft>
                <a:spcPts val="1000"/>
              </a:spcAft>
            </a:pPr>
            <a:endParaRPr lang="en-US" sz="1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אחראי על התוכנית: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רציונל התוכנית וחיבור לתפיסת חינוך חברתי יוצר </a:t>
            </a: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(ע"פ מרכיבי התפיסה ):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מטרת התוכנית: 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תכנית חדשה/ ממשיכה משנים קודמות </a:t>
            </a: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בהתייחס </a:t>
            </a:r>
            <a:r>
              <a:rPr lang="he-IL" sz="1200" b="1" dirty="0" err="1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לתכנית</a:t>
            </a: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ממשיכה- מסקנות ותובנות משנה קודמת: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תיאור מילולי קצר של הנעשה בתוכנית: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D216CB-218D-FC4E-6BE6-0ABC7F386551}"/>
              </a:ext>
            </a:extLst>
          </p:cNvPr>
          <p:cNvSpPr/>
          <p:nvPr/>
        </p:nvSpPr>
        <p:spPr>
          <a:xfrm>
            <a:off x="0" y="771957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30AC27B8-8889-56DD-6C7C-7394473E1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20</a:t>
            </a:fld>
            <a:endParaRPr lang="he-IL"/>
          </a:p>
        </p:txBody>
      </p:sp>
      <p:pic>
        <p:nvPicPr>
          <p:cNvPr id="6150" name="image3.png">
            <a:extLst>
              <a:ext uri="{FF2B5EF4-FFF2-40B4-BE49-F238E27FC236}">
                <a16:creationId xmlns:a16="http://schemas.microsoft.com/office/drawing/2014/main" id="{7A440214-462A-CD64-0660-D045CF1AB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31" y="183228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9B23E428-C722-D2FE-9510-A63B86078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16293" y="183228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3AFE62DA-AB89-7C50-8B3D-BE1FC7138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-27397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90F6747-30BF-8F05-9CDB-3E42278FB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18322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2852293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F9B70D-3A37-19E8-E9AB-A48632860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BC7044D-44CE-A102-A957-FEE82C13735E}"/>
              </a:ext>
            </a:extLst>
          </p:cNvPr>
          <p:cNvSpPr txBox="1"/>
          <p:nvPr/>
        </p:nvSpPr>
        <p:spPr>
          <a:xfrm>
            <a:off x="538163" y="1714898"/>
            <a:ext cx="5848350" cy="7160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en-US" sz="1200" strike="noStrike" dirty="0">
                <a:solidFill>
                  <a:srgbClr val="0845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תוצאות מצופות: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מדדי הצלחה: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להגברת מעורבות ושיתוף צוות הקהילה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מעורבות/שיתוף חניכים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strike="noStrike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 שיתוף הורים </a:t>
            </a:r>
            <a:r>
              <a:rPr lang="he-IL" sz="12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בתכנית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r" rtl="1">
              <a:spcAft>
                <a:spcPts val="1000"/>
              </a:spcAft>
            </a:pP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B352DD25-81C1-CF25-FE71-82DC4A869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21</a:t>
            </a:fld>
            <a:endParaRPr lang="he-IL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A915CE5E-07F1-374C-330F-DF1F6BEDA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pic>
        <p:nvPicPr>
          <p:cNvPr id="7174" name="image3.png">
            <a:extLst>
              <a:ext uri="{FF2B5EF4-FFF2-40B4-BE49-F238E27FC236}">
                <a16:creationId xmlns:a16="http://schemas.microsoft.com/office/drawing/2014/main" id="{79BA8D23-4D90-8F6F-51A3-7E3B95D2E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214312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C38C17C4-4F94-21A7-DB20-6D3D95801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26987" y="214312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A8BF40A8-1667-11FB-2ACD-2415B8234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-2428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822881C-06E0-C94D-A68E-9EF66B28F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214312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164008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C5F89-ACC3-9AE0-D7B7-B95B57F4E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17631DD-2F1B-533A-C8EA-905E9D90CA23}"/>
              </a:ext>
            </a:extLst>
          </p:cNvPr>
          <p:cNvGraphicFramePr>
            <a:graphicFrameLocks noGrp="1"/>
          </p:cNvGraphicFramePr>
          <p:nvPr/>
        </p:nvGraphicFramePr>
        <p:xfrm>
          <a:off x="760095" y="1656232"/>
          <a:ext cx="5337810" cy="6646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861061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274063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846837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  <a:gridCol w="1301749">
                  <a:extLst>
                    <a:ext uri="{9D8B030D-6E8A-4147-A177-3AD203B41FA5}">
                      <a16:colId xmlns:a16="http://schemas.microsoft.com/office/drawing/2014/main" val="2282918755"/>
                    </a:ext>
                  </a:extLst>
                </a:gridCol>
              </a:tblGrid>
              <a:tr h="1089970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תכנית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פעולה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אחראי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לוח זמנים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תקציב לביצוע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 rowSpan="6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rgbClr val="084562"/>
                          </a:solidFill>
                          <a:effectLst/>
                        </a:rPr>
                        <a:t>אופן סיום וסיכום התוכנית </a:t>
                      </a: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(אירוע, תעודות, וכד')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סה"כ תקציב </a:t>
                      </a:r>
                      <a:r>
                        <a:rPr lang="he-IL" sz="1400" dirty="0" err="1">
                          <a:solidFill>
                            <a:srgbClr val="084562"/>
                          </a:solidFill>
                          <a:effectLst/>
                        </a:rPr>
                        <a:t>התכנית</a:t>
                      </a:r>
                      <a:endParaRPr lang="en-US" sz="1400" dirty="0">
                        <a:solidFill>
                          <a:srgbClr val="08456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96019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C2F9DF-EBF0-A682-3FF0-AD490A412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22</a:t>
            </a:fld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00F4AD-BD38-AF4F-4F6D-2E960DF644DB}"/>
              </a:ext>
            </a:extLst>
          </p:cNvPr>
          <p:cNvSpPr txBox="1"/>
          <p:nvPr/>
        </p:nvSpPr>
        <p:spPr>
          <a:xfrm>
            <a:off x="1414463" y="113240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800" b="1" spc="300" dirty="0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טבלה תקציבית </a:t>
            </a:r>
            <a:r>
              <a:rPr lang="he-IL" sz="1800" b="1" spc="300" dirty="0" err="1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לתכנית</a:t>
            </a:r>
            <a:endParaRPr lang="he-IL" b="1" spc="300" dirty="0">
              <a:solidFill>
                <a:srgbClr val="004467"/>
              </a:solidFill>
            </a:endParaRPr>
          </a:p>
        </p:txBody>
      </p:sp>
      <p:pic>
        <p:nvPicPr>
          <p:cNvPr id="8194" name="image3.png">
            <a:extLst>
              <a:ext uri="{FF2B5EF4-FFF2-40B4-BE49-F238E27FC236}">
                <a16:creationId xmlns:a16="http://schemas.microsoft.com/office/drawing/2014/main" id="{4C421C39-B229-D69F-DA40-E3EC8991B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97900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BD055AED-200A-EDFB-7669-9D24F1F54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97900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C9E5FB3-9752-4A8F-B955-0F4F46517C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593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569C45-1203-C5FC-B30F-BAACD1E9A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979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4050742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C3583-CBC0-C9AD-25F7-F1F30D615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27D94AE-14AE-44A3-F33E-F0FCCCB0973C}"/>
              </a:ext>
            </a:extLst>
          </p:cNvPr>
          <p:cNvSpPr/>
          <p:nvPr/>
        </p:nvSpPr>
        <p:spPr>
          <a:xfrm>
            <a:off x="0" y="610794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74CA99-D655-3909-5A3D-FD68D24AE83A}"/>
              </a:ext>
            </a:extLst>
          </p:cNvPr>
          <p:cNvSpPr txBox="1"/>
          <p:nvPr/>
        </p:nvSpPr>
        <p:spPr>
          <a:xfrm>
            <a:off x="338137" y="587100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18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מעקב בקרה ומסקנות לאחר ביצוע:</a:t>
            </a:r>
            <a:endParaRPr lang="en-US" sz="1800" b="1" spc="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E9B59-8CA7-6BD8-72EF-AF536B3D4EEC}"/>
              </a:ext>
            </a:extLst>
          </p:cNvPr>
          <p:cNvSpPr txBox="1"/>
          <p:nvPr/>
        </p:nvSpPr>
        <p:spPr>
          <a:xfrm>
            <a:off x="1714500" y="1092724"/>
            <a:ext cx="3429000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עמידה במדדי הצלחה :</a:t>
            </a:r>
            <a:endParaRPr lang="en-US" sz="16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B3FB6C4-C084-60DE-5216-2AFF16B79608}"/>
              </a:ext>
            </a:extLst>
          </p:cNvPr>
          <p:cNvGraphicFramePr>
            <a:graphicFrameLocks noGrp="1"/>
          </p:cNvGraphicFramePr>
          <p:nvPr/>
        </p:nvGraphicFramePr>
        <p:xfrm>
          <a:off x="590232" y="1552628"/>
          <a:ext cx="5677536" cy="18901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38768">
                  <a:extLst>
                    <a:ext uri="{9D8B030D-6E8A-4147-A177-3AD203B41FA5}">
                      <a16:colId xmlns:a16="http://schemas.microsoft.com/office/drawing/2014/main" val="2436830282"/>
                    </a:ext>
                  </a:extLst>
                </a:gridCol>
                <a:gridCol w="2838768">
                  <a:extLst>
                    <a:ext uri="{9D8B030D-6E8A-4147-A177-3AD203B41FA5}">
                      <a16:colId xmlns:a16="http://schemas.microsoft.com/office/drawing/2014/main" val="2711788296"/>
                    </a:ext>
                  </a:extLst>
                </a:gridCol>
              </a:tblGrid>
              <a:tr h="3780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מדד הצלחה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מידת העמידה במדד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528647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792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3187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1689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1398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7F56619-D07C-E9DF-A707-7B9E2B21C88C}"/>
              </a:ext>
            </a:extLst>
          </p:cNvPr>
          <p:cNvGraphicFramePr>
            <a:graphicFrameLocks noGrp="1"/>
          </p:cNvGraphicFramePr>
          <p:nvPr/>
        </p:nvGraphicFramePr>
        <p:xfrm>
          <a:off x="612219" y="6513141"/>
          <a:ext cx="5633563" cy="2101921"/>
        </p:xfrm>
        <a:graphic>
          <a:graphicData uri="http://schemas.openxmlformats.org/drawingml/2006/table">
            <a:tbl>
              <a:tblPr rtl="1" firstRow="1" firstCol="1" bandRow="1" bandCol="1">
                <a:tableStyleId>{5C22544A-7EE6-4342-B048-85BDC9FD1C3A}</a:tableStyleId>
              </a:tblPr>
              <a:tblGrid>
                <a:gridCol w="549136">
                  <a:extLst>
                    <a:ext uri="{9D8B030D-6E8A-4147-A177-3AD203B41FA5}">
                      <a16:colId xmlns:a16="http://schemas.microsoft.com/office/drawing/2014/main" val="488742063"/>
                    </a:ext>
                  </a:extLst>
                </a:gridCol>
                <a:gridCol w="2113244">
                  <a:extLst>
                    <a:ext uri="{9D8B030D-6E8A-4147-A177-3AD203B41FA5}">
                      <a16:colId xmlns:a16="http://schemas.microsoft.com/office/drawing/2014/main" val="3973721442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754589485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3190293161"/>
                    </a:ext>
                  </a:extLst>
                </a:gridCol>
                <a:gridCol w="1084983">
                  <a:extLst>
                    <a:ext uri="{9D8B030D-6E8A-4147-A177-3AD203B41FA5}">
                      <a16:colId xmlns:a16="http://schemas.microsoft.com/office/drawing/2014/main" val="3741167126"/>
                    </a:ext>
                  </a:extLst>
                </a:gridCol>
              </a:tblGrid>
              <a:tr h="23781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מס'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פעולה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אחראי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ביצוע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תקציב בפועל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22822"/>
                  </a:ext>
                </a:extLst>
              </a:tr>
              <a:tr h="4578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83652"/>
                  </a:ext>
                </a:extLst>
              </a:tr>
              <a:tr h="40513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12044"/>
                  </a:ext>
                </a:extLst>
              </a:tr>
              <a:tr h="40228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18535"/>
                  </a:ext>
                </a:extLst>
              </a:tr>
              <a:tr h="598871">
                <a:tc gridSpan="4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sng" dirty="0">
                          <a:solidFill>
                            <a:srgbClr val="004467"/>
                          </a:solidFill>
                          <a:effectLst/>
                        </a:rPr>
                        <a:t>סה"כ תקציב:</a:t>
                      </a: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08363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D76830D-D7ED-43D0-3A7B-BE556E6C8AC8}"/>
              </a:ext>
            </a:extLst>
          </p:cNvPr>
          <p:cNvSpPr txBox="1"/>
          <p:nvPr/>
        </p:nvSpPr>
        <p:spPr>
          <a:xfrm>
            <a:off x="2816781" y="8677989"/>
            <a:ext cx="3429000" cy="50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ממלא ההערכה והמעקב:                                                     תאריך: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5DBEF5-91E9-C22E-B5F3-5ACD40C52EFD}"/>
              </a:ext>
            </a:extLst>
          </p:cNvPr>
          <p:cNvSpPr txBox="1"/>
          <p:nvPr/>
        </p:nvSpPr>
        <p:spPr>
          <a:xfrm>
            <a:off x="568245" y="3442733"/>
            <a:ext cx="5677536" cy="2399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מסקנות לעתיד: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דברים שעבדו לנו טוב בתוכנית ונרצה לשמר להמשך: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דברים שנרצה לשנות בביצוע עתידי של התוכנית: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ביצוע תקציבי: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04E52A-465C-27C1-E7FE-DA4D38EDBB3D}"/>
              </a:ext>
            </a:extLst>
          </p:cNvPr>
          <p:cNvCxnSpPr>
            <a:cxnSpLocks/>
            <a:endCxn id="2" idx="1"/>
          </p:cNvCxnSpPr>
          <p:nvPr/>
        </p:nvCxnSpPr>
        <p:spPr>
          <a:xfrm flipH="1">
            <a:off x="568245" y="4620597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4F7142A-6BD0-F083-141F-D928D27BC982}"/>
              </a:ext>
            </a:extLst>
          </p:cNvPr>
          <p:cNvCxnSpPr>
            <a:cxnSpLocks/>
          </p:cNvCxnSpPr>
          <p:nvPr/>
        </p:nvCxnSpPr>
        <p:spPr>
          <a:xfrm flipH="1">
            <a:off x="590232" y="4353897"/>
            <a:ext cx="243205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C4DB07-9F36-6033-BDB5-6B7791718433}"/>
              </a:ext>
            </a:extLst>
          </p:cNvPr>
          <p:cNvCxnSpPr>
            <a:cxnSpLocks/>
          </p:cNvCxnSpPr>
          <p:nvPr/>
        </p:nvCxnSpPr>
        <p:spPr>
          <a:xfrm flipH="1">
            <a:off x="590232" y="532194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A1BD97-78F6-84CA-3018-1180E7E4A29D}"/>
              </a:ext>
            </a:extLst>
          </p:cNvPr>
          <p:cNvCxnSpPr>
            <a:cxnSpLocks/>
          </p:cNvCxnSpPr>
          <p:nvPr/>
        </p:nvCxnSpPr>
        <p:spPr>
          <a:xfrm flipH="1">
            <a:off x="612219" y="5055242"/>
            <a:ext cx="2575481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7F0365E-D83E-695A-D81A-DC01DABC9963}"/>
              </a:ext>
            </a:extLst>
          </p:cNvPr>
          <p:cNvCxnSpPr>
            <a:cxnSpLocks/>
          </p:cNvCxnSpPr>
          <p:nvPr/>
        </p:nvCxnSpPr>
        <p:spPr>
          <a:xfrm flipH="1">
            <a:off x="619085" y="601768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6C1BB03-9DAE-6BC0-9557-1A11BDDE1711}"/>
              </a:ext>
            </a:extLst>
          </p:cNvPr>
          <p:cNvCxnSpPr>
            <a:cxnSpLocks/>
          </p:cNvCxnSpPr>
          <p:nvPr/>
        </p:nvCxnSpPr>
        <p:spPr>
          <a:xfrm flipH="1">
            <a:off x="641072" y="5750982"/>
            <a:ext cx="450242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315814-23C9-0F08-8D49-C9831722AB8F}"/>
              </a:ext>
            </a:extLst>
          </p:cNvPr>
          <p:cNvCxnSpPr>
            <a:cxnSpLocks/>
          </p:cNvCxnSpPr>
          <p:nvPr/>
        </p:nvCxnSpPr>
        <p:spPr>
          <a:xfrm flipH="1">
            <a:off x="546258" y="4003225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369C5E4-4B8E-7121-ECBC-2EFF515254DF}"/>
              </a:ext>
            </a:extLst>
          </p:cNvPr>
          <p:cNvCxnSpPr>
            <a:cxnSpLocks/>
          </p:cNvCxnSpPr>
          <p:nvPr/>
        </p:nvCxnSpPr>
        <p:spPr>
          <a:xfrm flipH="1">
            <a:off x="568245" y="3736525"/>
            <a:ext cx="457525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A230829-6B91-357F-4FA4-152C170F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23</a:t>
            </a:fld>
            <a:endParaRPr lang="he-IL"/>
          </a:p>
        </p:txBody>
      </p:sp>
      <p:pic>
        <p:nvPicPr>
          <p:cNvPr id="9218" name="image3.png">
            <a:extLst>
              <a:ext uri="{FF2B5EF4-FFF2-40B4-BE49-F238E27FC236}">
                <a16:creationId xmlns:a16="http://schemas.microsoft.com/office/drawing/2014/main" id="{FD668042-7DBC-EE8E-60E3-6AD2FF94B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37" y="83216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1AC8C872-9A2F-52F7-804E-9AE01D97AA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-15801" y="83216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47B367FC-4B21-2812-601F-963E391B2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-37398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15CCDB61-55E4-F113-6F3F-53830D29E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83216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153284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0995B-D581-A9AB-6BAE-A27F2B49F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4A598AE-0C14-F7AB-B313-0B8FF373A642}"/>
              </a:ext>
            </a:extLst>
          </p:cNvPr>
          <p:cNvSpPr/>
          <p:nvPr/>
        </p:nvSpPr>
        <p:spPr>
          <a:xfrm>
            <a:off x="0" y="944003"/>
            <a:ext cx="6858000" cy="708913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0476EE-68C9-EB1E-7D8E-1F27AEAB4473}"/>
              </a:ext>
            </a:extLst>
          </p:cNvPr>
          <p:cNvSpPr txBox="1"/>
          <p:nvPr/>
        </p:nvSpPr>
        <p:spPr>
          <a:xfrm>
            <a:off x="952500" y="1758638"/>
            <a:ext cx="4953000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שעדיין לא כתובות בפורמט מלא </a:t>
            </a: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יצויינו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בטבלה המצורפת תוך ציון תאריך יעד לכתיבתן</a:t>
            </a:r>
            <a:endParaRPr lang="en-US" sz="16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ACC85-736E-A7B8-A1E5-66BCD849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24</a:t>
            </a:fld>
            <a:endParaRPr lang="he-IL"/>
          </a:p>
        </p:txBody>
      </p:sp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9FC46A96-86CB-A2CD-9743-A3A92BE7E581}"/>
              </a:ext>
            </a:extLst>
          </p:cNvPr>
          <p:cNvGraphicFramePr>
            <a:graphicFrameLocks noGrp="1"/>
          </p:cNvGraphicFramePr>
          <p:nvPr/>
        </p:nvGraphicFramePr>
        <p:xfrm>
          <a:off x="529657" y="2575045"/>
          <a:ext cx="5798685" cy="6465375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392042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525916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1467833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412894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</a:tblGrid>
              <a:tr h="791865"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מוביל/ת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תאור</a:t>
                      </a:r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קצר של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מועד מתוכנן לכתיבת </a:t>
                      </a:r>
                      <a:r>
                        <a:rPr lang="he-IL" sz="1400" b="1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בפורמט מלא</a:t>
                      </a:r>
                    </a:p>
                  </a:txBody>
                  <a:tcPr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9765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4B8452CE-181A-BCC8-392B-DEC6C69A2E41}"/>
              </a:ext>
            </a:extLst>
          </p:cNvPr>
          <p:cNvSpPr txBox="1"/>
          <p:nvPr/>
        </p:nvSpPr>
        <p:spPr>
          <a:xfrm>
            <a:off x="657727" y="1156831"/>
            <a:ext cx="5247773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 חינוך נוספות המתקיימות בקהילה במרכיב זה 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8D81A025-B08E-4BF7-1F58-048DD8F8CA8C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139690" y="131365"/>
            <a:ext cx="1718310" cy="485140"/>
          </a:xfrm>
          <a:prstGeom prst="rect">
            <a:avLst/>
          </a:prstGeom>
          <a:ln/>
        </p:spPr>
      </p:pic>
      <p:pic>
        <p:nvPicPr>
          <p:cNvPr id="8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9C6DB398-35B0-592B-5C92-EED814FD82D8}"/>
              </a:ext>
            </a:extLst>
          </p:cNvPr>
          <p:cNvPicPr/>
          <p:nvPr/>
        </p:nvPicPr>
        <p:blipFill>
          <a:blip r:embed="rId3"/>
          <a:srcRect t="22906"/>
          <a:stretch>
            <a:fillRect/>
          </a:stretch>
        </p:blipFill>
        <p:spPr>
          <a:xfrm>
            <a:off x="26670" y="201215"/>
            <a:ext cx="1776730" cy="4794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3831733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DE3BDB8-1285-B11C-3320-2A4DC589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25</a:t>
            </a:fld>
            <a:endParaRPr lang="he-IL"/>
          </a:p>
        </p:txBody>
      </p:sp>
      <p:pic>
        <p:nvPicPr>
          <p:cNvPr id="8" name="תמונה 7" descr="תמונה שמכילה טקסט, צילום מסך, גופן, עיצוב גרפי&#10;&#10;תוכן שנוצר על-ידי בינה מלאכותית עשוי להיות שגוי.">
            <a:extLst>
              <a:ext uri="{FF2B5EF4-FFF2-40B4-BE49-F238E27FC236}">
                <a16:creationId xmlns:a16="http://schemas.microsoft.com/office/drawing/2014/main" id="{1FAB97AB-E3BF-7CC9-D7B3-4202B68E92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929"/>
            <a:ext cx="6858000" cy="9700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692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FA02C-4916-211B-FA47-56354A2FE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CC82AB3-482B-7E03-F3B0-73008B0076BC}"/>
              </a:ext>
            </a:extLst>
          </p:cNvPr>
          <p:cNvSpPr txBox="1"/>
          <p:nvPr/>
        </p:nvSpPr>
        <p:spPr>
          <a:xfrm>
            <a:off x="704850" y="1546562"/>
            <a:ext cx="5448300" cy="74276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he-IL" sz="2000" b="1" spc="3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התוכנית:</a:t>
            </a:r>
          </a:p>
          <a:p>
            <a:pPr algn="r" rtl="1">
              <a:spcAft>
                <a:spcPts val="1000"/>
              </a:spcAft>
            </a:pPr>
            <a:endParaRPr lang="en-US" sz="1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אחראי על התוכנית: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רציונל התוכנית וחיבור לתפיסת חינוך חברתי יוצר </a:t>
            </a: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(ע"פ מרכיבי התפיסה ):</a:t>
            </a: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מטרת התוכנית: 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תכנית חדשה/ ממשיכה משנים קודמות </a:t>
            </a: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בהתייחס </a:t>
            </a:r>
            <a:r>
              <a:rPr lang="he-IL" sz="1200" b="1" dirty="0" err="1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לתכנית</a:t>
            </a:r>
            <a:r>
              <a:rPr lang="he-IL" sz="1200" b="1" dirty="0">
                <a:solidFill>
                  <a:srgbClr val="084562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ממשיכה- מסקנות ותובנות משנה קודמת: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תיאור מילולי קצר של הנעשה בתוכנית: </a:t>
            </a:r>
            <a:endParaRPr lang="he-IL" sz="1200" b="1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r" rtl="1">
              <a:spcAft>
                <a:spcPts val="1000"/>
              </a:spcAft>
              <a:buFont typeface="Courier New" panose="02070309020205020404" pitchFamily="49" charset="0"/>
              <a:buChar char="o"/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E45D1-34C4-D7F3-61B5-4BD065FB3DA6}"/>
              </a:ext>
            </a:extLst>
          </p:cNvPr>
          <p:cNvSpPr/>
          <p:nvPr/>
        </p:nvSpPr>
        <p:spPr>
          <a:xfrm>
            <a:off x="0" y="771957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1" name="Slide Number Placeholder 50">
            <a:extLst>
              <a:ext uri="{FF2B5EF4-FFF2-40B4-BE49-F238E27FC236}">
                <a16:creationId xmlns:a16="http://schemas.microsoft.com/office/drawing/2014/main" id="{6FC697F1-DAF7-8543-F486-4BE4E9365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26</a:t>
            </a:fld>
            <a:endParaRPr lang="he-IL"/>
          </a:p>
        </p:txBody>
      </p:sp>
      <p:pic>
        <p:nvPicPr>
          <p:cNvPr id="6150" name="image3.png">
            <a:extLst>
              <a:ext uri="{FF2B5EF4-FFF2-40B4-BE49-F238E27FC236}">
                <a16:creationId xmlns:a16="http://schemas.microsoft.com/office/drawing/2014/main" id="{DB4989E9-85D0-6E51-62C3-01D5FE5545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9631" y="183228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25445A96-C918-F4D6-4271-D82FA82FE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16293" y="183228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7">
            <a:extLst>
              <a:ext uri="{FF2B5EF4-FFF2-40B4-BE49-F238E27FC236}">
                <a16:creationId xmlns:a16="http://schemas.microsoft.com/office/drawing/2014/main" id="{7EC8D287-C767-150D-19F1-F1F84048F4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-273972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85E008E-EEF8-01A5-5538-4A1558AC4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556" y="183228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9524564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978CF-8A88-A6EA-F095-320CF9B9E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69CDDBB-C8CA-330A-1590-BB42A63A3E35}"/>
              </a:ext>
            </a:extLst>
          </p:cNvPr>
          <p:cNvSpPr txBox="1"/>
          <p:nvPr/>
        </p:nvSpPr>
        <p:spPr>
          <a:xfrm>
            <a:off x="538163" y="1714898"/>
            <a:ext cx="5848350" cy="7160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000"/>
              </a:spcAft>
            </a:pPr>
            <a:r>
              <a:rPr lang="en-US" sz="1200" strike="noStrike" dirty="0">
                <a:solidFill>
                  <a:srgbClr val="08456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תוצאות מצופות: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מדדי הצלחה:</a:t>
            </a: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להגברת מעורבות ושיתוף צוות הקהילה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מעורבות/שיתוף חניכים בתוכנית: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strike="noStrike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algn="r" rtl="1">
              <a:spcAft>
                <a:spcPts val="1000"/>
              </a:spcAft>
            </a:pPr>
            <a:endParaRPr lang="he-IL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r" rtl="1">
              <a:spcAft>
                <a:spcPts val="1000"/>
              </a:spcAft>
            </a:pP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דרכים ליצירת מעורבות/ שיתוף הורים </a:t>
            </a:r>
            <a:r>
              <a:rPr lang="he-IL" sz="12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בתכנית</a:t>
            </a:r>
            <a:r>
              <a:rPr lang="he-IL" sz="12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</a:p>
          <a:p>
            <a:pPr algn="r" rtl="1">
              <a:spcAft>
                <a:spcPts val="1000"/>
              </a:spcAft>
            </a:pPr>
            <a:endParaRPr lang="en-US" sz="12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3E2272EC-14F6-A5AB-3CD5-880328BA4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27</a:t>
            </a:fld>
            <a:endParaRPr lang="he-IL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A6B015F-A6C5-4C0B-5E93-8F432B7E5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pic>
        <p:nvPicPr>
          <p:cNvPr id="7174" name="image3.png">
            <a:extLst>
              <a:ext uri="{FF2B5EF4-FFF2-40B4-BE49-F238E27FC236}">
                <a16:creationId xmlns:a16="http://schemas.microsoft.com/office/drawing/2014/main" id="{90FD1179-FC70-2969-3F03-CF8D005C7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214312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A031FCFD-0D84-98D0-9FB6-EAAB1692B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26987" y="214312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35F2355B-A735-8312-6240-591D6BB9B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-242888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3156790-CD30-DD24-7912-194D1F43A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" y="214312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5981729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6909E-F123-BADB-15B1-FE33DCDAC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13006CB-AD76-A2C2-37A3-C5586568E116}"/>
              </a:ext>
            </a:extLst>
          </p:cNvPr>
          <p:cNvGraphicFramePr>
            <a:graphicFrameLocks noGrp="1"/>
          </p:cNvGraphicFramePr>
          <p:nvPr/>
        </p:nvGraphicFramePr>
        <p:xfrm>
          <a:off x="760095" y="1656232"/>
          <a:ext cx="5337810" cy="6646400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861061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274063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846837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  <a:gridCol w="1301749">
                  <a:extLst>
                    <a:ext uri="{9D8B030D-6E8A-4147-A177-3AD203B41FA5}">
                      <a16:colId xmlns:a16="http://schemas.microsoft.com/office/drawing/2014/main" val="2282918755"/>
                    </a:ext>
                  </a:extLst>
                </a:gridCol>
              </a:tblGrid>
              <a:tr h="1089970"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תכנית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פעולה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אחראי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לוח זמנים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dirty="0">
                          <a:ln>
                            <a:solidFill>
                              <a:srgbClr val="D5BBA0"/>
                            </a:solidFill>
                          </a:ln>
                        </a:rPr>
                        <a:t>תקציב לביצוע</a:t>
                      </a:r>
                    </a:p>
                    <a:p>
                      <a:pPr marL="0" marR="0" lvl="0" indent="0" algn="ct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 rowSpan="6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b="1" dirty="0">
                          <a:solidFill>
                            <a:srgbClr val="084562"/>
                          </a:solidFill>
                          <a:effectLst/>
                        </a:rPr>
                        <a:t>אופן סיום וסיכום התוכנית </a:t>
                      </a: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(אירוע, תעודות, וכד')</a:t>
                      </a: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  <a:tr h="872696">
                <a:tc v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400" dirty="0">
                          <a:solidFill>
                            <a:srgbClr val="084562"/>
                          </a:solidFill>
                          <a:effectLst/>
                        </a:rPr>
                        <a:t>סה"כ תקציב </a:t>
                      </a:r>
                      <a:r>
                        <a:rPr lang="he-IL" sz="1400" dirty="0" err="1">
                          <a:solidFill>
                            <a:srgbClr val="084562"/>
                          </a:solidFill>
                          <a:effectLst/>
                        </a:rPr>
                        <a:t>התכנית</a:t>
                      </a:r>
                      <a:endParaRPr lang="en-US" sz="1400" dirty="0">
                        <a:solidFill>
                          <a:srgbClr val="08456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96019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3DBA81-650C-459A-1CB9-6B9AA29D6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28</a:t>
            </a:fld>
            <a:endParaRPr lang="he-IL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108698-53B9-95FF-DB2D-627DC76AED19}"/>
              </a:ext>
            </a:extLst>
          </p:cNvPr>
          <p:cNvSpPr txBox="1"/>
          <p:nvPr/>
        </p:nvSpPr>
        <p:spPr>
          <a:xfrm>
            <a:off x="1414463" y="1132408"/>
            <a:ext cx="3429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1800" b="1" spc="300" dirty="0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טבלה תקציבית </a:t>
            </a:r>
            <a:r>
              <a:rPr lang="he-IL" sz="1800" b="1" spc="300" dirty="0" err="1">
                <a:solidFill>
                  <a:srgbClr val="004467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לתכנית</a:t>
            </a:r>
            <a:endParaRPr lang="he-IL" b="1" spc="300" dirty="0">
              <a:solidFill>
                <a:srgbClr val="004467"/>
              </a:solidFill>
            </a:endParaRPr>
          </a:p>
        </p:txBody>
      </p:sp>
      <p:pic>
        <p:nvPicPr>
          <p:cNvPr id="8194" name="image3.png">
            <a:extLst>
              <a:ext uri="{FF2B5EF4-FFF2-40B4-BE49-F238E27FC236}">
                <a16:creationId xmlns:a16="http://schemas.microsoft.com/office/drawing/2014/main" id="{22DB9702-7405-FA66-4CEA-FE0D54A79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338" y="97900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B39D3340-7BB0-DC7B-C843-D1003ABB0B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0" y="97900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B58A946C-5A22-271C-BD46-AF57ACC9B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-35930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6BAB5D-A822-BE3A-D55C-829E99277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9790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5868109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7A9BE-B718-E753-39E2-BA82F5682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236645A-E950-3E6F-E179-AAAC90F78A45}"/>
              </a:ext>
            </a:extLst>
          </p:cNvPr>
          <p:cNvSpPr/>
          <p:nvPr/>
        </p:nvSpPr>
        <p:spPr>
          <a:xfrm>
            <a:off x="0" y="610794"/>
            <a:ext cx="6858000" cy="512798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3184F4-397B-9377-09E0-E245213D4A91}"/>
              </a:ext>
            </a:extLst>
          </p:cNvPr>
          <p:cNvSpPr txBox="1"/>
          <p:nvPr/>
        </p:nvSpPr>
        <p:spPr>
          <a:xfrm>
            <a:off x="338137" y="587100"/>
            <a:ext cx="610870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he-IL" sz="1800" b="1" spc="3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מעקב בקרה ומסקנות לאחר ביצוע:</a:t>
            </a:r>
            <a:endParaRPr lang="en-US" sz="1800" b="1" spc="300" dirty="0">
              <a:solidFill>
                <a:schemeClr val="bg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80D18E-8EA5-7C02-08D1-0CE40780108D}"/>
              </a:ext>
            </a:extLst>
          </p:cNvPr>
          <p:cNvSpPr txBox="1"/>
          <p:nvPr/>
        </p:nvSpPr>
        <p:spPr>
          <a:xfrm>
            <a:off x="1714500" y="1092724"/>
            <a:ext cx="3429000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עמידה במדדי הצלחה :</a:t>
            </a:r>
            <a:endParaRPr lang="en-US" sz="1600" b="1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D30BBE3-3829-0C03-B42F-9957677B0A2E}"/>
              </a:ext>
            </a:extLst>
          </p:cNvPr>
          <p:cNvGraphicFramePr>
            <a:graphicFrameLocks noGrp="1"/>
          </p:cNvGraphicFramePr>
          <p:nvPr/>
        </p:nvGraphicFramePr>
        <p:xfrm>
          <a:off x="590232" y="1552628"/>
          <a:ext cx="5677536" cy="1890105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838768">
                  <a:extLst>
                    <a:ext uri="{9D8B030D-6E8A-4147-A177-3AD203B41FA5}">
                      <a16:colId xmlns:a16="http://schemas.microsoft.com/office/drawing/2014/main" val="2436830282"/>
                    </a:ext>
                  </a:extLst>
                </a:gridCol>
                <a:gridCol w="2838768">
                  <a:extLst>
                    <a:ext uri="{9D8B030D-6E8A-4147-A177-3AD203B41FA5}">
                      <a16:colId xmlns:a16="http://schemas.microsoft.com/office/drawing/2014/main" val="2711788296"/>
                    </a:ext>
                  </a:extLst>
                </a:gridCol>
              </a:tblGrid>
              <a:tr h="37802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מדד הצלחה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מידת העמידה במדד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528647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792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413187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16894"/>
                  </a:ext>
                </a:extLst>
              </a:tr>
              <a:tr h="3780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191398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8B22C0E-B939-1F72-9D5D-48807DBD6E00}"/>
              </a:ext>
            </a:extLst>
          </p:cNvPr>
          <p:cNvGraphicFramePr>
            <a:graphicFrameLocks noGrp="1"/>
          </p:cNvGraphicFramePr>
          <p:nvPr/>
        </p:nvGraphicFramePr>
        <p:xfrm>
          <a:off x="612219" y="6513141"/>
          <a:ext cx="5633563" cy="2101921"/>
        </p:xfrm>
        <a:graphic>
          <a:graphicData uri="http://schemas.openxmlformats.org/drawingml/2006/table">
            <a:tbl>
              <a:tblPr rtl="1" firstRow="1" firstCol="1" bandRow="1" bandCol="1">
                <a:tableStyleId>{5C22544A-7EE6-4342-B048-85BDC9FD1C3A}</a:tableStyleId>
              </a:tblPr>
              <a:tblGrid>
                <a:gridCol w="549136">
                  <a:extLst>
                    <a:ext uri="{9D8B030D-6E8A-4147-A177-3AD203B41FA5}">
                      <a16:colId xmlns:a16="http://schemas.microsoft.com/office/drawing/2014/main" val="488742063"/>
                    </a:ext>
                  </a:extLst>
                </a:gridCol>
                <a:gridCol w="2113244">
                  <a:extLst>
                    <a:ext uri="{9D8B030D-6E8A-4147-A177-3AD203B41FA5}">
                      <a16:colId xmlns:a16="http://schemas.microsoft.com/office/drawing/2014/main" val="3973721442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754589485"/>
                    </a:ext>
                  </a:extLst>
                </a:gridCol>
                <a:gridCol w="943100">
                  <a:extLst>
                    <a:ext uri="{9D8B030D-6E8A-4147-A177-3AD203B41FA5}">
                      <a16:colId xmlns:a16="http://schemas.microsoft.com/office/drawing/2014/main" val="3190293161"/>
                    </a:ext>
                  </a:extLst>
                </a:gridCol>
                <a:gridCol w="1084983">
                  <a:extLst>
                    <a:ext uri="{9D8B030D-6E8A-4147-A177-3AD203B41FA5}">
                      <a16:colId xmlns:a16="http://schemas.microsoft.com/office/drawing/2014/main" val="3741167126"/>
                    </a:ext>
                  </a:extLst>
                </a:gridCol>
              </a:tblGrid>
              <a:tr h="237811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מס'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פעולה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אחראי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ביצוע 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dirty="0">
                          <a:effectLst/>
                        </a:rPr>
                        <a:t>תקציב בפועל</a:t>
                      </a:r>
                      <a:endParaRPr lang="en-US" sz="1100" u="non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D5BB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822822"/>
                  </a:ext>
                </a:extLst>
              </a:tr>
              <a:tr h="457821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183652"/>
                  </a:ext>
                </a:extLst>
              </a:tr>
              <a:tr h="405133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512044"/>
                  </a:ext>
                </a:extLst>
              </a:tr>
              <a:tr h="402285"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6918535"/>
                  </a:ext>
                </a:extLst>
              </a:tr>
              <a:tr h="598871">
                <a:tc gridSpan="4"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</a:endParaRPr>
                    </a:p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he-IL" sz="1200" u="sng" dirty="0">
                          <a:solidFill>
                            <a:srgbClr val="004467"/>
                          </a:solidFill>
                          <a:effectLst/>
                        </a:rPr>
                        <a:t>סה"כ תקציב:</a:t>
                      </a:r>
                      <a:endParaRPr lang="en-US" sz="1100" dirty="0">
                        <a:solidFill>
                          <a:srgbClr val="004467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08363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E6185E81-9ACA-D32E-84AC-DC7EAEC82458}"/>
              </a:ext>
            </a:extLst>
          </p:cNvPr>
          <p:cNvSpPr txBox="1"/>
          <p:nvPr/>
        </p:nvSpPr>
        <p:spPr>
          <a:xfrm>
            <a:off x="2816781" y="8677989"/>
            <a:ext cx="3429000" cy="503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שם ממלא ההערכה והמעקב:                                                     תאריך: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7F25DE-FE5A-4C32-2890-192298757620}"/>
              </a:ext>
            </a:extLst>
          </p:cNvPr>
          <p:cNvSpPr txBox="1"/>
          <p:nvPr/>
        </p:nvSpPr>
        <p:spPr>
          <a:xfrm>
            <a:off x="568245" y="3442733"/>
            <a:ext cx="5677536" cy="2399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מסקנות לעתיד: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דברים שעבדו לנו טוב בתוכנית ונרצה לשמר להמשך: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דברים שנרצה לשנות בביצוע עתידי של התוכנית: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r" rtl="1">
              <a:lnSpc>
                <a:spcPct val="115000"/>
              </a:lnSpc>
              <a:spcAft>
                <a:spcPts val="1000"/>
              </a:spcAft>
            </a:pPr>
            <a:r>
              <a:rPr lang="he-IL" sz="1200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ביצוע תקציבי:</a:t>
            </a:r>
            <a:endParaRPr lang="en-US" sz="12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06406BD-116A-5680-B3B8-55933632F2F4}"/>
              </a:ext>
            </a:extLst>
          </p:cNvPr>
          <p:cNvCxnSpPr>
            <a:cxnSpLocks/>
            <a:endCxn id="2" idx="1"/>
          </p:cNvCxnSpPr>
          <p:nvPr/>
        </p:nvCxnSpPr>
        <p:spPr>
          <a:xfrm flipH="1">
            <a:off x="568245" y="4620597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022AA01-2BAA-DCC0-B91F-163D87525681}"/>
              </a:ext>
            </a:extLst>
          </p:cNvPr>
          <p:cNvCxnSpPr>
            <a:cxnSpLocks/>
          </p:cNvCxnSpPr>
          <p:nvPr/>
        </p:nvCxnSpPr>
        <p:spPr>
          <a:xfrm flipH="1">
            <a:off x="590232" y="4353897"/>
            <a:ext cx="2432050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59E016-4461-E2C5-867C-268A22CC775B}"/>
              </a:ext>
            </a:extLst>
          </p:cNvPr>
          <p:cNvCxnSpPr>
            <a:cxnSpLocks/>
          </p:cNvCxnSpPr>
          <p:nvPr/>
        </p:nvCxnSpPr>
        <p:spPr>
          <a:xfrm flipH="1">
            <a:off x="590232" y="532194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500073-6942-3A75-097D-57816DECFEC7}"/>
              </a:ext>
            </a:extLst>
          </p:cNvPr>
          <p:cNvCxnSpPr>
            <a:cxnSpLocks/>
          </p:cNvCxnSpPr>
          <p:nvPr/>
        </p:nvCxnSpPr>
        <p:spPr>
          <a:xfrm flipH="1">
            <a:off x="612219" y="5055242"/>
            <a:ext cx="2575481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29886A-5B9F-3ECE-03D5-F938C4933756}"/>
              </a:ext>
            </a:extLst>
          </p:cNvPr>
          <p:cNvCxnSpPr>
            <a:cxnSpLocks/>
          </p:cNvCxnSpPr>
          <p:nvPr/>
        </p:nvCxnSpPr>
        <p:spPr>
          <a:xfrm flipH="1">
            <a:off x="619085" y="6017682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E56D609-C71F-580B-08AC-E44CAE49F428}"/>
              </a:ext>
            </a:extLst>
          </p:cNvPr>
          <p:cNvCxnSpPr>
            <a:cxnSpLocks/>
          </p:cNvCxnSpPr>
          <p:nvPr/>
        </p:nvCxnSpPr>
        <p:spPr>
          <a:xfrm flipH="1">
            <a:off x="641072" y="5750982"/>
            <a:ext cx="4502428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5F0BC0-2B03-9719-C4D2-F7D73356B721}"/>
              </a:ext>
            </a:extLst>
          </p:cNvPr>
          <p:cNvCxnSpPr>
            <a:cxnSpLocks/>
          </p:cNvCxnSpPr>
          <p:nvPr/>
        </p:nvCxnSpPr>
        <p:spPr>
          <a:xfrm flipH="1">
            <a:off x="546258" y="4003225"/>
            <a:ext cx="5546805" cy="21792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5B7CE44-B81E-DB4A-39B5-987A093B7C78}"/>
              </a:ext>
            </a:extLst>
          </p:cNvPr>
          <p:cNvCxnSpPr>
            <a:cxnSpLocks/>
          </p:cNvCxnSpPr>
          <p:nvPr/>
        </p:nvCxnSpPr>
        <p:spPr>
          <a:xfrm flipH="1">
            <a:off x="568245" y="3736525"/>
            <a:ext cx="4575255" cy="0"/>
          </a:xfrm>
          <a:prstGeom prst="line">
            <a:avLst/>
          </a:prstGeom>
          <a:ln w="952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32575E4-F4B0-E53D-145D-AB73954A7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29</a:t>
            </a:fld>
            <a:endParaRPr lang="he-IL"/>
          </a:p>
        </p:txBody>
      </p:sp>
      <p:pic>
        <p:nvPicPr>
          <p:cNvPr id="9218" name="image3.png">
            <a:extLst>
              <a:ext uri="{FF2B5EF4-FFF2-40B4-BE49-F238E27FC236}">
                <a16:creationId xmlns:a16="http://schemas.microsoft.com/office/drawing/2014/main" id="{DA944334-4C74-BEC5-21B0-2E19E5078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537" y="83216"/>
            <a:ext cx="1717675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53121AC9-073B-F384-C308-2524B434B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06"/>
          <a:stretch>
            <a:fillRect/>
          </a:stretch>
        </p:blipFill>
        <p:spPr bwMode="auto">
          <a:xfrm>
            <a:off x="-15801" y="83216"/>
            <a:ext cx="1778001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3">
            <a:extLst>
              <a:ext uri="{FF2B5EF4-FFF2-40B4-BE49-F238E27FC236}">
                <a16:creationId xmlns:a16="http://schemas.microsoft.com/office/drawing/2014/main" id="{CF60EFA6-5C09-6203-FA8E-F2FE47EC8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-37398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  <p:sp>
        <p:nvSpPr>
          <p:cNvPr id="20" name="Rectangle 4">
            <a:extLst>
              <a:ext uri="{FF2B5EF4-FFF2-40B4-BE49-F238E27FC236}">
                <a16:creationId xmlns:a16="http://schemas.microsoft.com/office/drawing/2014/main" id="{2D38491C-429F-5C42-AD13-CD906FE48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462" y="83216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535669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20319-E14A-00B5-95D3-9402F5705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C55CF59-635F-5361-3071-D4CE5D8D5863}"/>
              </a:ext>
            </a:extLst>
          </p:cNvPr>
          <p:cNvSpPr/>
          <p:nvPr/>
        </p:nvSpPr>
        <p:spPr>
          <a:xfrm>
            <a:off x="0" y="944003"/>
            <a:ext cx="6858000" cy="708913"/>
          </a:xfrm>
          <a:prstGeom prst="rect">
            <a:avLst/>
          </a:prstGeom>
          <a:solidFill>
            <a:srgbClr val="D5BB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4EDBA7-3CE1-C263-0D77-74EE4828A194}"/>
              </a:ext>
            </a:extLst>
          </p:cNvPr>
          <p:cNvSpPr txBox="1"/>
          <p:nvPr/>
        </p:nvSpPr>
        <p:spPr>
          <a:xfrm>
            <a:off x="952500" y="1758638"/>
            <a:ext cx="4953000" cy="640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שעדיין לא כתובות בפורמט מלא </a:t>
            </a:r>
            <a:r>
              <a:rPr lang="he-IL" sz="1600" b="1" dirty="0" err="1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יצויינו</a:t>
            </a:r>
            <a:r>
              <a:rPr lang="he-IL" sz="1600" b="1" dirty="0">
                <a:solidFill>
                  <a:srgbClr val="08456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בטבלה המצורפת תוך ציון תאריך יעד לכתיבתן</a:t>
            </a:r>
            <a:endParaRPr lang="en-US" sz="1600" dirty="0">
              <a:solidFill>
                <a:srgbClr val="08456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A93DF2-E103-351B-6588-117EA25AF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C4170-507C-4413-8B0F-3123DFA61387}" type="slidenum">
              <a:rPr lang="he-IL" smtClean="0"/>
              <a:t>30</a:t>
            </a:fld>
            <a:endParaRPr lang="he-IL"/>
          </a:p>
        </p:txBody>
      </p:sp>
      <p:graphicFrame>
        <p:nvGraphicFramePr>
          <p:cNvPr id="16" name="Table 4">
            <a:extLst>
              <a:ext uri="{FF2B5EF4-FFF2-40B4-BE49-F238E27FC236}">
                <a16:creationId xmlns:a16="http://schemas.microsoft.com/office/drawing/2014/main" id="{FE5CDAB2-5117-9E3C-070E-1D2BFEB14588}"/>
              </a:ext>
            </a:extLst>
          </p:cNvPr>
          <p:cNvGraphicFramePr>
            <a:graphicFrameLocks noGrp="1"/>
          </p:cNvGraphicFramePr>
          <p:nvPr/>
        </p:nvGraphicFramePr>
        <p:xfrm>
          <a:off x="529657" y="2575045"/>
          <a:ext cx="5798685" cy="6465375"/>
        </p:xfrm>
        <a:graphic>
          <a:graphicData uri="http://schemas.openxmlformats.org/drawingml/2006/table">
            <a:tbl>
              <a:tblPr rtl="1" firstRow="1" bandRow="1">
                <a:tableStyleId>{5DA37D80-6434-44D0-A028-1B22A696006F}</a:tableStyleId>
              </a:tblPr>
              <a:tblGrid>
                <a:gridCol w="1392042">
                  <a:extLst>
                    <a:ext uri="{9D8B030D-6E8A-4147-A177-3AD203B41FA5}">
                      <a16:colId xmlns:a16="http://schemas.microsoft.com/office/drawing/2014/main" val="2918662310"/>
                    </a:ext>
                  </a:extLst>
                </a:gridCol>
                <a:gridCol w="1525916">
                  <a:extLst>
                    <a:ext uri="{9D8B030D-6E8A-4147-A177-3AD203B41FA5}">
                      <a16:colId xmlns:a16="http://schemas.microsoft.com/office/drawing/2014/main" val="2474626764"/>
                    </a:ext>
                  </a:extLst>
                </a:gridCol>
                <a:gridCol w="1467833">
                  <a:extLst>
                    <a:ext uri="{9D8B030D-6E8A-4147-A177-3AD203B41FA5}">
                      <a16:colId xmlns:a16="http://schemas.microsoft.com/office/drawing/2014/main" val="1902287509"/>
                    </a:ext>
                  </a:extLst>
                </a:gridCol>
                <a:gridCol w="1412894">
                  <a:extLst>
                    <a:ext uri="{9D8B030D-6E8A-4147-A177-3AD203B41FA5}">
                      <a16:colId xmlns:a16="http://schemas.microsoft.com/office/drawing/2014/main" val="617210423"/>
                    </a:ext>
                  </a:extLst>
                </a:gridCol>
              </a:tblGrid>
              <a:tr h="791865"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שם מוביל/ת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תאור</a:t>
                      </a:r>
                      <a:r>
                        <a:rPr lang="he-IL" sz="1400" b="1" spc="300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קצר של </a:t>
                      </a:r>
                      <a:r>
                        <a:rPr lang="he-IL" sz="1400" b="1" spc="300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endParaRPr lang="he-IL" sz="1400" b="1" spc="300" dirty="0">
                        <a:ln>
                          <a:solidFill>
                            <a:srgbClr val="D5BBA0"/>
                          </a:solidFill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>
                    <a:solidFill>
                      <a:srgbClr val="EFE4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מועד מתוכנן לכתיבת </a:t>
                      </a:r>
                      <a:r>
                        <a:rPr lang="he-IL" sz="1400" b="1" dirty="0" err="1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התכנית</a:t>
                      </a:r>
                      <a:r>
                        <a:rPr lang="he-IL" sz="1400" b="1" dirty="0">
                          <a:ln>
                            <a:solidFill>
                              <a:srgbClr val="D5BBA0"/>
                            </a:solidFill>
                          </a:ln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</a:rPr>
                        <a:t> בפורמט מלא</a:t>
                      </a:r>
                    </a:p>
                  </a:txBody>
                  <a:tcPr>
                    <a:solidFill>
                      <a:srgbClr val="EFE4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202018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938498"/>
                  </a:ext>
                </a:extLst>
              </a:tr>
              <a:tr h="879765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1748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552725"/>
                  </a:ext>
                </a:extLst>
              </a:tr>
              <a:tr h="872696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40855"/>
                  </a:ext>
                </a:extLst>
              </a:tr>
              <a:tr h="1192950"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6858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he-IL" dirty="0">
                        <a:ln>
                          <a:solidFill>
                            <a:srgbClr val="D5BBA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965805"/>
                  </a:ext>
                </a:extLst>
              </a:tr>
            </a:tbl>
          </a:graphicData>
        </a:graphic>
      </p:graphicFrame>
      <p:sp>
        <p:nvSpPr>
          <p:cNvPr id="2" name="TextBox 8">
            <a:extLst>
              <a:ext uri="{FF2B5EF4-FFF2-40B4-BE49-F238E27FC236}">
                <a16:creationId xmlns:a16="http://schemas.microsoft.com/office/drawing/2014/main" id="{2ECC33C8-D1C5-B987-081E-DFB2C7045227}"/>
              </a:ext>
            </a:extLst>
          </p:cNvPr>
          <p:cNvSpPr txBox="1"/>
          <p:nvPr/>
        </p:nvSpPr>
        <p:spPr>
          <a:xfrm>
            <a:off x="657727" y="1156831"/>
            <a:ext cx="5247773" cy="39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1000"/>
              </a:spcAft>
            </a:pPr>
            <a:r>
              <a:rPr lang="he-IL" sz="1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תכניות חינוך נוספות המתקיימות בקהילה במרכיב זה </a:t>
            </a:r>
            <a:endParaRPr lang="en-US" sz="1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3.png">
            <a:extLst>
              <a:ext uri="{FF2B5EF4-FFF2-40B4-BE49-F238E27FC236}">
                <a16:creationId xmlns:a16="http://schemas.microsoft.com/office/drawing/2014/main" id="{F9089C77-82DF-F7AB-8598-D68369C39BFA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5139690" y="131365"/>
            <a:ext cx="1718310" cy="485140"/>
          </a:xfrm>
          <a:prstGeom prst="rect">
            <a:avLst/>
          </a:prstGeom>
          <a:ln/>
        </p:spPr>
      </p:pic>
      <p:pic>
        <p:nvPicPr>
          <p:cNvPr id="8" name="image6.png" descr="תמונה שמכילה כתב יד, טקסט, גופן, סרט מצויר&#10;&#10;התיאור נוצר באופן אוטומטי">
            <a:extLst>
              <a:ext uri="{FF2B5EF4-FFF2-40B4-BE49-F238E27FC236}">
                <a16:creationId xmlns:a16="http://schemas.microsoft.com/office/drawing/2014/main" id="{0065EEC0-A83B-CDA5-7EE2-A426E526C7AA}"/>
              </a:ext>
            </a:extLst>
          </p:cNvPr>
          <p:cNvPicPr/>
          <p:nvPr/>
        </p:nvPicPr>
        <p:blipFill>
          <a:blip r:embed="rId3"/>
          <a:srcRect t="22906"/>
          <a:stretch>
            <a:fillRect/>
          </a:stretch>
        </p:blipFill>
        <p:spPr>
          <a:xfrm>
            <a:off x="26670" y="201215"/>
            <a:ext cx="1776730" cy="47942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246208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ubject1 xmlns="6a823724-4bb3-41f3-9116-7d31ba5a9aa3">4</Subject1>
    <KpiDescription xmlns="http://schemas.microsoft.com/sharepoint/v3" xsi:nil="true"/>
    <DownloadLink xmlns="6a823724-4bb3-41f3-9116-7d31ba5a9aa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E7C313C51B2AE44A2B98C346AF62B84" ma:contentTypeVersion="15" ma:contentTypeDescription="צור מסמך חדש." ma:contentTypeScope="" ma:versionID="373dc93f041c13cae03d78cd4fa32f14">
  <xsd:schema xmlns:xsd="http://www.w3.org/2001/XMLSchema" xmlns:xs="http://www.w3.org/2001/XMLSchema" xmlns:p="http://schemas.microsoft.com/office/2006/metadata/properties" xmlns:ns1="http://schemas.microsoft.com/sharepoint/v3" xmlns:ns2="dac43cf4-0e07-4e20-892b-dcd66e56ae4c" xmlns:ns3="6a823724-4bb3-41f3-9116-7d31ba5a9aa3" targetNamespace="http://schemas.microsoft.com/office/2006/metadata/properties" ma:root="true" ma:fieldsID="55ce24be9cb147618c1f1e80fb9fb6a1" ns1:_="" ns2:_="" ns3:_="">
    <xsd:import namespace="http://schemas.microsoft.com/sharepoint/v3"/>
    <xsd:import namespace="dac43cf4-0e07-4e20-892b-dcd66e56ae4c"/>
    <xsd:import namespace="6a823724-4bb3-41f3-9116-7d31ba5a9a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1:KpiDescription" minOccurs="0"/>
                <xsd:element ref="ns2:MediaServiceGenerationTime" minOccurs="0"/>
                <xsd:element ref="ns2:MediaServiceEventHashCode" minOccurs="0"/>
                <xsd:element ref="ns3:Subject1" minOccurs="0"/>
                <xsd:element ref="ns3:Subject_x003a_נושא" minOccurs="0"/>
                <xsd:element ref="ns3:DownloadLink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KpiDescription" ma:index="12" nillable="true" ma:displayName="תיאור" ma:description="התיאור מספק מידע אודות כוונת המטרה." ma:internalName="Kpi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c43cf4-0e07-4e20-892b-dcd66e56a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823724-4bb3-41f3-9116-7d31ba5a9aa3" elementFormDefault="qualified">
    <xsd:import namespace="http://schemas.microsoft.com/office/2006/documentManagement/types"/>
    <xsd:import namespace="http://schemas.microsoft.com/office/infopath/2007/PartnerControls"/>
    <xsd:element name="Subject1" ma:index="15" nillable="true" ma:displayName="נושא" ma:list="{f11c78a4-21b2-4949-9a4e-6ac1e00cb250}" ma:internalName="Subject1" ma:readOnly="false" ma:showField="Title" ma:web="6a823724-4bb3-41f3-9116-7d31ba5a9aa3">
      <xsd:simpleType>
        <xsd:restriction base="dms:Lookup"/>
      </xsd:simpleType>
    </xsd:element>
    <xsd:element name="Subject_x003a_נושא" ma:index="16" nillable="true" ma:displayName="נושא." ma:list="{f11c78a4-21b2-4949-9a4e-6ac1e00cb250}" ma:internalName="Subject_x003A__x05e0__x05d5__x05e9__x05d0_" ma:readOnly="true" ma:showField="Title" ma:web="6a823724-4bb3-41f3-9116-7d31ba5a9aa3">
      <xsd:simpleType>
        <xsd:restriction base="dms:Lookup"/>
      </xsd:simpleType>
    </xsd:element>
    <xsd:element name="DownloadLink" ma:index="17" nillable="true" ma:displayName="DownloadLink" ma:internalName="DownloadLink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FF0FAE-D5E3-49C5-BC6E-B426D9427C2B}">
  <ds:schemaRefs>
    <ds:schemaRef ds:uri="http://schemas.microsoft.com/office/2006/metadata/properties"/>
    <ds:schemaRef ds:uri="http://schemas.microsoft.com/office/infopath/2007/PartnerControls"/>
    <ds:schemaRef ds:uri="6a823724-4bb3-41f3-9116-7d31ba5a9aa3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71494FB8-FA87-47D2-BBAB-7A69980EA5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ac43cf4-0e07-4e20-892b-dcd66e56ae4c"/>
    <ds:schemaRef ds:uri="6a823724-4bb3-41f3-9116-7d31ba5a9a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A32364-F61E-480D-99CB-8AAFAAEA67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7060</TotalTime>
  <Words>1013</Words>
  <Application>Microsoft Office PowerPoint</Application>
  <PresentationFormat>נייר A4 ‏(210x297 מ"מ)</PresentationFormat>
  <Paragraphs>575</Paragraphs>
  <Slides>30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Courier New</vt:lpstr>
      <vt:lpstr>Heebo</vt:lpstr>
      <vt:lpstr>Times New Roman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Meirav Katz</dc:creator>
  <cp:lastModifiedBy>אביתר כהן</cp:lastModifiedBy>
  <cp:revision>9</cp:revision>
  <dcterms:created xsi:type="dcterms:W3CDTF">2023-04-16T08:54:29Z</dcterms:created>
  <dcterms:modified xsi:type="dcterms:W3CDTF">2025-04-23T10:50:22Z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0x010100CE7C313C51B2AE44A2B98C346AF62B84</vt:lpwstr>
  </property>
</Properties>
</file>