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4"/>
  </p:notesMasterIdLst>
  <p:sldIdLst>
    <p:sldId id="2500" r:id="rId2"/>
    <p:sldId id="2505" r:id="rId3"/>
    <p:sldId id="2506" r:id="rId4"/>
    <p:sldId id="2502" r:id="rId5"/>
    <p:sldId id="256" r:id="rId6"/>
    <p:sldId id="260" r:id="rId7"/>
    <p:sldId id="259" r:id="rId8"/>
    <p:sldId id="257" r:id="rId9"/>
    <p:sldId id="258" r:id="rId10"/>
    <p:sldId id="2503" r:id="rId11"/>
    <p:sldId id="2504" r:id="rId12"/>
    <p:sldId id="2501" r:id="rId1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859"/>
    <a:srgbClr val="3088C9"/>
    <a:srgbClr val="359937"/>
    <a:srgbClr val="9481BB"/>
    <a:srgbClr val="404040"/>
    <a:srgbClr val="EEAC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131" autoAdjust="0"/>
    <p:restoredTop sz="94364" autoAdjust="0"/>
  </p:normalViewPr>
  <p:slideViewPr>
    <p:cSldViewPr snapToGrid="0">
      <p:cViewPr>
        <p:scale>
          <a:sx n="52" d="100"/>
          <a:sy n="52" d="100"/>
        </p:scale>
        <p:origin x="2440"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243F17-4FAC-49F5-929C-B2C6133E2974}" type="doc">
      <dgm:prSet loTypeId="urn:microsoft.com/office/officeart/2005/8/layout/pyramid1" loCatId="pyramid" qsTypeId="urn:microsoft.com/office/officeart/2005/8/quickstyle/3d5" qsCatId="3D" csTypeId="urn:microsoft.com/office/officeart/2005/8/colors/colorful5" csCatId="colorful" phldr="1"/>
      <dgm:spPr/>
      <dgm:t>
        <a:bodyPr/>
        <a:lstStyle/>
        <a:p>
          <a:pPr rtl="1"/>
          <a:endParaRPr lang="he-IL"/>
        </a:p>
      </dgm:t>
    </dgm:pt>
    <dgm:pt modelId="{44AC9D14-1D9D-4898-A304-5AA6F078B101}">
      <dgm:prSet phldrT="[טקסט]" custT="1"/>
      <dgm:spPr>
        <a:solidFill>
          <a:srgbClr val="359937"/>
        </a:solidFill>
      </dgm:spPr>
      <dgm:t>
        <a:bodyPr/>
        <a:lstStyle/>
        <a:p>
          <a:pPr rtl="1">
            <a:lnSpc>
              <a:spcPct val="100000"/>
            </a:lnSpc>
            <a:spcAft>
              <a:spcPts val="0"/>
            </a:spcAft>
          </a:pPr>
          <a:endParaRPr lang="he-IL" sz="2000" b="1" dirty="0">
            <a:solidFill>
              <a:schemeClr val="bg1"/>
            </a:solidFill>
            <a:effectLst>
              <a:outerShdw blurRad="38100" dist="38100" dir="2700000" algn="tl">
                <a:srgbClr val="000000">
                  <a:alpha val="43137"/>
                </a:srgbClr>
              </a:outerShdw>
            </a:effectLst>
            <a:latin typeface="Heebo" pitchFamily="2" charset="-79"/>
            <a:cs typeface="Heebo" pitchFamily="2" charset="-79"/>
          </a:endParaRPr>
        </a:p>
        <a:p>
          <a:pPr rtl="1">
            <a:lnSpc>
              <a:spcPct val="100000"/>
            </a:lnSpc>
            <a:spcAft>
              <a:spcPts val="0"/>
            </a:spcAft>
          </a:pPr>
          <a:r>
            <a:rPr lang="he-IL" sz="2200" b="1" dirty="0">
              <a:solidFill>
                <a:schemeClr val="bg1"/>
              </a:solidFill>
              <a:effectLst>
                <a:outerShdw blurRad="38100" dist="38100" dir="2700000" algn="tl">
                  <a:srgbClr val="000000">
                    <a:alpha val="43137"/>
                  </a:srgbClr>
                </a:outerShdw>
              </a:effectLst>
              <a:latin typeface="Heebo" pitchFamily="2" charset="-79"/>
              <a:cs typeface="Heebo" pitchFamily="2" charset="-79"/>
            </a:rPr>
            <a:t>אופק </a:t>
          </a:r>
        </a:p>
        <a:p>
          <a:pPr rtl="1">
            <a:lnSpc>
              <a:spcPct val="100000"/>
            </a:lnSpc>
            <a:spcAft>
              <a:spcPts val="0"/>
            </a:spcAft>
          </a:pPr>
          <a:r>
            <a:rPr lang="he-IL" sz="2200" b="1" dirty="0">
              <a:solidFill>
                <a:schemeClr val="bg1"/>
              </a:solidFill>
              <a:effectLst>
                <a:outerShdw blurRad="38100" dist="38100" dir="2700000" algn="tl">
                  <a:srgbClr val="000000">
                    <a:alpha val="43137"/>
                  </a:srgbClr>
                </a:outerShdw>
              </a:effectLst>
              <a:latin typeface="Heebo" pitchFamily="2" charset="-79"/>
              <a:cs typeface="Heebo" pitchFamily="2" charset="-79"/>
            </a:rPr>
            <a:t>תעסוקתי</a:t>
          </a:r>
        </a:p>
      </dgm:t>
    </dgm:pt>
    <dgm:pt modelId="{1444687A-B2A8-437A-9829-C133F0A6325D}" type="parTrans" cxnId="{2BB082B0-0D4A-40F6-9249-482DBC1E9C60}">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25028651-6397-4F11-9C3C-B6866E0CE3C5}" type="sibTrans" cxnId="{2BB082B0-0D4A-40F6-9249-482DBC1E9C60}">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63CC1A90-09F2-4445-8780-2183F0B75335}">
      <dgm:prSet phldrT="[טקסט]" custT="1"/>
      <dgm:spPr>
        <a:solidFill>
          <a:srgbClr val="EEAC34"/>
        </a:solidFill>
      </dgm:spPr>
      <dgm:t>
        <a:bodyPr/>
        <a:lstStyle/>
        <a:p>
          <a:pPr rtl="1"/>
          <a:r>
            <a:rPr lang="he-IL" sz="2200" b="1" dirty="0">
              <a:solidFill>
                <a:schemeClr val="bg1"/>
              </a:solidFill>
              <a:effectLst>
                <a:outerShdw blurRad="38100" dist="38100" dir="2700000" algn="tl">
                  <a:srgbClr val="000000">
                    <a:alpha val="43137"/>
                  </a:srgbClr>
                </a:outerShdw>
              </a:effectLst>
              <a:latin typeface="Heebo" pitchFamily="2" charset="-79"/>
              <a:cs typeface="Heebo" pitchFamily="2" charset="-79"/>
            </a:rPr>
            <a:t>תהליכי התפתחות אישית ומצוינות מקצועית</a:t>
          </a:r>
        </a:p>
      </dgm:t>
    </dgm:pt>
    <dgm:pt modelId="{49003541-C277-4F42-8FD8-0C6CDCB85FC0}" type="parTrans" cxnId="{722013CE-0B3A-4F7D-8E39-FF0A7F083405}">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66EC7D1B-5194-4E85-9D2F-DAFD13BF3A73}" type="sibTrans" cxnId="{722013CE-0B3A-4F7D-8E39-FF0A7F083405}">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B4B4CBF0-5429-464F-BB3B-8D93FCF2039E}">
      <dgm:prSet phldrT="[טקסט]" custT="1"/>
      <dgm:spPr>
        <a:solidFill>
          <a:srgbClr val="3088C9"/>
        </a:solidFill>
      </dgm:spPr>
      <dgm:t>
        <a:bodyPr/>
        <a:lstStyle/>
        <a:p>
          <a:pPr rtl="1"/>
          <a:r>
            <a:rPr lang="he-IL" sz="2400" b="1" dirty="0">
              <a:solidFill>
                <a:schemeClr val="bg1"/>
              </a:solidFill>
              <a:effectLst>
                <a:outerShdw blurRad="38100" dist="38100" dir="2700000" algn="tl">
                  <a:srgbClr val="000000">
                    <a:alpha val="43137"/>
                  </a:srgbClr>
                </a:outerShdw>
              </a:effectLst>
              <a:latin typeface="Heebo" pitchFamily="2" charset="-79"/>
              <a:cs typeface="Heebo" pitchFamily="2" charset="-79"/>
            </a:rPr>
            <a:t>סף (מסננת החניכות- </a:t>
          </a:r>
          <a:r>
            <a:rPr lang="he-IL" sz="1400" b="1" dirty="0">
              <a:solidFill>
                <a:schemeClr val="bg1"/>
              </a:solidFill>
              <a:latin typeface="Calibri" panose="020F0502020204030204" pitchFamily="34" charset="0"/>
              <a:ea typeface="Calibri" panose="020F0502020204030204" pitchFamily="34" charset="0"/>
              <a:cs typeface="Heebo" pitchFamily="2" charset="-79"/>
            </a:rPr>
            <a:t>כלי לבדיקת איכות והתאמה של מקום לחניכות- </a:t>
          </a:r>
          <a:r>
            <a:rPr lang="he-IL" sz="1400" dirty="0">
              <a:solidFill>
                <a:schemeClr val="bg1"/>
              </a:solidFill>
              <a:latin typeface="Calibri" panose="020F0502020204030204" pitchFamily="34" charset="0"/>
              <a:ea typeface="Calibri" panose="020F0502020204030204" pitchFamily="34" charset="0"/>
              <a:cs typeface="Heebo" pitchFamily="2" charset="-79"/>
            </a:rPr>
            <a:t>.משמש בעיקר בשלב של בחירת מקומות עבודה ולפני השמת תלמידים.</a:t>
          </a:r>
          <a:r>
            <a:rPr lang="he-IL" sz="1400" b="1" dirty="0">
              <a:solidFill>
                <a:schemeClr val="bg1"/>
              </a:solidFill>
              <a:effectLst>
                <a:outerShdw blurRad="38100" dist="38100" dir="2700000" algn="tl">
                  <a:srgbClr val="000000">
                    <a:alpha val="43137"/>
                  </a:srgbClr>
                </a:outerShdw>
              </a:effectLst>
              <a:latin typeface="Heebo" pitchFamily="2" charset="-79"/>
              <a:cs typeface="Heebo" pitchFamily="2" charset="-79"/>
            </a:rPr>
            <a:t>)</a:t>
          </a:r>
          <a:endParaRPr lang="he-IL" sz="2400" b="1" dirty="0">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37E3ED4E-81D6-4B51-B9E2-BEFF1756EE92}" type="parTrans" cxnId="{A96D7A62-8FC9-49BD-8B94-578BAC715569}">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7114CFE0-E3E1-4C72-A96B-DDDA278DF953}" type="sibTrans" cxnId="{A96D7A62-8FC9-49BD-8B94-578BAC715569}">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AD37AF09-465A-4E83-8357-670CC8704E31}">
      <dgm:prSet phldrT="[טקסט]" custT="1"/>
      <dgm:spPr>
        <a:solidFill>
          <a:srgbClr val="EB5859"/>
        </a:solidFill>
      </dgm:spPr>
      <dgm:t>
        <a:bodyPr/>
        <a:lstStyle/>
        <a:p>
          <a:pPr rtl="1"/>
          <a:r>
            <a:rPr lang="he-IL" sz="2400" b="1" dirty="0">
              <a:solidFill>
                <a:schemeClr val="bg1"/>
              </a:solidFill>
              <a:effectLst>
                <a:outerShdw blurRad="38100" dist="38100" dir="2700000" algn="tl">
                  <a:srgbClr val="000000">
                    <a:alpha val="43137"/>
                  </a:srgbClr>
                </a:outerShdw>
              </a:effectLst>
              <a:latin typeface="Heebo" pitchFamily="2" charset="-79"/>
              <a:cs typeface="Heebo" pitchFamily="2" charset="-79"/>
            </a:rPr>
            <a:t>מיומנויות וכישורים מקצועיים</a:t>
          </a:r>
        </a:p>
      </dgm:t>
    </dgm:pt>
    <dgm:pt modelId="{ADB60169-754E-497E-8B4B-9CB42CC49C29}" type="parTrans" cxnId="{3EE1BD13-D8D8-434A-BC44-B8A5A108F049}">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2928DC0E-05B8-4635-A214-1C2334547DBE}" type="sibTrans" cxnId="{3EE1BD13-D8D8-434A-BC44-B8A5A108F049}">
      <dgm:prSet/>
      <dgm:spPr/>
      <dgm:t>
        <a:bodyPr/>
        <a:lstStyle/>
        <a:p>
          <a:pPr rtl="1"/>
          <a:endParaRPr lang="he-IL" sz="1200" b="1">
            <a:solidFill>
              <a:schemeClr val="bg1"/>
            </a:solidFill>
            <a:effectLst>
              <a:outerShdw blurRad="38100" dist="38100" dir="2700000" algn="tl">
                <a:srgbClr val="000000">
                  <a:alpha val="43137"/>
                </a:srgbClr>
              </a:outerShdw>
            </a:effectLst>
            <a:latin typeface="Heebo" pitchFamily="2" charset="-79"/>
            <a:cs typeface="Heebo" pitchFamily="2" charset="-79"/>
          </a:endParaRPr>
        </a:p>
      </dgm:t>
    </dgm:pt>
    <dgm:pt modelId="{0C9A6E5D-A8DF-4601-9D2C-2C03AC22A57D}" type="pres">
      <dgm:prSet presAssocID="{DC243F17-4FAC-49F5-929C-B2C6133E2974}" presName="Name0" presStyleCnt="0">
        <dgm:presLayoutVars>
          <dgm:dir/>
          <dgm:animLvl val="lvl"/>
          <dgm:resizeHandles val="exact"/>
        </dgm:presLayoutVars>
      </dgm:prSet>
      <dgm:spPr/>
    </dgm:pt>
    <dgm:pt modelId="{CC551CC7-B32D-4942-A62A-A0DAC448EEE7}" type="pres">
      <dgm:prSet presAssocID="{44AC9D14-1D9D-4898-A304-5AA6F078B101}" presName="Name8" presStyleCnt="0"/>
      <dgm:spPr/>
    </dgm:pt>
    <dgm:pt modelId="{E96E84B2-B8CB-482B-BA5E-C64271151DCD}" type="pres">
      <dgm:prSet presAssocID="{44AC9D14-1D9D-4898-A304-5AA6F078B101}" presName="level" presStyleLbl="node1" presStyleIdx="0" presStyleCnt="4">
        <dgm:presLayoutVars>
          <dgm:chMax val="1"/>
          <dgm:bulletEnabled val="1"/>
        </dgm:presLayoutVars>
      </dgm:prSet>
      <dgm:spPr/>
    </dgm:pt>
    <dgm:pt modelId="{A4569C67-8976-4B69-BADA-4E9CCA69CB69}" type="pres">
      <dgm:prSet presAssocID="{44AC9D14-1D9D-4898-A304-5AA6F078B101}" presName="levelTx" presStyleLbl="revTx" presStyleIdx="0" presStyleCnt="0">
        <dgm:presLayoutVars>
          <dgm:chMax val="1"/>
          <dgm:bulletEnabled val="1"/>
        </dgm:presLayoutVars>
      </dgm:prSet>
      <dgm:spPr/>
    </dgm:pt>
    <dgm:pt modelId="{DC24A5AE-02B0-4E46-AD09-8F1A9AD3560E}" type="pres">
      <dgm:prSet presAssocID="{63CC1A90-09F2-4445-8780-2183F0B75335}" presName="Name8" presStyleCnt="0"/>
      <dgm:spPr/>
    </dgm:pt>
    <dgm:pt modelId="{B2171011-598F-48E3-AD0A-6ADB19664907}" type="pres">
      <dgm:prSet presAssocID="{63CC1A90-09F2-4445-8780-2183F0B75335}" presName="level" presStyleLbl="node1" presStyleIdx="1" presStyleCnt="4">
        <dgm:presLayoutVars>
          <dgm:chMax val="1"/>
          <dgm:bulletEnabled val="1"/>
        </dgm:presLayoutVars>
      </dgm:prSet>
      <dgm:spPr/>
    </dgm:pt>
    <dgm:pt modelId="{3AF96BBE-EDA4-4414-B9FA-4460FCBFF8AF}" type="pres">
      <dgm:prSet presAssocID="{63CC1A90-09F2-4445-8780-2183F0B75335}" presName="levelTx" presStyleLbl="revTx" presStyleIdx="0" presStyleCnt="0">
        <dgm:presLayoutVars>
          <dgm:chMax val="1"/>
          <dgm:bulletEnabled val="1"/>
        </dgm:presLayoutVars>
      </dgm:prSet>
      <dgm:spPr/>
    </dgm:pt>
    <dgm:pt modelId="{06626FF2-72D1-45DD-8488-9E224AD2F582}" type="pres">
      <dgm:prSet presAssocID="{AD37AF09-465A-4E83-8357-670CC8704E31}" presName="Name8" presStyleCnt="0"/>
      <dgm:spPr/>
    </dgm:pt>
    <dgm:pt modelId="{73942F5A-0921-4AC5-9F96-18BEEC3D6367}" type="pres">
      <dgm:prSet presAssocID="{AD37AF09-465A-4E83-8357-670CC8704E31}" presName="level" presStyleLbl="node1" presStyleIdx="2" presStyleCnt="4">
        <dgm:presLayoutVars>
          <dgm:chMax val="1"/>
          <dgm:bulletEnabled val="1"/>
        </dgm:presLayoutVars>
      </dgm:prSet>
      <dgm:spPr/>
    </dgm:pt>
    <dgm:pt modelId="{DA935334-DF0E-4972-91DC-CB72C34B881C}" type="pres">
      <dgm:prSet presAssocID="{AD37AF09-465A-4E83-8357-670CC8704E31}" presName="levelTx" presStyleLbl="revTx" presStyleIdx="0" presStyleCnt="0">
        <dgm:presLayoutVars>
          <dgm:chMax val="1"/>
          <dgm:bulletEnabled val="1"/>
        </dgm:presLayoutVars>
      </dgm:prSet>
      <dgm:spPr/>
    </dgm:pt>
    <dgm:pt modelId="{96E7050B-4809-4743-BD50-126E0BC73354}" type="pres">
      <dgm:prSet presAssocID="{B4B4CBF0-5429-464F-BB3B-8D93FCF2039E}" presName="Name8" presStyleCnt="0"/>
      <dgm:spPr/>
    </dgm:pt>
    <dgm:pt modelId="{005B9B6F-36F8-4B13-8311-9C3184B009E5}" type="pres">
      <dgm:prSet presAssocID="{B4B4CBF0-5429-464F-BB3B-8D93FCF2039E}" presName="level" presStyleLbl="node1" presStyleIdx="3" presStyleCnt="4" custLinFactNeighborX="-5602" custLinFactNeighborY="9831">
        <dgm:presLayoutVars>
          <dgm:chMax val="1"/>
          <dgm:bulletEnabled val="1"/>
        </dgm:presLayoutVars>
      </dgm:prSet>
      <dgm:spPr/>
    </dgm:pt>
    <dgm:pt modelId="{0DD5B4C6-179E-4CB4-9AF3-17929F195DFB}" type="pres">
      <dgm:prSet presAssocID="{B4B4CBF0-5429-464F-BB3B-8D93FCF2039E}" presName="levelTx" presStyleLbl="revTx" presStyleIdx="0" presStyleCnt="0">
        <dgm:presLayoutVars>
          <dgm:chMax val="1"/>
          <dgm:bulletEnabled val="1"/>
        </dgm:presLayoutVars>
      </dgm:prSet>
      <dgm:spPr/>
    </dgm:pt>
  </dgm:ptLst>
  <dgm:cxnLst>
    <dgm:cxn modelId="{3EE1BD13-D8D8-434A-BC44-B8A5A108F049}" srcId="{DC243F17-4FAC-49F5-929C-B2C6133E2974}" destId="{AD37AF09-465A-4E83-8357-670CC8704E31}" srcOrd="2" destOrd="0" parTransId="{ADB60169-754E-497E-8B4B-9CB42CC49C29}" sibTransId="{2928DC0E-05B8-4635-A214-1C2334547DBE}"/>
    <dgm:cxn modelId="{9AE2CD22-E58A-4D72-BEA5-FFF14D3248EF}" type="presOf" srcId="{B4B4CBF0-5429-464F-BB3B-8D93FCF2039E}" destId="{0DD5B4C6-179E-4CB4-9AF3-17929F195DFB}" srcOrd="1" destOrd="0" presId="urn:microsoft.com/office/officeart/2005/8/layout/pyramid1"/>
    <dgm:cxn modelId="{9D727B38-435B-44C2-99E4-10841CBFC143}" type="presOf" srcId="{AD37AF09-465A-4E83-8357-670CC8704E31}" destId="{73942F5A-0921-4AC5-9F96-18BEEC3D6367}" srcOrd="0" destOrd="0" presId="urn:microsoft.com/office/officeart/2005/8/layout/pyramid1"/>
    <dgm:cxn modelId="{F1D51F42-C720-47FB-847D-F648A6F6A158}" type="presOf" srcId="{DC243F17-4FAC-49F5-929C-B2C6133E2974}" destId="{0C9A6E5D-A8DF-4601-9D2C-2C03AC22A57D}" srcOrd="0" destOrd="0" presId="urn:microsoft.com/office/officeart/2005/8/layout/pyramid1"/>
    <dgm:cxn modelId="{A96D7A62-8FC9-49BD-8B94-578BAC715569}" srcId="{DC243F17-4FAC-49F5-929C-B2C6133E2974}" destId="{B4B4CBF0-5429-464F-BB3B-8D93FCF2039E}" srcOrd="3" destOrd="0" parTransId="{37E3ED4E-81D6-4B51-B9E2-BEFF1756EE92}" sibTransId="{7114CFE0-E3E1-4C72-A96B-DDDA278DF953}"/>
    <dgm:cxn modelId="{BA2C1544-2C90-4419-9D6E-D4AF1C2652C1}" type="presOf" srcId="{63CC1A90-09F2-4445-8780-2183F0B75335}" destId="{3AF96BBE-EDA4-4414-B9FA-4460FCBFF8AF}" srcOrd="1" destOrd="0" presId="urn:microsoft.com/office/officeart/2005/8/layout/pyramid1"/>
    <dgm:cxn modelId="{D1B2F46B-3A41-4C22-923C-EF7602B8C01A}" type="presOf" srcId="{44AC9D14-1D9D-4898-A304-5AA6F078B101}" destId="{A4569C67-8976-4B69-BADA-4E9CCA69CB69}" srcOrd="1" destOrd="0" presId="urn:microsoft.com/office/officeart/2005/8/layout/pyramid1"/>
    <dgm:cxn modelId="{FE014058-2A42-4260-9AB9-0424104ABFA4}" type="presOf" srcId="{B4B4CBF0-5429-464F-BB3B-8D93FCF2039E}" destId="{005B9B6F-36F8-4B13-8311-9C3184B009E5}" srcOrd="0" destOrd="0" presId="urn:microsoft.com/office/officeart/2005/8/layout/pyramid1"/>
    <dgm:cxn modelId="{22B0749E-E697-452D-BE77-F17906429C4B}" type="presOf" srcId="{44AC9D14-1D9D-4898-A304-5AA6F078B101}" destId="{E96E84B2-B8CB-482B-BA5E-C64271151DCD}" srcOrd="0" destOrd="0" presId="urn:microsoft.com/office/officeart/2005/8/layout/pyramid1"/>
    <dgm:cxn modelId="{2BB082B0-0D4A-40F6-9249-482DBC1E9C60}" srcId="{DC243F17-4FAC-49F5-929C-B2C6133E2974}" destId="{44AC9D14-1D9D-4898-A304-5AA6F078B101}" srcOrd="0" destOrd="0" parTransId="{1444687A-B2A8-437A-9829-C133F0A6325D}" sibTransId="{25028651-6397-4F11-9C3C-B6866E0CE3C5}"/>
    <dgm:cxn modelId="{722013CE-0B3A-4F7D-8E39-FF0A7F083405}" srcId="{DC243F17-4FAC-49F5-929C-B2C6133E2974}" destId="{63CC1A90-09F2-4445-8780-2183F0B75335}" srcOrd="1" destOrd="0" parTransId="{49003541-C277-4F42-8FD8-0C6CDCB85FC0}" sibTransId="{66EC7D1B-5194-4E85-9D2F-DAFD13BF3A73}"/>
    <dgm:cxn modelId="{EB18A0EF-2AC0-4098-9669-E0DEB8EE8099}" type="presOf" srcId="{AD37AF09-465A-4E83-8357-670CC8704E31}" destId="{DA935334-DF0E-4972-91DC-CB72C34B881C}" srcOrd="1" destOrd="0" presId="urn:microsoft.com/office/officeart/2005/8/layout/pyramid1"/>
    <dgm:cxn modelId="{3159F1F3-C688-4E75-89FF-55873EDB7B1B}" type="presOf" srcId="{63CC1A90-09F2-4445-8780-2183F0B75335}" destId="{B2171011-598F-48E3-AD0A-6ADB19664907}" srcOrd="0" destOrd="0" presId="urn:microsoft.com/office/officeart/2005/8/layout/pyramid1"/>
    <dgm:cxn modelId="{68E8F7F0-2EDF-47A9-98E8-2A6EF8249B19}" type="presParOf" srcId="{0C9A6E5D-A8DF-4601-9D2C-2C03AC22A57D}" destId="{CC551CC7-B32D-4942-A62A-A0DAC448EEE7}" srcOrd="0" destOrd="0" presId="urn:microsoft.com/office/officeart/2005/8/layout/pyramid1"/>
    <dgm:cxn modelId="{F345BB07-BF7A-4FC1-A203-8239CBFEE279}" type="presParOf" srcId="{CC551CC7-B32D-4942-A62A-A0DAC448EEE7}" destId="{E96E84B2-B8CB-482B-BA5E-C64271151DCD}" srcOrd="0" destOrd="0" presId="urn:microsoft.com/office/officeart/2005/8/layout/pyramid1"/>
    <dgm:cxn modelId="{4DFC4156-20C5-4D3A-8E23-3396B455B250}" type="presParOf" srcId="{CC551CC7-B32D-4942-A62A-A0DAC448EEE7}" destId="{A4569C67-8976-4B69-BADA-4E9CCA69CB69}" srcOrd="1" destOrd="0" presId="urn:microsoft.com/office/officeart/2005/8/layout/pyramid1"/>
    <dgm:cxn modelId="{219C8F2C-5890-449B-AC31-EADB88E2DA5C}" type="presParOf" srcId="{0C9A6E5D-A8DF-4601-9D2C-2C03AC22A57D}" destId="{DC24A5AE-02B0-4E46-AD09-8F1A9AD3560E}" srcOrd="1" destOrd="0" presId="urn:microsoft.com/office/officeart/2005/8/layout/pyramid1"/>
    <dgm:cxn modelId="{4E5307D9-23B8-4BE1-84A6-2D8D97D5A602}" type="presParOf" srcId="{DC24A5AE-02B0-4E46-AD09-8F1A9AD3560E}" destId="{B2171011-598F-48E3-AD0A-6ADB19664907}" srcOrd="0" destOrd="0" presId="urn:microsoft.com/office/officeart/2005/8/layout/pyramid1"/>
    <dgm:cxn modelId="{1D26F3AD-13BF-411B-8EEC-188E4234B209}" type="presParOf" srcId="{DC24A5AE-02B0-4E46-AD09-8F1A9AD3560E}" destId="{3AF96BBE-EDA4-4414-B9FA-4460FCBFF8AF}" srcOrd="1" destOrd="0" presId="urn:microsoft.com/office/officeart/2005/8/layout/pyramid1"/>
    <dgm:cxn modelId="{D54936EF-F59B-47AD-9AAE-2A747E68E15D}" type="presParOf" srcId="{0C9A6E5D-A8DF-4601-9D2C-2C03AC22A57D}" destId="{06626FF2-72D1-45DD-8488-9E224AD2F582}" srcOrd="2" destOrd="0" presId="urn:microsoft.com/office/officeart/2005/8/layout/pyramid1"/>
    <dgm:cxn modelId="{9D684029-6291-4379-8FCC-2B7AC626814F}" type="presParOf" srcId="{06626FF2-72D1-45DD-8488-9E224AD2F582}" destId="{73942F5A-0921-4AC5-9F96-18BEEC3D6367}" srcOrd="0" destOrd="0" presId="urn:microsoft.com/office/officeart/2005/8/layout/pyramid1"/>
    <dgm:cxn modelId="{B5A82A0B-5551-40A6-8E89-C3640A81DE85}" type="presParOf" srcId="{06626FF2-72D1-45DD-8488-9E224AD2F582}" destId="{DA935334-DF0E-4972-91DC-CB72C34B881C}" srcOrd="1" destOrd="0" presId="urn:microsoft.com/office/officeart/2005/8/layout/pyramid1"/>
    <dgm:cxn modelId="{7FA7AA0F-6E00-4D9B-A1A1-9A539ED5F5E0}" type="presParOf" srcId="{0C9A6E5D-A8DF-4601-9D2C-2C03AC22A57D}" destId="{96E7050B-4809-4743-BD50-126E0BC73354}" srcOrd="3" destOrd="0" presId="urn:microsoft.com/office/officeart/2005/8/layout/pyramid1"/>
    <dgm:cxn modelId="{87BB9E07-842B-42D1-9CB9-F5C9CED2D897}" type="presParOf" srcId="{96E7050B-4809-4743-BD50-126E0BC73354}" destId="{005B9B6F-36F8-4B13-8311-9C3184B009E5}" srcOrd="0" destOrd="0" presId="urn:microsoft.com/office/officeart/2005/8/layout/pyramid1"/>
    <dgm:cxn modelId="{54BFAC3A-C8BC-4A8C-BAAF-6D4AD2368F50}" type="presParOf" srcId="{96E7050B-4809-4743-BD50-126E0BC73354}" destId="{0DD5B4C6-179E-4CB4-9AF3-17929F195DFB}" srcOrd="1" destOrd="0" presId="urn:microsoft.com/office/officeart/2005/8/layout/pyramid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E84B2-B8CB-482B-BA5E-C64271151DCD}">
      <dsp:nvSpPr>
        <dsp:cNvPr id="0" name=""/>
        <dsp:cNvSpPr/>
      </dsp:nvSpPr>
      <dsp:spPr>
        <a:xfrm>
          <a:off x="2755622" y="0"/>
          <a:ext cx="1837081" cy="1518319"/>
        </a:xfrm>
        <a:prstGeom prst="trapezoid">
          <a:avLst>
            <a:gd name="adj" fmla="val 60497"/>
          </a:avLst>
        </a:prstGeom>
        <a:solidFill>
          <a:srgbClr val="359937"/>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1">
            <a:lnSpc>
              <a:spcPct val="100000"/>
            </a:lnSpc>
            <a:spcBef>
              <a:spcPct val="0"/>
            </a:spcBef>
            <a:spcAft>
              <a:spcPts val="0"/>
            </a:spcAft>
            <a:buNone/>
          </a:pPr>
          <a:endParaRPr lang="he-IL" sz="2000" b="1" kern="1200" dirty="0">
            <a:solidFill>
              <a:schemeClr val="bg1"/>
            </a:solidFill>
            <a:effectLst>
              <a:outerShdw blurRad="38100" dist="38100" dir="2700000" algn="tl">
                <a:srgbClr val="000000">
                  <a:alpha val="43137"/>
                </a:srgbClr>
              </a:outerShdw>
            </a:effectLst>
            <a:latin typeface="Heebo" pitchFamily="2" charset="-79"/>
            <a:cs typeface="Heebo" pitchFamily="2" charset="-79"/>
          </a:endParaRPr>
        </a:p>
        <a:p>
          <a:pPr marL="0" lvl="0" indent="0" algn="ctr" defTabSz="889000" rtl="1">
            <a:lnSpc>
              <a:spcPct val="100000"/>
            </a:lnSpc>
            <a:spcBef>
              <a:spcPct val="0"/>
            </a:spcBef>
            <a:spcAft>
              <a:spcPts val="0"/>
            </a:spcAft>
            <a:buNone/>
          </a:pPr>
          <a:r>
            <a:rPr lang="he-IL" sz="22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אופק </a:t>
          </a:r>
        </a:p>
        <a:p>
          <a:pPr marL="0" lvl="0" indent="0" algn="ctr" defTabSz="889000" rtl="1">
            <a:lnSpc>
              <a:spcPct val="100000"/>
            </a:lnSpc>
            <a:spcBef>
              <a:spcPct val="0"/>
            </a:spcBef>
            <a:spcAft>
              <a:spcPts val="0"/>
            </a:spcAft>
            <a:buNone/>
          </a:pPr>
          <a:r>
            <a:rPr lang="he-IL" sz="22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תעסוקתי</a:t>
          </a:r>
        </a:p>
      </dsp:txBody>
      <dsp:txXfrm>
        <a:off x="2755622" y="0"/>
        <a:ext cx="1837081" cy="1518319"/>
      </dsp:txXfrm>
    </dsp:sp>
    <dsp:sp modelId="{B2171011-598F-48E3-AD0A-6ADB19664907}">
      <dsp:nvSpPr>
        <dsp:cNvPr id="0" name=""/>
        <dsp:cNvSpPr/>
      </dsp:nvSpPr>
      <dsp:spPr>
        <a:xfrm>
          <a:off x="1837081" y="1518319"/>
          <a:ext cx="3674163" cy="1518319"/>
        </a:xfrm>
        <a:prstGeom prst="trapezoid">
          <a:avLst>
            <a:gd name="adj" fmla="val 60497"/>
          </a:avLst>
        </a:prstGeom>
        <a:solidFill>
          <a:srgbClr val="EEAC34"/>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rtl="1">
            <a:lnSpc>
              <a:spcPct val="90000"/>
            </a:lnSpc>
            <a:spcBef>
              <a:spcPct val="0"/>
            </a:spcBef>
            <a:spcAft>
              <a:spcPct val="35000"/>
            </a:spcAft>
            <a:buNone/>
          </a:pPr>
          <a:r>
            <a:rPr lang="he-IL" sz="22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תהליכי התפתחות אישית ומצוינות מקצועית</a:t>
          </a:r>
        </a:p>
      </dsp:txBody>
      <dsp:txXfrm>
        <a:off x="2480060" y="1518319"/>
        <a:ext cx="2388206" cy="1518319"/>
      </dsp:txXfrm>
    </dsp:sp>
    <dsp:sp modelId="{73942F5A-0921-4AC5-9F96-18BEEC3D6367}">
      <dsp:nvSpPr>
        <dsp:cNvPr id="0" name=""/>
        <dsp:cNvSpPr/>
      </dsp:nvSpPr>
      <dsp:spPr>
        <a:xfrm>
          <a:off x="918540" y="3036639"/>
          <a:ext cx="5511245" cy="1518319"/>
        </a:xfrm>
        <a:prstGeom prst="trapezoid">
          <a:avLst>
            <a:gd name="adj" fmla="val 60497"/>
          </a:avLst>
        </a:prstGeom>
        <a:solidFill>
          <a:srgbClr val="EB5859"/>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he-IL" sz="24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מיומנויות וכישורים מקצועיים</a:t>
          </a:r>
        </a:p>
      </dsp:txBody>
      <dsp:txXfrm>
        <a:off x="1883008" y="3036639"/>
        <a:ext cx="3582309" cy="1518319"/>
      </dsp:txXfrm>
    </dsp:sp>
    <dsp:sp modelId="{005B9B6F-36F8-4B13-8311-9C3184B009E5}">
      <dsp:nvSpPr>
        <dsp:cNvPr id="0" name=""/>
        <dsp:cNvSpPr/>
      </dsp:nvSpPr>
      <dsp:spPr>
        <a:xfrm>
          <a:off x="0" y="4554959"/>
          <a:ext cx="7348326" cy="1518319"/>
        </a:xfrm>
        <a:prstGeom prst="trapezoid">
          <a:avLst>
            <a:gd name="adj" fmla="val 60497"/>
          </a:avLst>
        </a:prstGeom>
        <a:solidFill>
          <a:srgbClr val="3088C9"/>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rtl="1">
            <a:lnSpc>
              <a:spcPct val="90000"/>
            </a:lnSpc>
            <a:spcBef>
              <a:spcPct val="0"/>
            </a:spcBef>
            <a:spcAft>
              <a:spcPct val="35000"/>
            </a:spcAft>
            <a:buNone/>
          </a:pPr>
          <a:r>
            <a:rPr lang="he-IL" sz="24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סף (מסננת החניכות- </a:t>
          </a:r>
          <a:r>
            <a:rPr lang="he-IL" sz="1400" b="1" kern="1200" dirty="0">
              <a:solidFill>
                <a:schemeClr val="bg1"/>
              </a:solidFill>
              <a:latin typeface="Calibri" panose="020F0502020204030204" pitchFamily="34" charset="0"/>
              <a:ea typeface="Calibri" panose="020F0502020204030204" pitchFamily="34" charset="0"/>
              <a:cs typeface="Heebo" pitchFamily="2" charset="-79"/>
            </a:rPr>
            <a:t>כלי לבדיקת איכות והתאמה של מקום לחניכות- </a:t>
          </a:r>
          <a:r>
            <a:rPr lang="he-IL" sz="1400" kern="1200" dirty="0">
              <a:solidFill>
                <a:schemeClr val="bg1"/>
              </a:solidFill>
              <a:latin typeface="Calibri" panose="020F0502020204030204" pitchFamily="34" charset="0"/>
              <a:ea typeface="Calibri" panose="020F0502020204030204" pitchFamily="34" charset="0"/>
              <a:cs typeface="Heebo" pitchFamily="2" charset="-79"/>
            </a:rPr>
            <a:t>.משמש בעיקר בשלב של בחירת מקומות עבודה ולפני השמת תלמידים.</a:t>
          </a:r>
          <a:r>
            <a:rPr lang="he-IL" sz="1400" b="1" kern="1200" dirty="0">
              <a:solidFill>
                <a:schemeClr val="bg1"/>
              </a:solidFill>
              <a:effectLst>
                <a:outerShdw blurRad="38100" dist="38100" dir="2700000" algn="tl">
                  <a:srgbClr val="000000">
                    <a:alpha val="43137"/>
                  </a:srgbClr>
                </a:outerShdw>
              </a:effectLst>
              <a:latin typeface="Heebo" pitchFamily="2" charset="-79"/>
              <a:cs typeface="Heebo" pitchFamily="2" charset="-79"/>
            </a:rPr>
            <a:t>)</a:t>
          </a:r>
          <a:endParaRPr lang="he-IL" sz="2400" b="1" kern="1200" dirty="0">
            <a:solidFill>
              <a:schemeClr val="bg1"/>
            </a:solidFill>
            <a:effectLst>
              <a:outerShdw blurRad="38100" dist="38100" dir="2700000" algn="tl">
                <a:srgbClr val="000000">
                  <a:alpha val="43137"/>
                </a:srgbClr>
              </a:outerShdw>
            </a:effectLst>
            <a:latin typeface="Heebo" pitchFamily="2" charset="-79"/>
            <a:cs typeface="Heebo" pitchFamily="2" charset="-79"/>
          </a:endParaRPr>
        </a:p>
      </dsp:txBody>
      <dsp:txXfrm>
        <a:off x="1285957" y="4554959"/>
        <a:ext cx="4776412" cy="151831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34237DA-39F1-49F5-AA9C-1B848951880B}" type="datetimeFigureOut">
              <a:rPr lang="he-IL" smtClean="0"/>
              <a:t>ז'/תשרי/תשפ"ו</a:t>
            </a:fld>
            <a:endParaRPr lang="he-IL"/>
          </a:p>
        </p:txBody>
      </p:sp>
      <p:sp>
        <p:nvSpPr>
          <p:cNvPr id="4" name="מציין מיקום של תמונת שקופית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7D6F020-DCF3-4A1B-8AD8-3FDC52B486C9}" type="slidenum">
              <a:rPr lang="he-IL" smtClean="0"/>
              <a:t>‹#›</a:t>
            </a:fld>
            <a:endParaRPr lang="he-IL"/>
          </a:p>
        </p:txBody>
      </p:sp>
    </p:spTree>
    <p:extLst>
      <p:ext uri="{BB962C8B-B14F-4D97-AF65-F5344CB8AC3E}">
        <p14:creationId xmlns:p14="http://schemas.microsoft.com/office/powerpoint/2010/main" val="2724654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DBE7F-9DD0-EB36-B4EB-7A842AE96A9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7BEB1FA-410E-0711-2B7A-86B387A41AA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3183DA2-F1EB-07AB-38A8-596DC9464F7C}"/>
              </a:ext>
            </a:extLst>
          </p:cNvPr>
          <p:cNvSpPr>
            <a:spLocks noGrp="1"/>
          </p:cNvSpPr>
          <p:nvPr>
            <p:ph type="body" idx="1"/>
          </p:nvPr>
        </p:nvSpPr>
        <p:spPr/>
        <p:txBody>
          <a:bodyPr/>
          <a:lstStyle/>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אני חושב שצריך להגדיר מה המטרות של הפירמידה </a:t>
            </a:r>
          </a:p>
          <a:p>
            <a:pPr algn="just" rtl="1"/>
            <a:r>
              <a:rPr lang="he-IL" sz="1800" b="0" i="0" dirty="0">
                <a:solidFill>
                  <a:srgbClr val="000000"/>
                </a:solidFill>
                <a:effectLst/>
                <a:latin typeface="Calibri" panose="020F0502020204030204" pitchFamily="34" charset="0"/>
              </a:rPr>
              <a:t>צריך להתייחס ליישום המעשי של מדרגי החניכות במודלי תעסוקה שונים . במודל של תעסוקה חיצונית עיקר המדרגיות תלויה במעסיק ובמודל שותפים אני מניח שבמנהל העסקי </a:t>
            </a:r>
          </a:p>
          <a:p>
            <a:pPr algn="just" rtl="1"/>
            <a:r>
              <a:rPr lang="he-IL" sz="1800" b="0" i="0" dirty="0">
                <a:solidFill>
                  <a:srgbClr val="000000"/>
                </a:solidFill>
                <a:effectLst/>
                <a:latin typeface="Calibri" panose="020F0502020204030204" pitchFamily="34" charset="0"/>
              </a:rPr>
              <a:t>באופן כללי אני חושב שצריך לחשוב איך נותנים יותר מקום וביטוי </a:t>
            </a:r>
            <a:r>
              <a:rPr lang="he-IL" sz="1800" b="0" i="0" dirty="0" err="1">
                <a:solidFill>
                  <a:srgbClr val="000000"/>
                </a:solidFill>
                <a:effectLst/>
                <a:latin typeface="Calibri" panose="020F0502020204030204" pitchFamily="34" charset="0"/>
              </a:rPr>
              <a:t>בפרימידה</a:t>
            </a:r>
            <a:r>
              <a:rPr lang="he-IL" sz="1800" b="0" i="0" dirty="0">
                <a:solidFill>
                  <a:srgbClr val="000000"/>
                </a:solidFill>
                <a:effectLst/>
                <a:latin typeface="Calibri" panose="020F0502020204030204" pitchFamily="34" charset="0"/>
              </a:rPr>
              <a:t>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(אולי בפירוט של המדרגים) שבהרבה מיקרים עושה את ההבדל בחניכות</a:t>
            </a:r>
          </a:p>
          <a:p>
            <a:pPr algn="just" rtl="1"/>
            <a:endParaRPr lang="he-IL" sz="1800" b="0" i="0" dirty="0">
              <a:solidFill>
                <a:srgbClr val="000000"/>
              </a:solidFill>
              <a:effectLst/>
              <a:latin typeface="Calibri" panose="020F0502020204030204" pitchFamily="34" charset="0"/>
            </a:endParaRPr>
          </a:p>
          <a:p>
            <a:pPr algn="just" rtl="1"/>
            <a:r>
              <a:rPr lang="he-IL" sz="1800" b="0" i="0" dirty="0" err="1">
                <a:solidFill>
                  <a:srgbClr val="000000"/>
                </a:solidFill>
                <a:effectLst/>
                <a:latin typeface="Calibri" panose="020F0502020204030204" pitchFamily="34" charset="0"/>
              </a:rPr>
              <a:t>המינוחים</a:t>
            </a:r>
            <a:r>
              <a:rPr lang="he-IL" sz="1800" b="0" i="0" dirty="0">
                <a:solidFill>
                  <a:srgbClr val="000000"/>
                </a:solidFill>
                <a:effectLst/>
                <a:latin typeface="Calibri" panose="020F0502020204030204" pitchFamily="34" charset="0"/>
              </a:rPr>
              <a:t> והפירוט של המדרגים </a:t>
            </a:r>
          </a:p>
          <a:p>
            <a:pPr algn="just" rtl="1"/>
            <a:r>
              <a:rPr lang="he-IL" sz="1800" b="0" i="0" dirty="0">
                <a:solidFill>
                  <a:srgbClr val="000000"/>
                </a:solidFill>
                <a:effectLst/>
                <a:latin typeface="Calibri" panose="020F0502020204030204" pitchFamily="34" charset="0"/>
              </a:rPr>
              <a:t> מבחינה וויזואלית הסף הוא חלק מהמשולש ואפשר להבין שהוא מדרג למרות שהוא תנאי סף </a:t>
            </a:r>
          </a:p>
          <a:p>
            <a:pPr algn="just" rtl="1"/>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מציע  להוסיף </a:t>
            </a:r>
            <a:r>
              <a:rPr lang="he-IL" sz="1800" b="1" i="0" dirty="0">
                <a:solidFill>
                  <a:srgbClr val="000000"/>
                </a:solidFill>
                <a:effectLst/>
                <a:latin typeface="Calibri" panose="020F0502020204030204" pitchFamily="34" charset="0"/>
              </a:rPr>
              <a:t>מיומנויות מקצועיות וכישורים</a:t>
            </a:r>
            <a:r>
              <a:rPr lang="he-IL" sz="1800" b="0" i="0" dirty="0">
                <a:solidFill>
                  <a:srgbClr val="000000"/>
                </a:solidFill>
                <a:effectLst/>
                <a:latin typeface="Calibri" panose="020F0502020204030204" pitchFamily="34" charset="0"/>
              </a:rPr>
              <a:t> . החניכות צריכה לשרת התמקצעות והתמחות במקצוע</a:t>
            </a:r>
          </a:p>
          <a:p>
            <a:pPr algn="just" rtl="1"/>
            <a:r>
              <a:rPr lang="he-IL" sz="1800" b="0" i="0" dirty="0">
                <a:solidFill>
                  <a:srgbClr val="000000"/>
                </a:solidFill>
                <a:effectLst/>
                <a:latin typeface="Calibri" panose="020F0502020204030204" pitchFamily="34" charset="0"/>
              </a:rPr>
              <a:t>המונח משמעותית - מציע לחשוב על מונח אחר למדרג הזה כי לכאורה כל מה שמתחת למדרג הזה לא משמעותי ובעניי גם חניכות שמחזקת מיומנות וכישורים יכולה להיות משמעותית.</a:t>
            </a:r>
          </a:p>
          <a:p>
            <a:pPr algn="just" rtl="1"/>
            <a:r>
              <a:rPr lang="he-IL" sz="1800" b="0" i="0" dirty="0">
                <a:solidFill>
                  <a:srgbClr val="000000"/>
                </a:solidFill>
                <a:effectLst/>
                <a:latin typeface="Calibri" panose="020F0502020204030204" pitchFamily="34" charset="0"/>
              </a:rPr>
              <a:t>מציע לחשוב איך נכון לשלב  בפירמידה /בתפיסה/מודל ויזואלי  את הקשר הבינאישי בין התלמיד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 לקשר הזה יש ערך חשוב בחניכות, במשמעות שלה ובמוטיבציה של התלמיד בחניכות (</a:t>
            </a:r>
            <a:r>
              <a:rPr lang="he-IL" sz="1800" b="0" i="0" dirty="0" err="1">
                <a:solidFill>
                  <a:srgbClr val="000000"/>
                </a:solidFill>
                <a:effectLst/>
                <a:latin typeface="Calibri" panose="020F0502020204030204" pitchFamily="34" charset="0"/>
              </a:rPr>
              <a:t>במחוןן</a:t>
            </a:r>
            <a:r>
              <a:rPr lang="he-IL" sz="1800" b="0" i="0" dirty="0">
                <a:solidFill>
                  <a:srgbClr val="000000"/>
                </a:solidFill>
                <a:effectLst/>
                <a:latin typeface="Calibri" panose="020F0502020204030204" pitchFamily="34" charset="0"/>
              </a:rPr>
              <a:t>)</a:t>
            </a:r>
          </a:p>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פירוט </a:t>
            </a:r>
            <a:r>
              <a:rPr lang="he-IL" sz="1800" b="0" i="0" dirty="0">
                <a:solidFill>
                  <a:srgbClr val="000000"/>
                </a:solidFill>
                <a:effectLst/>
                <a:highlight>
                  <a:srgbClr val="FFFF00"/>
                </a:highlight>
                <a:latin typeface="Calibri" panose="020F0502020204030204" pitchFamily="34" charset="0"/>
              </a:rPr>
              <a:t>המדרגים </a:t>
            </a:r>
          </a:p>
          <a:p>
            <a:pPr algn="just" rtl="1"/>
            <a:r>
              <a:rPr lang="he-IL" sz="1800" b="0" i="0" dirty="0">
                <a:solidFill>
                  <a:srgbClr val="000000"/>
                </a:solidFill>
                <a:effectLst/>
                <a:highlight>
                  <a:srgbClr val="FFFF00"/>
                </a:highlight>
                <a:latin typeface="Calibri" panose="020F0502020204030204" pitchFamily="34" charset="0"/>
              </a:rPr>
              <a:t>סף - צריך להוסיף </a:t>
            </a:r>
            <a:r>
              <a:rPr lang="he-IL" sz="1800" b="0" i="0" dirty="0" err="1">
                <a:solidFill>
                  <a:srgbClr val="000000"/>
                </a:solidFill>
                <a:effectLst/>
                <a:highlight>
                  <a:srgbClr val="FFFF00"/>
                </a:highlight>
                <a:latin typeface="Calibri" panose="020F0502020204030204" pitchFamily="34" charset="0"/>
              </a:rPr>
              <a:t>מינמום</a:t>
            </a:r>
            <a:r>
              <a:rPr lang="he-IL" sz="1800" b="0" i="0" dirty="0">
                <a:solidFill>
                  <a:srgbClr val="000000"/>
                </a:solidFill>
                <a:effectLst/>
                <a:highlight>
                  <a:srgbClr val="FFFF00"/>
                </a:highlight>
                <a:latin typeface="Calibri" panose="020F0502020204030204" pitchFamily="34" charset="0"/>
              </a:rPr>
              <a:t> שכר חניכות </a:t>
            </a:r>
          </a:p>
          <a:p>
            <a:pPr algn="just" rtl="1"/>
            <a:r>
              <a:rPr lang="he-IL" sz="1800" b="0" i="0" dirty="0">
                <a:solidFill>
                  <a:srgbClr val="000000"/>
                </a:solidFill>
                <a:effectLst/>
                <a:highlight>
                  <a:srgbClr val="FFFF00"/>
                </a:highlight>
                <a:latin typeface="Calibri" panose="020F0502020204030204" pitchFamily="34" charset="0"/>
              </a:rPr>
              <a:t>עוד שיקולים בבחירה שכדאי לשלב לא כתנאי סף אלא כמרכיבים בבחירה שישרתו חניכות טובה </a:t>
            </a:r>
          </a:p>
          <a:p>
            <a:pPr algn="just" rtl="1" fontAlgn="base"/>
            <a:r>
              <a:rPr lang="he-IL" sz="1800" b="0" i="0" dirty="0" err="1">
                <a:solidFill>
                  <a:srgbClr val="000000"/>
                </a:solidFill>
                <a:effectLst/>
                <a:highlight>
                  <a:srgbClr val="FFFF00"/>
                </a:highlight>
                <a:latin typeface="Calibri" panose="020F0502020204030204" pitchFamily="34" charset="0"/>
              </a:rPr>
              <a:t>מנטורים</a:t>
            </a:r>
            <a:r>
              <a:rPr lang="he-IL" sz="1800" b="0" i="0" dirty="0">
                <a:solidFill>
                  <a:srgbClr val="000000"/>
                </a:solidFill>
                <a:effectLst/>
                <a:highlight>
                  <a:srgbClr val="FFFF00"/>
                </a:highlight>
                <a:latin typeface="Calibri" panose="020F0502020204030204" pitchFamily="34" charset="0"/>
              </a:rPr>
              <a:t> שהם בוגרי החינוך המקצועי - בסבירות גבוה ישרת חניכות משמעותית יותר </a:t>
            </a:r>
          </a:p>
          <a:p>
            <a:pPr algn="just" rtl="1" fontAlgn="base"/>
            <a:r>
              <a:rPr lang="he-IL" sz="1800" b="0" i="0" dirty="0">
                <a:solidFill>
                  <a:srgbClr val="000000"/>
                </a:solidFill>
                <a:effectLst/>
                <a:highlight>
                  <a:srgbClr val="FFFF00"/>
                </a:highlight>
                <a:latin typeface="Calibri" panose="020F0502020204030204" pitchFamily="34" charset="0"/>
              </a:rPr>
              <a:t>מקום עם מסורת טובה בהעסקה של תלמידים </a:t>
            </a:r>
          </a:p>
          <a:p>
            <a:pPr algn="just" rtl="1" fontAlgn="base"/>
            <a:br>
              <a:rPr lang="he-IL" sz="1800" b="0" i="0" dirty="0">
                <a:solidFill>
                  <a:srgbClr val="000000"/>
                </a:solidFill>
                <a:effectLst/>
                <a:latin typeface="Calibri" panose="020F0502020204030204" pitchFamily="34" charset="0"/>
              </a:rPr>
            </a:br>
            <a:endParaRPr lang="he-IL" sz="1800" b="0" i="0" dirty="0">
              <a:solidFill>
                <a:srgbClr val="000000"/>
              </a:solidFill>
              <a:effectLst/>
              <a:latin typeface="Calibri" panose="020F0502020204030204" pitchFamily="34" charset="0"/>
            </a:endParaRPr>
          </a:p>
          <a:p>
            <a:pPr algn="just" rtl="1"/>
            <a:r>
              <a:rPr lang="he-IL" sz="1800" b="0" i="0" dirty="0">
                <a:solidFill>
                  <a:srgbClr val="000000"/>
                </a:solidFill>
                <a:effectLst/>
                <a:latin typeface="Calibri" panose="020F0502020204030204" pitchFamily="34" charset="0"/>
              </a:rPr>
              <a:t>יש קצת חפיפה </a:t>
            </a:r>
            <a:r>
              <a:rPr lang="he-IL" sz="1800" b="0" i="0" dirty="0" err="1">
                <a:solidFill>
                  <a:srgbClr val="000000"/>
                </a:solidFill>
                <a:effectLst/>
                <a:latin typeface="Calibri" panose="020F0502020204030204" pitchFamily="34" charset="0"/>
              </a:rPr>
              <a:t>בפיורט</a:t>
            </a:r>
            <a:r>
              <a:rPr lang="he-IL" sz="1800" b="0" i="0" dirty="0">
                <a:solidFill>
                  <a:srgbClr val="000000"/>
                </a:solidFill>
                <a:effectLst/>
                <a:latin typeface="Calibri" panose="020F0502020204030204" pitchFamily="34" charset="0"/>
              </a:rPr>
              <a:t> של מהמדרגים וקושי באבחנה מעשית בין המדרגים</a:t>
            </a:r>
          </a:p>
          <a:p>
            <a:pPr algn="just" rtl="1"/>
            <a:r>
              <a:rPr lang="he-IL" sz="1800" b="0" i="0" dirty="0">
                <a:solidFill>
                  <a:srgbClr val="000000"/>
                </a:solidFill>
                <a:effectLst/>
                <a:latin typeface="Calibri" panose="020F0502020204030204" pitchFamily="34" charset="0"/>
              </a:rPr>
              <a:t>מיומנויות וכישורים " מה אני נדרש לעשות " עדיף להגדיר במונחים של מה מצופה מהמעסיק לדוגמה התמחות שמאפשרת פיתוח כישורים ומיומנויות מקצועיות בהתאם להגדרות המקצוע. תיק עבודות זה מונח שלא מתאים לכול אופני ההעסקה . מקום/חניכות שמאפשרת חיזוק כישורים </a:t>
            </a:r>
            <a:r>
              <a:rPr lang="he-IL" sz="1800" b="0" i="0" dirty="0" err="1">
                <a:solidFill>
                  <a:srgbClr val="000000"/>
                </a:solidFill>
                <a:effectLst/>
                <a:latin typeface="Calibri" panose="020F0502020204030204" pitchFamily="34" charset="0"/>
              </a:rPr>
              <a:t>מגוונית</a:t>
            </a:r>
            <a:r>
              <a:rPr lang="he-IL" sz="1800" b="0" i="0" dirty="0">
                <a:solidFill>
                  <a:srgbClr val="000000"/>
                </a:solidFill>
                <a:effectLst/>
                <a:latin typeface="Calibri" panose="020F0502020204030204" pitchFamily="34" charset="0"/>
              </a:rPr>
              <a:t>  וניסיון מקצועי/תיק עבודות מגוון </a:t>
            </a:r>
          </a:p>
          <a:p>
            <a:pPr algn="just" rtl="1"/>
            <a:r>
              <a:rPr lang="he-IL" sz="1800" b="0" i="0" dirty="0">
                <a:solidFill>
                  <a:srgbClr val="000000"/>
                </a:solidFill>
                <a:effectLst/>
                <a:latin typeface="Calibri" panose="020F0502020204030204" pitchFamily="34" charset="0"/>
              </a:rPr>
              <a:t>חניכות משמעותית -  הגדרה של מעורר השראה  יכולה להיות סובייקטיבית .  "דילמות בחיים האמיתיים"  גם במיומנויות וכישורים נדרשים לבעיות בחיים האמיתיים </a:t>
            </a:r>
          </a:p>
          <a:p>
            <a:pPr algn="just" rtl="1"/>
            <a:r>
              <a:rPr lang="he-IL" sz="1800" b="0" i="0" dirty="0">
                <a:solidFill>
                  <a:srgbClr val="000000"/>
                </a:solidFill>
                <a:effectLst/>
                <a:latin typeface="Calibri" panose="020F0502020204030204" pitchFamily="34" charset="0"/>
              </a:rPr>
              <a:t>במדרג שמעל הסף/מיומנויות וכישורים  אפשר להגדיר בפירוט פיתוח מקצועי </a:t>
            </a:r>
            <a:r>
              <a:rPr lang="he-IL" sz="1800" b="1" i="0" dirty="0">
                <a:solidFill>
                  <a:srgbClr val="000000"/>
                </a:solidFill>
                <a:effectLst/>
                <a:latin typeface="Calibri" panose="020F0502020204030204" pitchFamily="34" charset="0"/>
              </a:rPr>
              <a:t>מעבר לנדרש </a:t>
            </a:r>
            <a:r>
              <a:rPr lang="he-IL" sz="1800" b="0" i="0" dirty="0">
                <a:solidFill>
                  <a:srgbClr val="000000"/>
                </a:solidFill>
                <a:effectLst/>
                <a:latin typeface="Calibri" panose="020F0502020204030204" pitchFamily="34" charset="0"/>
              </a:rPr>
              <a:t> כמו לדוגמה יציאה/השתתפות בהכשרות מקצועיות של בית העסק (ויש עסקים שמוציאים תלמידים להכשרות) מרכיבים נוספים שאפשר/חשוב להוסיף במדרג הזה שמעבר לסביבה מכבדת או בטוחה סביבת עבודה בעסק מאפשרת לתלמיד להיות חלק בלתי נפרד מהזהות והתנאים שמאפשר העסק (לדוגמה הסעות, הזנה , ביגוד , מתנות לחג , השתתפות באירועים וכו')</a:t>
            </a:r>
          </a:p>
          <a:p>
            <a:pPr algn="just" rtl="1"/>
            <a:r>
              <a:rPr lang="he-IL" sz="1800" b="0" i="0" dirty="0">
                <a:solidFill>
                  <a:srgbClr val="000000"/>
                </a:solidFill>
                <a:effectLst/>
                <a:latin typeface="Calibri" panose="020F0502020204030204" pitchFamily="34" charset="0"/>
              </a:rPr>
              <a:t>אולי צריך להגדיר שלושה מדרגים - </a:t>
            </a:r>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a:t>
            </a:r>
            <a:r>
              <a:rPr lang="he-IL" sz="1800" b="1" i="0" dirty="0">
                <a:solidFill>
                  <a:srgbClr val="000000"/>
                </a:solidFill>
                <a:effectLst/>
                <a:latin typeface="Calibri" panose="020F0502020204030204" pitchFamily="34" charset="0"/>
              </a:rPr>
              <a:t>מדרג נוסף (</a:t>
            </a:r>
            <a:r>
              <a:rPr lang="he-IL" sz="1800" b="0" i="0" dirty="0">
                <a:solidFill>
                  <a:srgbClr val="000000"/>
                </a:solidFill>
                <a:effectLst/>
                <a:latin typeface="Calibri" panose="020F0502020204030204" pitchFamily="34" charset="0"/>
              </a:rPr>
              <a:t>שהוא מעבר למה שקורה אם מתקיימים תנאי הסף)</a:t>
            </a:r>
            <a:r>
              <a:rPr lang="he-IL" sz="1800" b="1" i="0" dirty="0">
                <a:solidFill>
                  <a:srgbClr val="000000"/>
                </a:solidFill>
                <a:effectLst/>
                <a:latin typeface="Calibri" panose="020F0502020204030204" pitchFamily="34" charset="0"/>
              </a:rPr>
              <a:t> - פיתוח מקצועי ואישי מעבר לנלמד/התמחות מורחבת </a:t>
            </a:r>
            <a:r>
              <a:rPr lang="he-IL" sz="1800" b="0" i="0" dirty="0">
                <a:solidFill>
                  <a:srgbClr val="000000"/>
                </a:solidFill>
                <a:effectLst/>
                <a:latin typeface="Calibri" panose="020F0502020204030204" pitchFamily="34" charset="0"/>
              </a:rPr>
              <a:t>(לא בטוח </a:t>
            </a:r>
            <a:r>
              <a:rPr lang="he-IL" sz="1800" b="0" i="0" dirty="0" err="1">
                <a:solidFill>
                  <a:srgbClr val="000000"/>
                </a:solidFill>
                <a:effectLst/>
                <a:latin typeface="Calibri" panose="020F0502020204030204" pitchFamily="34" charset="0"/>
              </a:rPr>
              <a:t>שהמינוחים</a:t>
            </a:r>
            <a:r>
              <a:rPr lang="he-IL" sz="1800" b="0" i="0" dirty="0">
                <a:solidFill>
                  <a:srgbClr val="000000"/>
                </a:solidFill>
                <a:effectLst/>
                <a:latin typeface="Calibri" panose="020F0502020204030204" pitchFamily="34" charset="0"/>
              </a:rPr>
              <a:t> האלה למדרג מוצלחים ומשקפים את הרעיון של מדרג גבוה יותר אבל יכולים להיות כיוון </a:t>
            </a:r>
            <a:r>
              <a:rPr lang="he-IL" sz="1800" b="1" i="0" dirty="0">
                <a:solidFill>
                  <a:srgbClr val="000000"/>
                </a:solidFill>
                <a:effectLst/>
                <a:latin typeface="Calibri" panose="020F0502020204030204" pitchFamily="34" charset="0"/>
              </a:rPr>
              <a:t>) </a:t>
            </a:r>
            <a:r>
              <a:rPr lang="he-IL" sz="1800" b="0" i="0" dirty="0">
                <a:solidFill>
                  <a:srgbClr val="000000"/>
                </a:solidFill>
                <a:effectLst/>
                <a:latin typeface="Calibri" panose="020F0502020204030204" pitchFamily="34" charset="0"/>
              </a:rPr>
              <a:t>   ומדרג של </a:t>
            </a:r>
            <a:r>
              <a:rPr lang="he-IL" sz="1800" b="1" i="0" dirty="0">
                <a:solidFill>
                  <a:srgbClr val="000000"/>
                </a:solidFill>
                <a:effectLst/>
                <a:latin typeface="Calibri" panose="020F0502020204030204" pitchFamily="34" charset="0"/>
              </a:rPr>
              <a:t>אופק תעסוקת</a:t>
            </a:r>
            <a:r>
              <a:rPr lang="he-IL" sz="1800" b="0" i="0" dirty="0">
                <a:solidFill>
                  <a:srgbClr val="000000"/>
                </a:solidFill>
                <a:effectLst/>
                <a:latin typeface="Calibri" panose="020F0502020204030204" pitchFamily="34" charset="0"/>
              </a:rPr>
              <a:t>י שמשקף אפשרות להבין ולכוון ליעדים ופיתוח קריירה, מגוון מודלים לחיקוי ונטוורקינג</a:t>
            </a:r>
          </a:p>
          <a:p>
            <a:pPr algn="just" rtl="1"/>
            <a:r>
              <a:rPr lang="he-IL" sz="1800" b="0" i="0" dirty="0">
                <a:solidFill>
                  <a:srgbClr val="000000"/>
                </a:solidFill>
                <a:effectLst/>
                <a:latin typeface="Calibri" panose="020F0502020204030204" pitchFamily="34" charset="0"/>
              </a:rPr>
              <a:t>מקווה שהצלחתי להיות ברור בהתייחסות שלי 🙂</a:t>
            </a:r>
          </a:p>
          <a:p>
            <a:endParaRPr lang="he-IL" dirty="0"/>
          </a:p>
        </p:txBody>
      </p:sp>
      <p:sp>
        <p:nvSpPr>
          <p:cNvPr id="4" name="מציין מיקום של מספר שקופית 3">
            <a:extLst>
              <a:ext uri="{FF2B5EF4-FFF2-40B4-BE49-F238E27FC236}">
                <a16:creationId xmlns:a16="http://schemas.microsoft.com/office/drawing/2014/main" id="{37D03A77-68AD-50D8-1481-DD228780AC02}"/>
              </a:ext>
            </a:extLst>
          </p:cNvPr>
          <p:cNvSpPr>
            <a:spLocks noGrp="1"/>
          </p:cNvSpPr>
          <p:nvPr>
            <p:ph type="sldNum" sz="quarter" idx="5"/>
          </p:nvPr>
        </p:nvSpPr>
        <p:spPr/>
        <p:txBody>
          <a:bodyPr/>
          <a:lstStyle/>
          <a:p>
            <a:fld id="{77D6F020-DCF3-4A1B-8AD8-3FDC52B486C9}" type="slidenum">
              <a:rPr lang="he-IL" smtClean="0"/>
              <a:t>1</a:t>
            </a:fld>
            <a:endParaRPr lang="he-IL"/>
          </a:p>
        </p:txBody>
      </p:sp>
    </p:spTree>
    <p:extLst>
      <p:ext uri="{BB962C8B-B14F-4D97-AF65-F5344CB8AC3E}">
        <p14:creationId xmlns:p14="http://schemas.microsoft.com/office/powerpoint/2010/main" val="1479561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B6B74-1B84-36D3-9CB2-A165DA56469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DB3F32A-5AF9-B992-3C17-341B0240E19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9998916-EAC1-4C82-0DF0-493A2E28E3B5}"/>
              </a:ext>
            </a:extLst>
          </p:cNvPr>
          <p:cNvSpPr>
            <a:spLocks noGrp="1"/>
          </p:cNvSpPr>
          <p:nvPr>
            <p:ph type="body" idx="1"/>
          </p:nvPr>
        </p:nvSpPr>
        <p:spPr/>
        <p:txBody>
          <a:bodyPr/>
          <a:lstStyle/>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אני חושב שצריך להגדיר מה המטרות של הפירמידה </a:t>
            </a:r>
          </a:p>
          <a:p>
            <a:pPr algn="just" rtl="1"/>
            <a:r>
              <a:rPr lang="he-IL" sz="1800" b="0" i="0" dirty="0">
                <a:solidFill>
                  <a:srgbClr val="000000"/>
                </a:solidFill>
                <a:effectLst/>
                <a:latin typeface="Calibri" panose="020F0502020204030204" pitchFamily="34" charset="0"/>
              </a:rPr>
              <a:t>צריך להתייחס ליישום המעשי של מדרגי החניכות במודלי תעסוקה שונים . במודל של תעסוקה חיצונית עיקר המדרגיות תלויה במעסיק ובמודל שותפים אני מניח שבמנהל העסקי </a:t>
            </a:r>
          </a:p>
          <a:p>
            <a:pPr algn="just" rtl="1"/>
            <a:r>
              <a:rPr lang="he-IL" sz="1800" b="0" i="0" dirty="0">
                <a:solidFill>
                  <a:srgbClr val="000000"/>
                </a:solidFill>
                <a:effectLst/>
                <a:latin typeface="Calibri" panose="020F0502020204030204" pitchFamily="34" charset="0"/>
              </a:rPr>
              <a:t>באופן כללי אני חושב שצריך לחשוב איך נותנים יותר מקום וביטוי </a:t>
            </a:r>
            <a:r>
              <a:rPr lang="he-IL" sz="1800" b="0" i="0" dirty="0" err="1">
                <a:solidFill>
                  <a:srgbClr val="000000"/>
                </a:solidFill>
                <a:effectLst/>
                <a:latin typeface="Calibri" panose="020F0502020204030204" pitchFamily="34" charset="0"/>
              </a:rPr>
              <a:t>בפרימידה</a:t>
            </a:r>
            <a:r>
              <a:rPr lang="he-IL" sz="1800" b="0" i="0" dirty="0">
                <a:solidFill>
                  <a:srgbClr val="000000"/>
                </a:solidFill>
                <a:effectLst/>
                <a:latin typeface="Calibri" panose="020F0502020204030204" pitchFamily="34" charset="0"/>
              </a:rPr>
              <a:t>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(אולי בפירוט של המדרגים) שבהרבה מיקרים עושה את ההבדל בחניכות</a:t>
            </a:r>
          </a:p>
          <a:p>
            <a:pPr algn="just" rtl="1"/>
            <a:endParaRPr lang="he-IL" sz="1800" b="0" i="0" dirty="0">
              <a:solidFill>
                <a:srgbClr val="000000"/>
              </a:solidFill>
              <a:effectLst/>
              <a:latin typeface="Calibri" panose="020F0502020204030204" pitchFamily="34" charset="0"/>
            </a:endParaRPr>
          </a:p>
          <a:p>
            <a:pPr algn="just" rtl="1"/>
            <a:r>
              <a:rPr lang="he-IL" sz="1800" b="0" i="0" dirty="0" err="1">
                <a:solidFill>
                  <a:srgbClr val="000000"/>
                </a:solidFill>
                <a:effectLst/>
                <a:latin typeface="Calibri" panose="020F0502020204030204" pitchFamily="34" charset="0"/>
              </a:rPr>
              <a:t>המינוחים</a:t>
            </a:r>
            <a:r>
              <a:rPr lang="he-IL" sz="1800" b="0" i="0" dirty="0">
                <a:solidFill>
                  <a:srgbClr val="000000"/>
                </a:solidFill>
                <a:effectLst/>
                <a:latin typeface="Calibri" panose="020F0502020204030204" pitchFamily="34" charset="0"/>
              </a:rPr>
              <a:t> והפירוט של המדרגים </a:t>
            </a:r>
          </a:p>
          <a:p>
            <a:pPr algn="just" rtl="1"/>
            <a:r>
              <a:rPr lang="he-IL" sz="1800" b="0" i="0" dirty="0">
                <a:solidFill>
                  <a:srgbClr val="000000"/>
                </a:solidFill>
                <a:effectLst/>
                <a:latin typeface="Calibri" panose="020F0502020204030204" pitchFamily="34" charset="0"/>
              </a:rPr>
              <a:t> מבחינה וויזואלית הסף הוא חלק מהמשולש ואפשר להבין שהוא מדרג למרות שהוא תנאי סף </a:t>
            </a:r>
          </a:p>
          <a:p>
            <a:pPr algn="just" rtl="1"/>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מציע  להוסיף </a:t>
            </a:r>
            <a:r>
              <a:rPr lang="he-IL" sz="1800" b="1" i="0" dirty="0">
                <a:solidFill>
                  <a:srgbClr val="000000"/>
                </a:solidFill>
                <a:effectLst/>
                <a:latin typeface="Calibri" panose="020F0502020204030204" pitchFamily="34" charset="0"/>
              </a:rPr>
              <a:t>מיומנויות מקצועיות וכישורים</a:t>
            </a:r>
            <a:r>
              <a:rPr lang="he-IL" sz="1800" b="0" i="0" dirty="0">
                <a:solidFill>
                  <a:srgbClr val="000000"/>
                </a:solidFill>
                <a:effectLst/>
                <a:latin typeface="Calibri" panose="020F0502020204030204" pitchFamily="34" charset="0"/>
              </a:rPr>
              <a:t> . החניכות צריכה לשרת התמקצעות והתמחות במקצוע</a:t>
            </a:r>
          </a:p>
          <a:p>
            <a:pPr algn="just" rtl="1"/>
            <a:r>
              <a:rPr lang="he-IL" sz="1800" b="0" i="0" dirty="0">
                <a:solidFill>
                  <a:srgbClr val="000000"/>
                </a:solidFill>
                <a:effectLst/>
                <a:latin typeface="Calibri" panose="020F0502020204030204" pitchFamily="34" charset="0"/>
              </a:rPr>
              <a:t>המונח משמעותית - מציע לחשוב על מונח אחר למדרג הזה כי לכאורה כל מה שמתחת למדרג הזה לא משמעותי ובעניי גם חניכות שמחזקת מיומנות וכישורים יכולה להיות משמעותית.</a:t>
            </a:r>
          </a:p>
          <a:p>
            <a:pPr algn="just" rtl="1"/>
            <a:r>
              <a:rPr lang="he-IL" sz="1800" b="0" i="0" dirty="0">
                <a:solidFill>
                  <a:srgbClr val="000000"/>
                </a:solidFill>
                <a:effectLst/>
                <a:latin typeface="Calibri" panose="020F0502020204030204" pitchFamily="34" charset="0"/>
              </a:rPr>
              <a:t>מציע לחשוב איך נכון לשלב  בפירמידה /בתפיסה/מודל ויזואלי  את הקשר הבינאישי בין התלמיד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 לקשר הזה יש ערך חשוב בחניכות, במשמעות שלה ובמוטיבציה של התלמיד בחניכות (</a:t>
            </a:r>
            <a:r>
              <a:rPr lang="he-IL" sz="1800" b="0" i="0" dirty="0" err="1">
                <a:solidFill>
                  <a:srgbClr val="000000"/>
                </a:solidFill>
                <a:effectLst/>
                <a:latin typeface="Calibri" panose="020F0502020204030204" pitchFamily="34" charset="0"/>
              </a:rPr>
              <a:t>במחוןן</a:t>
            </a:r>
            <a:r>
              <a:rPr lang="he-IL" sz="1800" b="0" i="0" dirty="0">
                <a:solidFill>
                  <a:srgbClr val="000000"/>
                </a:solidFill>
                <a:effectLst/>
                <a:latin typeface="Calibri" panose="020F0502020204030204" pitchFamily="34" charset="0"/>
              </a:rPr>
              <a:t>)</a:t>
            </a:r>
          </a:p>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פירוט </a:t>
            </a:r>
            <a:r>
              <a:rPr lang="he-IL" sz="1800" b="0" i="0" dirty="0">
                <a:solidFill>
                  <a:srgbClr val="000000"/>
                </a:solidFill>
                <a:effectLst/>
                <a:highlight>
                  <a:srgbClr val="FFFF00"/>
                </a:highlight>
                <a:latin typeface="Calibri" panose="020F0502020204030204" pitchFamily="34" charset="0"/>
              </a:rPr>
              <a:t>המדרגים </a:t>
            </a:r>
          </a:p>
          <a:p>
            <a:pPr algn="just" rtl="1"/>
            <a:r>
              <a:rPr lang="he-IL" sz="1800" b="0" i="0" dirty="0">
                <a:solidFill>
                  <a:srgbClr val="000000"/>
                </a:solidFill>
                <a:effectLst/>
                <a:highlight>
                  <a:srgbClr val="FFFF00"/>
                </a:highlight>
                <a:latin typeface="Calibri" panose="020F0502020204030204" pitchFamily="34" charset="0"/>
              </a:rPr>
              <a:t>סף - צריך להוסיף </a:t>
            </a:r>
            <a:r>
              <a:rPr lang="he-IL" sz="1800" b="0" i="0" dirty="0" err="1">
                <a:solidFill>
                  <a:srgbClr val="000000"/>
                </a:solidFill>
                <a:effectLst/>
                <a:highlight>
                  <a:srgbClr val="FFFF00"/>
                </a:highlight>
                <a:latin typeface="Calibri" panose="020F0502020204030204" pitchFamily="34" charset="0"/>
              </a:rPr>
              <a:t>מינמום</a:t>
            </a:r>
            <a:r>
              <a:rPr lang="he-IL" sz="1800" b="0" i="0" dirty="0">
                <a:solidFill>
                  <a:srgbClr val="000000"/>
                </a:solidFill>
                <a:effectLst/>
                <a:highlight>
                  <a:srgbClr val="FFFF00"/>
                </a:highlight>
                <a:latin typeface="Calibri" panose="020F0502020204030204" pitchFamily="34" charset="0"/>
              </a:rPr>
              <a:t> שכר חניכות </a:t>
            </a:r>
          </a:p>
          <a:p>
            <a:pPr algn="just" rtl="1"/>
            <a:r>
              <a:rPr lang="he-IL" sz="1800" b="0" i="0" dirty="0">
                <a:solidFill>
                  <a:srgbClr val="000000"/>
                </a:solidFill>
                <a:effectLst/>
                <a:highlight>
                  <a:srgbClr val="FFFF00"/>
                </a:highlight>
                <a:latin typeface="Calibri" panose="020F0502020204030204" pitchFamily="34" charset="0"/>
              </a:rPr>
              <a:t>עוד שיקולים בבחירה שכדאי לשלב לא כתנאי סף אלא כמרכיבים בבחירה שישרתו חניכות טובה </a:t>
            </a:r>
          </a:p>
          <a:p>
            <a:pPr algn="just" rtl="1" fontAlgn="base"/>
            <a:r>
              <a:rPr lang="he-IL" sz="1800" b="0" i="0" dirty="0" err="1">
                <a:solidFill>
                  <a:srgbClr val="000000"/>
                </a:solidFill>
                <a:effectLst/>
                <a:highlight>
                  <a:srgbClr val="FFFF00"/>
                </a:highlight>
                <a:latin typeface="Calibri" panose="020F0502020204030204" pitchFamily="34" charset="0"/>
              </a:rPr>
              <a:t>מנטורים</a:t>
            </a:r>
            <a:r>
              <a:rPr lang="he-IL" sz="1800" b="0" i="0" dirty="0">
                <a:solidFill>
                  <a:srgbClr val="000000"/>
                </a:solidFill>
                <a:effectLst/>
                <a:highlight>
                  <a:srgbClr val="FFFF00"/>
                </a:highlight>
                <a:latin typeface="Calibri" panose="020F0502020204030204" pitchFamily="34" charset="0"/>
              </a:rPr>
              <a:t> שהם בוגרי החינוך המקצועי - בסבירות גבוה ישרת חניכות משמעותית יותר </a:t>
            </a:r>
          </a:p>
          <a:p>
            <a:pPr algn="just" rtl="1" fontAlgn="base"/>
            <a:r>
              <a:rPr lang="he-IL" sz="1800" b="0" i="0" dirty="0">
                <a:solidFill>
                  <a:srgbClr val="000000"/>
                </a:solidFill>
                <a:effectLst/>
                <a:highlight>
                  <a:srgbClr val="FFFF00"/>
                </a:highlight>
                <a:latin typeface="Calibri" panose="020F0502020204030204" pitchFamily="34" charset="0"/>
              </a:rPr>
              <a:t>מקום עם מסורת טובה בהעסקה של תלמידים </a:t>
            </a:r>
          </a:p>
          <a:p>
            <a:pPr algn="just" rtl="1" fontAlgn="base"/>
            <a:br>
              <a:rPr lang="he-IL" sz="1800" b="0" i="0" dirty="0">
                <a:solidFill>
                  <a:srgbClr val="000000"/>
                </a:solidFill>
                <a:effectLst/>
                <a:latin typeface="Calibri" panose="020F0502020204030204" pitchFamily="34" charset="0"/>
              </a:rPr>
            </a:br>
            <a:endParaRPr lang="he-IL" sz="1800" b="0" i="0" dirty="0">
              <a:solidFill>
                <a:srgbClr val="000000"/>
              </a:solidFill>
              <a:effectLst/>
              <a:latin typeface="Calibri" panose="020F0502020204030204" pitchFamily="34" charset="0"/>
            </a:endParaRPr>
          </a:p>
          <a:p>
            <a:pPr algn="just" rtl="1"/>
            <a:r>
              <a:rPr lang="he-IL" sz="1800" b="0" i="0" dirty="0">
                <a:solidFill>
                  <a:srgbClr val="000000"/>
                </a:solidFill>
                <a:effectLst/>
                <a:latin typeface="Calibri" panose="020F0502020204030204" pitchFamily="34" charset="0"/>
              </a:rPr>
              <a:t>יש קצת חפיפה </a:t>
            </a:r>
            <a:r>
              <a:rPr lang="he-IL" sz="1800" b="0" i="0" dirty="0" err="1">
                <a:solidFill>
                  <a:srgbClr val="000000"/>
                </a:solidFill>
                <a:effectLst/>
                <a:latin typeface="Calibri" panose="020F0502020204030204" pitchFamily="34" charset="0"/>
              </a:rPr>
              <a:t>בפיורט</a:t>
            </a:r>
            <a:r>
              <a:rPr lang="he-IL" sz="1800" b="0" i="0" dirty="0">
                <a:solidFill>
                  <a:srgbClr val="000000"/>
                </a:solidFill>
                <a:effectLst/>
                <a:latin typeface="Calibri" panose="020F0502020204030204" pitchFamily="34" charset="0"/>
              </a:rPr>
              <a:t> של מהמדרגים וקושי באבחנה מעשית בין המדרגים</a:t>
            </a:r>
          </a:p>
          <a:p>
            <a:pPr algn="just" rtl="1"/>
            <a:r>
              <a:rPr lang="he-IL" sz="1800" b="0" i="0" dirty="0">
                <a:solidFill>
                  <a:srgbClr val="000000"/>
                </a:solidFill>
                <a:effectLst/>
                <a:latin typeface="Calibri" panose="020F0502020204030204" pitchFamily="34" charset="0"/>
              </a:rPr>
              <a:t>מיומנויות וכישורים " מה אני נדרש לעשות " עדיף להגדיר במונחים של מה מצופה מהמעסיק לדוגמה התמחות שמאפשרת פיתוח כישורים ומיומנויות מקצועיות בהתאם להגדרות המקצוע. תיק עבודות זה מונח שלא מתאים לכול אופני ההעסקה . מקום/חניכות שמאפשרת חיזוק כישורים </a:t>
            </a:r>
            <a:r>
              <a:rPr lang="he-IL" sz="1800" b="0" i="0" dirty="0" err="1">
                <a:solidFill>
                  <a:srgbClr val="000000"/>
                </a:solidFill>
                <a:effectLst/>
                <a:latin typeface="Calibri" panose="020F0502020204030204" pitchFamily="34" charset="0"/>
              </a:rPr>
              <a:t>מגוונית</a:t>
            </a:r>
            <a:r>
              <a:rPr lang="he-IL" sz="1800" b="0" i="0" dirty="0">
                <a:solidFill>
                  <a:srgbClr val="000000"/>
                </a:solidFill>
                <a:effectLst/>
                <a:latin typeface="Calibri" panose="020F0502020204030204" pitchFamily="34" charset="0"/>
              </a:rPr>
              <a:t>  וניסיון מקצועי/תיק עבודות מגוון </a:t>
            </a:r>
          </a:p>
          <a:p>
            <a:pPr algn="just" rtl="1"/>
            <a:r>
              <a:rPr lang="he-IL" sz="1800" b="0" i="0" dirty="0">
                <a:solidFill>
                  <a:srgbClr val="000000"/>
                </a:solidFill>
                <a:effectLst/>
                <a:latin typeface="Calibri" panose="020F0502020204030204" pitchFamily="34" charset="0"/>
              </a:rPr>
              <a:t>חניכות משמעותית -  הגדרה של מעורר השראה  יכולה להיות סובייקטיבית .  "דילמות בחיים האמיתיים"  גם במיומנויות וכישורים נדרשים לבעיות בחיים האמיתיים </a:t>
            </a:r>
          </a:p>
          <a:p>
            <a:pPr algn="just" rtl="1"/>
            <a:r>
              <a:rPr lang="he-IL" sz="1800" b="0" i="0" dirty="0">
                <a:solidFill>
                  <a:srgbClr val="000000"/>
                </a:solidFill>
                <a:effectLst/>
                <a:latin typeface="Calibri" panose="020F0502020204030204" pitchFamily="34" charset="0"/>
              </a:rPr>
              <a:t>במדרג שמעל הסף/מיומנויות וכישורים  אפשר להגדיר בפירוט פיתוח מקצועי </a:t>
            </a:r>
            <a:r>
              <a:rPr lang="he-IL" sz="1800" b="1" i="0" dirty="0">
                <a:solidFill>
                  <a:srgbClr val="000000"/>
                </a:solidFill>
                <a:effectLst/>
                <a:latin typeface="Calibri" panose="020F0502020204030204" pitchFamily="34" charset="0"/>
              </a:rPr>
              <a:t>מעבר לנדרש </a:t>
            </a:r>
            <a:r>
              <a:rPr lang="he-IL" sz="1800" b="0" i="0" dirty="0">
                <a:solidFill>
                  <a:srgbClr val="000000"/>
                </a:solidFill>
                <a:effectLst/>
                <a:latin typeface="Calibri" panose="020F0502020204030204" pitchFamily="34" charset="0"/>
              </a:rPr>
              <a:t> כמו לדוגמה יציאה/השתתפות בהכשרות מקצועיות של בית העסק (ויש עסקים שמוציאים תלמידים להכשרות) מרכיבים נוספים שאפשר/חשוב להוסיף במדרג הזה שמעבר לסביבה מכבדת או בטוחה סביבת עבודה בעסק מאפשרת לתלמיד להיות חלק בלתי נפרד מהזהות והתנאים שמאפשר העסק (לדוגמה הסעות, הזנה , ביגוד , מתנות לחג , השתתפות באירועים וכו')</a:t>
            </a:r>
          </a:p>
          <a:p>
            <a:pPr algn="just" rtl="1"/>
            <a:r>
              <a:rPr lang="he-IL" sz="1800" b="0" i="0" dirty="0">
                <a:solidFill>
                  <a:srgbClr val="000000"/>
                </a:solidFill>
                <a:effectLst/>
                <a:latin typeface="Calibri" panose="020F0502020204030204" pitchFamily="34" charset="0"/>
              </a:rPr>
              <a:t>אולי צריך להגדיר שלושה מדרגים - </a:t>
            </a:r>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a:t>
            </a:r>
            <a:r>
              <a:rPr lang="he-IL" sz="1800" b="1" i="0" dirty="0">
                <a:solidFill>
                  <a:srgbClr val="000000"/>
                </a:solidFill>
                <a:effectLst/>
                <a:latin typeface="Calibri" panose="020F0502020204030204" pitchFamily="34" charset="0"/>
              </a:rPr>
              <a:t>מדרג נוסף (</a:t>
            </a:r>
            <a:r>
              <a:rPr lang="he-IL" sz="1800" b="0" i="0" dirty="0">
                <a:solidFill>
                  <a:srgbClr val="000000"/>
                </a:solidFill>
                <a:effectLst/>
                <a:latin typeface="Calibri" panose="020F0502020204030204" pitchFamily="34" charset="0"/>
              </a:rPr>
              <a:t>שהוא מעבר למה שקורה אם מתקיימים תנאי הסף)</a:t>
            </a:r>
            <a:r>
              <a:rPr lang="he-IL" sz="1800" b="1" i="0" dirty="0">
                <a:solidFill>
                  <a:srgbClr val="000000"/>
                </a:solidFill>
                <a:effectLst/>
                <a:latin typeface="Calibri" panose="020F0502020204030204" pitchFamily="34" charset="0"/>
              </a:rPr>
              <a:t> - פיתוח מקצועי ואישי מעבר לנלמד/התמחות מורחבת </a:t>
            </a:r>
            <a:r>
              <a:rPr lang="he-IL" sz="1800" b="0" i="0" dirty="0">
                <a:solidFill>
                  <a:srgbClr val="000000"/>
                </a:solidFill>
                <a:effectLst/>
                <a:latin typeface="Calibri" panose="020F0502020204030204" pitchFamily="34" charset="0"/>
              </a:rPr>
              <a:t>(לא בטוח </a:t>
            </a:r>
            <a:r>
              <a:rPr lang="he-IL" sz="1800" b="0" i="0" dirty="0" err="1">
                <a:solidFill>
                  <a:srgbClr val="000000"/>
                </a:solidFill>
                <a:effectLst/>
                <a:latin typeface="Calibri" panose="020F0502020204030204" pitchFamily="34" charset="0"/>
              </a:rPr>
              <a:t>שהמינוחים</a:t>
            </a:r>
            <a:r>
              <a:rPr lang="he-IL" sz="1800" b="0" i="0" dirty="0">
                <a:solidFill>
                  <a:srgbClr val="000000"/>
                </a:solidFill>
                <a:effectLst/>
                <a:latin typeface="Calibri" panose="020F0502020204030204" pitchFamily="34" charset="0"/>
              </a:rPr>
              <a:t> האלה למדרג מוצלחים ומשקפים את הרעיון של מדרג גבוה יותר אבל יכולים להיות כיוון </a:t>
            </a:r>
            <a:r>
              <a:rPr lang="he-IL" sz="1800" b="1" i="0" dirty="0">
                <a:solidFill>
                  <a:srgbClr val="000000"/>
                </a:solidFill>
                <a:effectLst/>
                <a:latin typeface="Calibri" panose="020F0502020204030204" pitchFamily="34" charset="0"/>
              </a:rPr>
              <a:t>) </a:t>
            </a:r>
            <a:r>
              <a:rPr lang="he-IL" sz="1800" b="0" i="0" dirty="0">
                <a:solidFill>
                  <a:srgbClr val="000000"/>
                </a:solidFill>
                <a:effectLst/>
                <a:latin typeface="Calibri" panose="020F0502020204030204" pitchFamily="34" charset="0"/>
              </a:rPr>
              <a:t>   ומדרג של </a:t>
            </a:r>
            <a:r>
              <a:rPr lang="he-IL" sz="1800" b="1" i="0" dirty="0">
                <a:solidFill>
                  <a:srgbClr val="000000"/>
                </a:solidFill>
                <a:effectLst/>
                <a:latin typeface="Calibri" panose="020F0502020204030204" pitchFamily="34" charset="0"/>
              </a:rPr>
              <a:t>אופק תעסוקת</a:t>
            </a:r>
            <a:r>
              <a:rPr lang="he-IL" sz="1800" b="0" i="0" dirty="0">
                <a:solidFill>
                  <a:srgbClr val="000000"/>
                </a:solidFill>
                <a:effectLst/>
                <a:latin typeface="Calibri" panose="020F0502020204030204" pitchFamily="34" charset="0"/>
              </a:rPr>
              <a:t>י שמשקף אפשרות להבין ולכוון ליעדים ופיתוח קריירה, מגוון מודלים לחיקוי ונטוורקינג</a:t>
            </a:r>
          </a:p>
          <a:p>
            <a:pPr algn="just" rtl="1"/>
            <a:r>
              <a:rPr lang="he-IL" sz="1800" b="0" i="0" dirty="0">
                <a:solidFill>
                  <a:srgbClr val="000000"/>
                </a:solidFill>
                <a:effectLst/>
                <a:latin typeface="Calibri" panose="020F0502020204030204" pitchFamily="34" charset="0"/>
              </a:rPr>
              <a:t>מקווה שהצלחתי להיות ברור בהתייחסות שלי 🙂</a:t>
            </a:r>
          </a:p>
          <a:p>
            <a:endParaRPr lang="he-IL" dirty="0"/>
          </a:p>
        </p:txBody>
      </p:sp>
      <p:sp>
        <p:nvSpPr>
          <p:cNvPr id="4" name="מציין מיקום של מספר שקופית 3">
            <a:extLst>
              <a:ext uri="{FF2B5EF4-FFF2-40B4-BE49-F238E27FC236}">
                <a16:creationId xmlns:a16="http://schemas.microsoft.com/office/drawing/2014/main" id="{067937DC-5ADC-6E63-6204-B8FE1E1DA68A}"/>
              </a:ext>
            </a:extLst>
          </p:cNvPr>
          <p:cNvSpPr>
            <a:spLocks noGrp="1"/>
          </p:cNvSpPr>
          <p:nvPr>
            <p:ph type="sldNum" sz="quarter" idx="5"/>
          </p:nvPr>
        </p:nvSpPr>
        <p:spPr/>
        <p:txBody>
          <a:bodyPr/>
          <a:lstStyle/>
          <a:p>
            <a:fld id="{77D6F020-DCF3-4A1B-8AD8-3FDC52B486C9}" type="slidenum">
              <a:rPr lang="he-IL" smtClean="0"/>
              <a:t>2</a:t>
            </a:fld>
            <a:endParaRPr lang="he-IL"/>
          </a:p>
        </p:txBody>
      </p:sp>
    </p:spTree>
    <p:extLst>
      <p:ext uri="{BB962C8B-B14F-4D97-AF65-F5344CB8AC3E}">
        <p14:creationId xmlns:p14="http://schemas.microsoft.com/office/powerpoint/2010/main" val="1163283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EC17F-F542-91A3-D70C-BD58EC1717D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F6841ED-B486-8A7D-B02A-0E2C3D4FEA2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480FF69-ADE5-A327-CD5C-D2E7F3642B0F}"/>
              </a:ext>
            </a:extLst>
          </p:cNvPr>
          <p:cNvSpPr>
            <a:spLocks noGrp="1"/>
          </p:cNvSpPr>
          <p:nvPr>
            <p:ph type="body" idx="1"/>
          </p:nvPr>
        </p:nvSpPr>
        <p:spPr/>
        <p:txBody>
          <a:bodyPr/>
          <a:lstStyle/>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אני חושב שצריך להגדיר מה המטרות של הפירמידה </a:t>
            </a:r>
          </a:p>
          <a:p>
            <a:pPr algn="just" rtl="1"/>
            <a:r>
              <a:rPr lang="he-IL" sz="1800" b="0" i="0" dirty="0">
                <a:solidFill>
                  <a:srgbClr val="000000"/>
                </a:solidFill>
                <a:effectLst/>
                <a:latin typeface="Calibri" panose="020F0502020204030204" pitchFamily="34" charset="0"/>
              </a:rPr>
              <a:t>צריך להתייחס ליישום המעשי של מדרגי החניכות במודלי תעסוקה שונים . במודל של תעסוקה חיצונית עיקר המדרגיות תלויה במעסיק ובמודל שותפים אני מניח שבמנהל העסקי </a:t>
            </a:r>
          </a:p>
          <a:p>
            <a:pPr algn="just" rtl="1"/>
            <a:r>
              <a:rPr lang="he-IL" sz="1800" b="0" i="0" dirty="0">
                <a:solidFill>
                  <a:srgbClr val="000000"/>
                </a:solidFill>
                <a:effectLst/>
                <a:latin typeface="Calibri" panose="020F0502020204030204" pitchFamily="34" charset="0"/>
              </a:rPr>
              <a:t>באופן כללי אני חושב שצריך לחשוב איך נותנים יותר מקום וביטוי </a:t>
            </a:r>
            <a:r>
              <a:rPr lang="he-IL" sz="1800" b="0" i="0" dirty="0" err="1">
                <a:solidFill>
                  <a:srgbClr val="000000"/>
                </a:solidFill>
                <a:effectLst/>
                <a:latin typeface="Calibri" panose="020F0502020204030204" pitchFamily="34" charset="0"/>
              </a:rPr>
              <a:t>בפרימידה</a:t>
            </a:r>
            <a:r>
              <a:rPr lang="he-IL" sz="1800" b="0" i="0" dirty="0">
                <a:solidFill>
                  <a:srgbClr val="000000"/>
                </a:solidFill>
                <a:effectLst/>
                <a:latin typeface="Calibri" panose="020F0502020204030204" pitchFamily="34" charset="0"/>
              </a:rPr>
              <a:t>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(אולי בפירוט של המדרגים) שבהרבה מיקרים עושה את ההבדל בחניכות</a:t>
            </a:r>
          </a:p>
          <a:p>
            <a:pPr algn="just" rtl="1"/>
            <a:endParaRPr lang="he-IL" sz="1800" b="0" i="0" dirty="0">
              <a:solidFill>
                <a:srgbClr val="000000"/>
              </a:solidFill>
              <a:effectLst/>
              <a:latin typeface="Calibri" panose="020F0502020204030204" pitchFamily="34" charset="0"/>
            </a:endParaRPr>
          </a:p>
          <a:p>
            <a:pPr algn="just" rtl="1"/>
            <a:r>
              <a:rPr lang="he-IL" sz="1800" b="0" i="0" dirty="0" err="1">
                <a:solidFill>
                  <a:srgbClr val="000000"/>
                </a:solidFill>
                <a:effectLst/>
                <a:latin typeface="Calibri" panose="020F0502020204030204" pitchFamily="34" charset="0"/>
              </a:rPr>
              <a:t>המינוחים</a:t>
            </a:r>
            <a:r>
              <a:rPr lang="he-IL" sz="1800" b="0" i="0" dirty="0">
                <a:solidFill>
                  <a:srgbClr val="000000"/>
                </a:solidFill>
                <a:effectLst/>
                <a:latin typeface="Calibri" panose="020F0502020204030204" pitchFamily="34" charset="0"/>
              </a:rPr>
              <a:t> והפירוט של המדרגים </a:t>
            </a:r>
          </a:p>
          <a:p>
            <a:pPr algn="just" rtl="1"/>
            <a:r>
              <a:rPr lang="he-IL" sz="1800" b="0" i="0" dirty="0">
                <a:solidFill>
                  <a:srgbClr val="000000"/>
                </a:solidFill>
                <a:effectLst/>
                <a:latin typeface="Calibri" panose="020F0502020204030204" pitchFamily="34" charset="0"/>
              </a:rPr>
              <a:t> מבחינה וויזואלית הסף הוא חלק מהמשולש ואפשר להבין שהוא מדרג למרות שהוא תנאי סף </a:t>
            </a:r>
          </a:p>
          <a:p>
            <a:pPr algn="just" rtl="1"/>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מציע  להוסיף </a:t>
            </a:r>
            <a:r>
              <a:rPr lang="he-IL" sz="1800" b="1" i="0" dirty="0">
                <a:solidFill>
                  <a:srgbClr val="000000"/>
                </a:solidFill>
                <a:effectLst/>
                <a:latin typeface="Calibri" panose="020F0502020204030204" pitchFamily="34" charset="0"/>
              </a:rPr>
              <a:t>מיומנויות מקצועיות וכישורים</a:t>
            </a:r>
            <a:r>
              <a:rPr lang="he-IL" sz="1800" b="0" i="0" dirty="0">
                <a:solidFill>
                  <a:srgbClr val="000000"/>
                </a:solidFill>
                <a:effectLst/>
                <a:latin typeface="Calibri" panose="020F0502020204030204" pitchFamily="34" charset="0"/>
              </a:rPr>
              <a:t> . החניכות צריכה לשרת התמקצעות והתמחות במקצוע</a:t>
            </a:r>
          </a:p>
          <a:p>
            <a:pPr algn="just" rtl="1"/>
            <a:r>
              <a:rPr lang="he-IL" sz="1800" b="0" i="0" dirty="0">
                <a:solidFill>
                  <a:srgbClr val="000000"/>
                </a:solidFill>
                <a:effectLst/>
                <a:latin typeface="Calibri" panose="020F0502020204030204" pitchFamily="34" charset="0"/>
              </a:rPr>
              <a:t>המונח משמעותית - מציע לחשוב על מונח אחר למדרג הזה כי לכאורה כל מה שמתחת למדרג הזה לא משמעותי ובעניי גם חניכות שמחזקת מיומנות וכישורים יכולה להיות משמעותית.</a:t>
            </a:r>
          </a:p>
          <a:p>
            <a:pPr algn="just" rtl="1"/>
            <a:r>
              <a:rPr lang="he-IL" sz="1800" b="0" i="0" dirty="0">
                <a:solidFill>
                  <a:srgbClr val="000000"/>
                </a:solidFill>
                <a:effectLst/>
                <a:latin typeface="Calibri" panose="020F0502020204030204" pitchFamily="34" charset="0"/>
              </a:rPr>
              <a:t>מציע לחשוב איך נכון לשלב  בפירמידה /בתפיסה/מודל ויזואלי  את הקשר הבינאישי בין התלמיד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 לקשר הזה יש ערך חשוב בחניכות, במשמעות שלה ובמוטיבציה של התלמיד בחניכות (</a:t>
            </a:r>
            <a:r>
              <a:rPr lang="he-IL" sz="1800" b="0" i="0" dirty="0" err="1">
                <a:solidFill>
                  <a:srgbClr val="000000"/>
                </a:solidFill>
                <a:effectLst/>
                <a:latin typeface="Calibri" panose="020F0502020204030204" pitchFamily="34" charset="0"/>
              </a:rPr>
              <a:t>במחוןן</a:t>
            </a:r>
            <a:r>
              <a:rPr lang="he-IL" sz="1800" b="0" i="0" dirty="0">
                <a:solidFill>
                  <a:srgbClr val="000000"/>
                </a:solidFill>
                <a:effectLst/>
                <a:latin typeface="Calibri" panose="020F0502020204030204" pitchFamily="34" charset="0"/>
              </a:rPr>
              <a:t>)</a:t>
            </a:r>
          </a:p>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פירוט </a:t>
            </a:r>
            <a:r>
              <a:rPr lang="he-IL" sz="1800" b="0" i="0" dirty="0">
                <a:solidFill>
                  <a:srgbClr val="000000"/>
                </a:solidFill>
                <a:effectLst/>
                <a:highlight>
                  <a:srgbClr val="FFFF00"/>
                </a:highlight>
                <a:latin typeface="Calibri" panose="020F0502020204030204" pitchFamily="34" charset="0"/>
              </a:rPr>
              <a:t>המדרגים </a:t>
            </a:r>
          </a:p>
          <a:p>
            <a:pPr algn="just" rtl="1"/>
            <a:r>
              <a:rPr lang="he-IL" sz="1800" b="0" i="0" dirty="0">
                <a:solidFill>
                  <a:srgbClr val="000000"/>
                </a:solidFill>
                <a:effectLst/>
                <a:highlight>
                  <a:srgbClr val="FFFF00"/>
                </a:highlight>
                <a:latin typeface="Calibri" panose="020F0502020204030204" pitchFamily="34" charset="0"/>
              </a:rPr>
              <a:t>סף - צריך להוסיף </a:t>
            </a:r>
            <a:r>
              <a:rPr lang="he-IL" sz="1800" b="0" i="0" dirty="0" err="1">
                <a:solidFill>
                  <a:srgbClr val="000000"/>
                </a:solidFill>
                <a:effectLst/>
                <a:highlight>
                  <a:srgbClr val="FFFF00"/>
                </a:highlight>
                <a:latin typeface="Calibri" panose="020F0502020204030204" pitchFamily="34" charset="0"/>
              </a:rPr>
              <a:t>מינמום</a:t>
            </a:r>
            <a:r>
              <a:rPr lang="he-IL" sz="1800" b="0" i="0" dirty="0">
                <a:solidFill>
                  <a:srgbClr val="000000"/>
                </a:solidFill>
                <a:effectLst/>
                <a:highlight>
                  <a:srgbClr val="FFFF00"/>
                </a:highlight>
                <a:latin typeface="Calibri" panose="020F0502020204030204" pitchFamily="34" charset="0"/>
              </a:rPr>
              <a:t> שכר חניכות </a:t>
            </a:r>
          </a:p>
          <a:p>
            <a:pPr algn="just" rtl="1"/>
            <a:r>
              <a:rPr lang="he-IL" sz="1800" b="0" i="0" dirty="0">
                <a:solidFill>
                  <a:srgbClr val="000000"/>
                </a:solidFill>
                <a:effectLst/>
                <a:highlight>
                  <a:srgbClr val="FFFF00"/>
                </a:highlight>
                <a:latin typeface="Calibri" panose="020F0502020204030204" pitchFamily="34" charset="0"/>
              </a:rPr>
              <a:t>עוד שיקולים בבחירה שכדאי לשלב לא כתנאי סף אלא כמרכיבים בבחירה שישרתו חניכות טובה </a:t>
            </a:r>
          </a:p>
          <a:p>
            <a:pPr algn="just" rtl="1" fontAlgn="base"/>
            <a:r>
              <a:rPr lang="he-IL" sz="1800" b="0" i="0" dirty="0" err="1">
                <a:solidFill>
                  <a:srgbClr val="000000"/>
                </a:solidFill>
                <a:effectLst/>
                <a:highlight>
                  <a:srgbClr val="FFFF00"/>
                </a:highlight>
                <a:latin typeface="Calibri" panose="020F0502020204030204" pitchFamily="34" charset="0"/>
              </a:rPr>
              <a:t>מנטורים</a:t>
            </a:r>
            <a:r>
              <a:rPr lang="he-IL" sz="1800" b="0" i="0" dirty="0">
                <a:solidFill>
                  <a:srgbClr val="000000"/>
                </a:solidFill>
                <a:effectLst/>
                <a:highlight>
                  <a:srgbClr val="FFFF00"/>
                </a:highlight>
                <a:latin typeface="Calibri" panose="020F0502020204030204" pitchFamily="34" charset="0"/>
              </a:rPr>
              <a:t> שהם בוגרי החינוך המקצועי - בסבירות גבוה ישרת חניכות משמעותית יותר </a:t>
            </a:r>
          </a:p>
          <a:p>
            <a:pPr algn="just" rtl="1" fontAlgn="base"/>
            <a:r>
              <a:rPr lang="he-IL" sz="1800" b="0" i="0" dirty="0">
                <a:solidFill>
                  <a:srgbClr val="000000"/>
                </a:solidFill>
                <a:effectLst/>
                <a:highlight>
                  <a:srgbClr val="FFFF00"/>
                </a:highlight>
                <a:latin typeface="Calibri" panose="020F0502020204030204" pitchFamily="34" charset="0"/>
              </a:rPr>
              <a:t>מקום עם מסורת טובה בהעסקה של תלמידים </a:t>
            </a:r>
          </a:p>
          <a:p>
            <a:pPr algn="just" rtl="1" fontAlgn="base"/>
            <a:br>
              <a:rPr lang="he-IL" sz="1800" b="0" i="0" dirty="0">
                <a:solidFill>
                  <a:srgbClr val="000000"/>
                </a:solidFill>
                <a:effectLst/>
                <a:latin typeface="Calibri" panose="020F0502020204030204" pitchFamily="34" charset="0"/>
              </a:rPr>
            </a:br>
            <a:endParaRPr lang="he-IL" sz="1800" b="0" i="0" dirty="0">
              <a:solidFill>
                <a:srgbClr val="000000"/>
              </a:solidFill>
              <a:effectLst/>
              <a:latin typeface="Calibri" panose="020F0502020204030204" pitchFamily="34" charset="0"/>
            </a:endParaRPr>
          </a:p>
          <a:p>
            <a:pPr algn="just" rtl="1"/>
            <a:r>
              <a:rPr lang="he-IL" sz="1800" b="0" i="0" dirty="0">
                <a:solidFill>
                  <a:srgbClr val="000000"/>
                </a:solidFill>
                <a:effectLst/>
                <a:latin typeface="Calibri" panose="020F0502020204030204" pitchFamily="34" charset="0"/>
              </a:rPr>
              <a:t>יש קצת חפיפה </a:t>
            </a:r>
            <a:r>
              <a:rPr lang="he-IL" sz="1800" b="0" i="0" dirty="0" err="1">
                <a:solidFill>
                  <a:srgbClr val="000000"/>
                </a:solidFill>
                <a:effectLst/>
                <a:latin typeface="Calibri" panose="020F0502020204030204" pitchFamily="34" charset="0"/>
              </a:rPr>
              <a:t>בפיורט</a:t>
            </a:r>
            <a:r>
              <a:rPr lang="he-IL" sz="1800" b="0" i="0" dirty="0">
                <a:solidFill>
                  <a:srgbClr val="000000"/>
                </a:solidFill>
                <a:effectLst/>
                <a:latin typeface="Calibri" panose="020F0502020204030204" pitchFamily="34" charset="0"/>
              </a:rPr>
              <a:t> של מהמדרגים וקושי באבחנה מעשית בין המדרגים</a:t>
            </a:r>
          </a:p>
          <a:p>
            <a:pPr algn="just" rtl="1"/>
            <a:r>
              <a:rPr lang="he-IL" sz="1800" b="0" i="0" dirty="0">
                <a:solidFill>
                  <a:srgbClr val="000000"/>
                </a:solidFill>
                <a:effectLst/>
                <a:latin typeface="Calibri" panose="020F0502020204030204" pitchFamily="34" charset="0"/>
              </a:rPr>
              <a:t>מיומנויות וכישורים " מה אני נדרש לעשות " עדיף להגדיר במונחים של מה מצופה מהמעסיק לדוגמה התמחות שמאפשרת פיתוח כישורים ומיומנויות מקצועיות בהתאם להגדרות המקצוע. תיק עבודות זה מונח שלא מתאים לכול אופני ההעסקה . מקום/חניכות שמאפשרת חיזוק כישורים </a:t>
            </a:r>
            <a:r>
              <a:rPr lang="he-IL" sz="1800" b="0" i="0" dirty="0" err="1">
                <a:solidFill>
                  <a:srgbClr val="000000"/>
                </a:solidFill>
                <a:effectLst/>
                <a:latin typeface="Calibri" panose="020F0502020204030204" pitchFamily="34" charset="0"/>
              </a:rPr>
              <a:t>מגוונית</a:t>
            </a:r>
            <a:r>
              <a:rPr lang="he-IL" sz="1800" b="0" i="0" dirty="0">
                <a:solidFill>
                  <a:srgbClr val="000000"/>
                </a:solidFill>
                <a:effectLst/>
                <a:latin typeface="Calibri" panose="020F0502020204030204" pitchFamily="34" charset="0"/>
              </a:rPr>
              <a:t>  וניסיון מקצועי/תיק עבודות מגוון </a:t>
            </a:r>
          </a:p>
          <a:p>
            <a:pPr algn="just" rtl="1"/>
            <a:r>
              <a:rPr lang="he-IL" sz="1800" b="0" i="0" dirty="0">
                <a:solidFill>
                  <a:srgbClr val="000000"/>
                </a:solidFill>
                <a:effectLst/>
                <a:latin typeface="Calibri" panose="020F0502020204030204" pitchFamily="34" charset="0"/>
              </a:rPr>
              <a:t>חניכות משמעותית -  הגדרה של מעורר השראה  יכולה להיות סובייקטיבית .  "דילמות בחיים האמיתיים"  גם במיומנויות וכישורים נדרשים לבעיות בחיים האמיתיים </a:t>
            </a:r>
          </a:p>
          <a:p>
            <a:pPr algn="just" rtl="1"/>
            <a:r>
              <a:rPr lang="he-IL" sz="1800" b="0" i="0" dirty="0">
                <a:solidFill>
                  <a:srgbClr val="000000"/>
                </a:solidFill>
                <a:effectLst/>
                <a:latin typeface="Calibri" panose="020F0502020204030204" pitchFamily="34" charset="0"/>
              </a:rPr>
              <a:t>במדרג שמעל הסף/מיומנויות וכישורים  אפשר להגדיר בפירוט פיתוח מקצועי </a:t>
            </a:r>
            <a:r>
              <a:rPr lang="he-IL" sz="1800" b="1" i="0" dirty="0">
                <a:solidFill>
                  <a:srgbClr val="000000"/>
                </a:solidFill>
                <a:effectLst/>
                <a:latin typeface="Calibri" panose="020F0502020204030204" pitchFamily="34" charset="0"/>
              </a:rPr>
              <a:t>מעבר לנדרש </a:t>
            </a:r>
            <a:r>
              <a:rPr lang="he-IL" sz="1800" b="0" i="0" dirty="0">
                <a:solidFill>
                  <a:srgbClr val="000000"/>
                </a:solidFill>
                <a:effectLst/>
                <a:latin typeface="Calibri" panose="020F0502020204030204" pitchFamily="34" charset="0"/>
              </a:rPr>
              <a:t> כמו לדוגמה יציאה/השתתפות בהכשרות מקצועיות של בית העסק (ויש עסקים שמוציאים תלמידים להכשרות) מרכיבים נוספים שאפשר/חשוב להוסיף במדרג הזה שמעבר לסביבה מכבדת או בטוחה סביבת עבודה בעסק מאפשרת לתלמיד להיות חלק בלתי נפרד מהזהות והתנאים שמאפשר העסק (לדוגמה הסעות, הזנה , ביגוד , מתנות לחג , השתתפות באירועים וכו')</a:t>
            </a:r>
          </a:p>
          <a:p>
            <a:pPr algn="just" rtl="1"/>
            <a:r>
              <a:rPr lang="he-IL" sz="1800" b="0" i="0" dirty="0">
                <a:solidFill>
                  <a:srgbClr val="000000"/>
                </a:solidFill>
                <a:effectLst/>
                <a:latin typeface="Calibri" panose="020F0502020204030204" pitchFamily="34" charset="0"/>
              </a:rPr>
              <a:t>אולי צריך להגדיר שלושה מדרגים - </a:t>
            </a:r>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a:t>
            </a:r>
            <a:r>
              <a:rPr lang="he-IL" sz="1800" b="1" i="0" dirty="0">
                <a:solidFill>
                  <a:srgbClr val="000000"/>
                </a:solidFill>
                <a:effectLst/>
                <a:latin typeface="Calibri" panose="020F0502020204030204" pitchFamily="34" charset="0"/>
              </a:rPr>
              <a:t>מדרג נוסף (</a:t>
            </a:r>
            <a:r>
              <a:rPr lang="he-IL" sz="1800" b="0" i="0" dirty="0">
                <a:solidFill>
                  <a:srgbClr val="000000"/>
                </a:solidFill>
                <a:effectLst/>
                <a:latin typeface="Calibri" panose="020F0502020204030204" pitchFamily="34" charset="0"/>
              </a:rPr>
              <a:t>שהוא מעבר למה שקורה אם מתקיימים תנאי הסף)</a:t>
            </a:r>
            <a:r>
              <a:rPr lang="he-IL" sz="1800" b="1" i="0" dirty="0">
                <a:solidFill>
                  <a:srgbClr val="000000"/>
                </a:solidFill>
                <a:effectLst/>
                <a:latin typeface="Calibri" panose="020F0502020204030204" pitchFamily="34" charset="0"/>
              </a:rPr>
              <a:t> - פיתוח מקצועי ואישי מעבר לנלמד/התמחות מורחבת </a:t>
            </a:r>
            <a:r>
              <a:rPr lang="he-IL" sz="1800" b="0" i="0" dirty="0">
                <a:solidFill>
                  <a:srgbClr val="000000"/>
                </a:solidFill>
                <a:effectLst/>
                <a:latin typeface="Calibri" panose="020F0502020204030204" pitchFamily="34" charset="0"/>
              </a:rPr>
              <a:t>(לא בטוח </a:t>
            </a:r>
            <a:r>
              <a:rPr lang="he-IL" sz="1800" b="0" i="0" dirty="0" err="1">
                <a:solidFill>
                  <a:srgbClr val="000000"/>
                </a:solidFill>
                <a:effectLst/>
                <a:latin typeface="Calibri" panose="020F0502020204030204" pitchFamily="34" charset="0"/>
              </a:rPr>
              <a:t>שהמינוחים</a:t>
            </a:r>
            <a:r>
              <a:rPr lang="he-IL" sz="1800" b="0" i="0" dirty="0">
                <a:solidFill>
                  <a:srgbClr val="000000"/>
                </a:solidFill>
                <a:effectLst/>
                <a:latin typeface="Calibri" panose="020F0502020204030204" pitchFamily="34" charset="0"/>
              </a:rPr>
              <a:t> האלה למדרג מוצלחים ומשקפים את הרעיון של מדרג גבוה יותר אבל יכולים להיות כיוון </a:t>
            </a:r>
            <a:r>
              <a:rPr lang="he-IL" sz="1800" b="1" i="0" dirty="0">
                <a:solidFill>
                  <a:srgbClr val="000000"/>
                </a:solidFill>
                <a:effectLst/>
                <a:latin typeface="Calibri" panose="020F0502020204030204" pitchFamily="34" charset="0"/>
              </a:rPr>
              <a:t>) </a:t>
            </a:r>
            <a:r>
              <a:rPr lang="he-IL" sz="1800" b="0" i="0" dirty="0">
                <a:solidFill>
                  <a:srgbClr val="000000"/>
                </a:solidFill>
                <a:effectLst/>
                <a:latin typeface="Calibri" panose="020F0502020204030204" pitchFamily="34" charset="0"/>
              </a:rPr>
              <a:t>   ומדרג של </a:t>
            </a:r>
            <a:r>
              <a:rPr lang="he-IL" sz="1800" b="1" i="0" dirty="0">
                <a:solidFill>
                  <a:srgbClr val="000000"/>
                </a:solidFill>
                <a:effectLst/>
                <a:latin typeface="Calibri" panose="020F0502020204030204" pitchFamily="34" charset="0"/>
              </a:rPr>
              <a:t>אופק תעסוקת</a:t>
            </a:r>
            <a:r>
              <a:rPr lang="he-IL" sz="1800" b="0" i="0" dirty="0">
                <a:solidFill>
                  <a:srgbClr val="000000"/>
                </a:solidFill>
                <a:effectLst/>
                <a:latin typeface="Calibri" panose="020F0502020204030204" pitchFamily="34" charset="0"/>
              </a:rPr>
              <a:t>י שמשקף אפשרות להבין ולכוון ליעדים ופיתוח קריירה, מגוון מודלים לחיקוי ונטוורקינג</a:t>
            </a:r>
          </a:p>
          <a:p>
            <a:pPr algn="just" rtl="1"/>
            <a:r>
              <a:rPr lang="he-IL" sz="1800" b="0" i="0" dirty="0">
                <a:solidFill>
                  <a:srgbClr val="000000"/>
                </a:solidFill>
                <a:effectLst/>
                <a:latin typeface="Calibri" panose="020F0502020204030204" pitchFamily="34" charset="0"/>
              </a:rPr>
              <a:t>מקווה שהצלחתי להיות ברור בהתייחסות שלי 🙂</a:t>
            </a:r>
          </a:p>
          <a:p>
            <a:endParaRPr lang="he-IL" dirty="0"/>
          </a:p>
        </p:txBody>
      </p:sp>
      <p:sp>
        <p:nvSpPr>
          <p:cNvPr id="4" name="מציין מיקום של מספר שקופית 3">
            <a:extLst>
              <a:ext uri="{FF2B5EF4-FFF2-40B4-BE49-F238E27FC236}">
                <a16:creationId xmlns:a16="http://schemas.microsoft.com/office/drawing/2014/main" id="{2B69752C-25E5-9D18-2669-0EBF7FE24018}"/>
              </a:ext>
            </a:extLst>
          </p:cNvPr>
          <p:cNvSpPr>
            <a:spLocks noGrp="1"/>
          </p:cNvSpPr>
          <p:nvPr>
            <p:ph type="sldNum" sz="quarter" idx="5"/>
          </p:nvPr>
        </p:nvSpPr>
        <p:spPr/>
        <p:txBody>
          <a:bodyPr/>
          <a:lstStyle/>
          <a:p>
            <a:fld id="{77D6F020-DCF3-4A1B-8AD8-3FDC52B486C9}" type="slidenum">
              <a:rPr lang="he-IL" smtClean="0"/>
              <a:t>3</a:t>
            </a:fld>
            <a:endParaRPr lang="he-IL"/>
          </a:p>
        </p:txBody>
      </p:sp>
    </p:spTree>
    <p:extLst>
      <p:ext uri="{BB962C8B-B14F-4D97-AF65-F5344CB8AC3E}">
        <p14:creationId xmlns:p14="http://schemas.microsoft.com/office/powerpoint/2010/main" val="3531808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C9CF3-0291-306E-7CD8-31A3AC95838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8A0D7A8-28C6-BC72-4C6E-E1BAF430120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295359D-CFF6-79F3-6B5E-C68E348453F3}"/>
              </a:ext>
            </a:extLst>
          </p:cNvPr>
          <p:cNvSpPr>
            <a:spLocks noGrp="1"/>
          </p:cNvSpPr>
          <p:nvPr>
            <p:ph type="body" idx="1"/>
          </p:nvPr>
        </p:nvSpPr>
        <p:spPr/>
        <p:txBody>
          <a:bodyPr/>
          <a:lstStyle/>
          <a:p>
            <a:r>
              <a:rPr lang="he-IL" dirty="0"/>
              <a:t>להוסיף מסננת</a:t>
            </a:r>
          </a:p>
        </p:txBody>
      </p:sp>
      <p:sp>
        <p:nvSpPr>
          <p:cNvPr id="4" name="מציין מיקום של מספר שקופית 3">
            <a:extLst>
              <a:ext uri="{FF2B5EF4-FFF2-40B4-BE49-F238E27FC236}">
                <a16:creationId xmlns:a16="http://schemas.microsoft.com/office/drawing/2014/main" id="{2548A800-1D11-7F13-7A38-5D687245E339}"/>
              </a:ext>
            </a:extLst>
          </p:cNvPr>
          <p:cNvSpPr>
            <a:spLocks noGrp="1"/>
          </p:cNvSpPr>
          <p:nvPr>
            <p:ph type="sldNum" sz="quarter" idx="5"/>
          </p:nvPr>
        </p:nvSpPr>
        <p:spPr/>
        <p:txBody>
          <a:bodyPr/>
          <a:lstStyle/>
          <a:p>
            <a:fld id="{77D6F020-DCF3-4A1B-8AD8-3FDC52B486C9}" type="slidenum">
              <a:rPr lang="he-IL" smtClean="0"/>
              <a:t>4</a:t>
            </a:fld>
            <a:endParaRPr lang="he-IL"/>
          </a:p>
        </p:txBody>
      </p:sp>
    </p:spTree>
    <p:extLst>
      <p:ext uri="{BB962C8B-B14F-4D97-AF65-F5344CB8AC3E}">
        <p14:creationId xmlns:p14="http://schemas.microsoft.com/office/powerpoint/2010/main" val="3055504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אני חושב שצריך להגדיר מה המטרות של הפירמידה </a:t>
            </a:r>
          </a:p>
          <a:p>
            <a:pPr algn="just" rtl="1"/>
            <a:r>
              <a:rPr lang="he-IL" sz="1800" b="0" i="0" dirty="0">
                <a:solidFill>
                  <a:srgbClr val="000000"/>
                </a:solidFill>
                <a:effectLst/>
                <a:latin typeface="Calibri" panose="020F0502020204030204" pitchFamily="34" charset="0"/>
              </a:rPr>
              <a:t>צריך להתייחס ליישום המעשי של מדרגי החניכות במודלי תעסוקה שונים . במודל של תעסוקה חיצונית עיקר המדרגיות תלויה במעסיק ובמודל שותפים אני מניח שבמנהל העסקי </a:t>
            </a:r>
          </a:p>
          <a:p>
            <a:pPr algn="just" rtl="1"/>
            <a:r>
              <a:rPr lang="he-IL" sz="1800" b="0" i="0" dirty="0">
                <a:solidFill>
                  <a:srgbClr val="000000"/>
                </a:solidFill>
                <a:effectLst/>
                <a:latin typeface="Calibri" panose="020F0502020204030204" pitchFamily="34" charset="0"/>
              </a:rPr>
              <a:t>באופן כללי אני חושב שצריך לחשוב איך נותנים יותר מקום וביטוי </a:t>
            </a:r>
            <a:r>
              <a:rPr lang="he-IL" sz="1800" b="0" i="0" dirty="0" err="1">
                <a:solidFill>
                  <a:srgbClr val="000000"/>
                </a:solidFill>
                <a:effectLst/>
                <a:latin typeface="Calibri" panose="020F0502020204030204" pitchFamily="34" charset="0"/>
              </a:rPr>
              <a:t>בפרימידה</a:t>
            </a:r>
            <a:r>
              <a:rPr lang="he-IL" sz="1800" b="0" i="0" dirty="0">
                <a:solidFill>
                  <a:srgbClr val="000000"/>
                </a:solidFill>
                <a:effectLst/>
                <a:latin typeface="Calibri" panose="020F0502020204030204" pitchFamily="34" charset="0"/>
              </a:rPr>
              <a:t>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(אולי בפירוט של המדרגים) שבהרבה מיקרים עושה את ההבדל בחניכות</a:t>
            </a:r>
          </a:p>
          <a:p>
            <a:pPr algn="just" rtl="1"/>
            <a:endParaRPr lang="he-IL" sz="1800" b="0" i="0" dirty="0">
              <a:solidFill>
                <a:srgbClr val="000000"/>
              </a:solidFill>
              <a:effectLst/>
              <a:latin typeface="Calibri" panose="020F0502020204030204" pitchFamily="34" charset="0"/>
            </a:endParaRPr>
          </a:p>
          <a:p>
            <a:pPr algn="just" rtl="1"/>
            <a:r>
              <a:rPr lang="he-IL" sz="1800" b="0" i="0" dirty="0" err="1">
                <a:solidFill>
                  <a:srgbClr val="000000"/>
                </a:solidFill>
                <a:effectLst/>
                <a:latin typeface="Calibri" panose="020F0502020204030204" pitchFamily="34" charset="0"/>
              </a:rPr>
              <a:t>המינוחים</a:t>
            </a:r>
            <a:r>
              <a:rPr lang="he-IL" sz="1800" b="0" i="0" dirty="0">
                <a:solidFill>
                  <a:srgbClr val="000000"/>
                </a:solidFill>
                <a:effectLst/>
                <a:latin typeface="Calibri" panose="020F0502020204030204" pitchFamily="34" charset="0"/>
              </a:rPr>
              <a:t> והפירוט של המדרגים </a:t>
            </a:r>
          </a:p>
          <a:p>
            <a:pPr algn="just" rtl="1"/>
            <a:r>
              <a:rPr lang="he-IL" sz="1800" b="0" i="0" dirty="0">
                <a:solidFill>
                  <a:srgbClr val="000000"/>
                </a:solidFill>
                <a:effectLst/>
                <a:latin typeface="Calibri" panose="020F0502020204030204" pitchFamily="34" charset="0"/>
              </a:rPr>
              <a:t> מבחינה וויזואלית הסף הוא חלק מהמשולש ואפשר להבין שהוא מדרג למרות שהוא תנאי סף </a:t>
            </a:r>
          </a:p>
          <a:p>
            <a:pPr algn="just" rtl="1"/>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מציע  להוסיף </a:t>
            </a:r>
            <a:r>
              <a:rPr lang="he-IL" sz="1800" b="1" i="0" dirty="0">
                <a:solidFill>
                  <a:srgbClr val="000000"/>
                </a:solidFill>
                <a:effectLst/>
                <a:latin typeface="Calibri" panose="020F0502020204030204" pitchFamily="34" charset="0"/>
              </a:rPr>
              <a:t>מיומנויות מקצועיות וכישורים</a:t>
            </a:r>
            <a:r>
              <a:rPr lang="he-IL" sz="1800" b="0" i="0" dirty="0">
                <a:solidFill>
                  <a:srgbClr val="000000"/>
                </a:solidFill>
                <a:effectLst/>
                <a:latin typeface="Calibri" panose="020F0502020204030204" pitchFamily="34" charset="0"/>
              </a:rPr>
              <a:t> . החניכות צריכה לשרת התמקצעות והתמחות במקצוע</a:t>
            </a:r>
          </a:p>
          <a:p>
            <a:pPr algn="just" rtl="1"/>
            <a:r>
              <a:rPr lang="he-IL" sz="1800" b="0" i="0" dirty="0">
                <a:solidFill>
                  <a:srgbClr val="000000"/>
                </a:solidFill>
                <a:effectLst/>
                <a:latin typeface="Calibri" panose="020F0502020204030204" pitchFamily="34" charset="0"/>
              </a:rPr>
              <a:t>המונח משמעותית - מציע לחשוב על מונח אחר למדרג הזה כי לכאורה כל מה שמתחת למדרג הזה לא משמעותי ובעניי גם חניכות שמחזקת מיומנות וכישורים יכולה להיות משמעותית.</a:t>
            </a:r>
          </a:p>
          <a:p>
            <a:pPr algn="just" rtl="1"/>
            <a:r>
              <a:rPr lang="he-IL" sz="1800" b="0" i="0" dirty="0">
                <a:solidFill>
                  <a:srgbClr val="000000"/>
                </a:solidFill>
                <a:effectLst/>
                <a:latin typeface="Calibri" panose="020F0502020204030204" pitchFamily="34" charset="0"/>
              </a:rPr>
              <a:t>מציע לחשוב איך נכון לשלב  בפירמידה /בתפיסה/מודל ויזואלי  את הקשר הבינאישי בין התלמיד </a:t>
            </a:r>
            <a:r>
              <a:rPr lang="he-IL" sz="1800" b="0" i="0" dirty="0" err="1">
                <a:solidFill>
                  <a:srgbClr val="000000"/>
                </a:solidFill>
                <a:effectLst/>
                <a:latin typeface="Calibri" panose="020F0502020204030204" pitchFamily="34" charset="0"/>
              </a:rPr>
              <a:t>למנטור</a:t>
            </a:r>
            <a:r>
              <a:rPr lang="he-IL" sz="1800" b="0" i="0" dirty="0">
                <a:solidFill>
                  <a:srgbClr val="000000"/>
                </a:solidFill>
                <a:effectLst/>
                <a:latin typeface="Calibri" panose="020F0502020204030204" pitchFamily="34" charset="0"/>
              </a:rPr>
              <a:t> . לקשר הזה יש ערך חשוב בחניכות, במשמעות שלה ובמוטיבציה של התלמיד בחניכות (</a:t>
            </a:r>
            <a:r>
              <a:rPr lang="he-IL" sz="1800" b="0" i="0" dirty="0" err="1">
                <a:solidFill>
                  <a:srgbClr val="000000"/>
                </a:solidFill>
                <a:effectLst/>
                <a:latin typeface="Calibri" panose="020F0502020204030204" pitchFamily="34" charset="0"/>
              </a:rPr>
              <a:t>במחוןן</a:t>
            </a:r>
            <a:r>
              <a:rPr lang="he-IL" sz="1800" b="0" i="0" dirty="0">
                <a:solidFill>
                  <a:srgbClr val="000000"/>
                </a:solidFill>
                <a:effectLst/>
                <a:latin typeface="Calibri" panose="020F0502020204030204" pitchFamily="34" charset="0"/>
              </a:rPr>
              <a:t>)</a:t>
            </a:r>
          </a:p>
          <a:p>
            <a:pPr algn="just" rtl="1"/>
            <a:r>
              <a:rPr lang="he-IL" sz="1800" b="0" i="0" dirty="0">
                <a:solidFill>
                  <a:srgbClr val="000000"/>
                </a:solidFill>
                <a:effectLst/>
                <a:latin typeface="Calibri" panose="020F0502020204030204" pitchFamily="34" charset="0"/>
              </a:rPr>
              <a:t> </a:t>
            </a:r>
          </a:p>
          <a:p>
            <a:pPr algn="just" rtl="1"/>
            <a:r>
              <a:rPr lang="he-IL" sz="1800" b="0" i="0" dirty="0">
                <a:solidFill>
                  <a:srgbClr val="000000"/>
                </a:solidFill>
                <a:effectLst/>
                <a:latin typeface="Calibri" panose="020F0502020204030204" pitchFamily="34" charset="0"/>
              </a:rPr>
              <a:t>פירוט </a:t>
            </a:r>
            <a:r>
              <a:rPr lang="he-IL" sz="1800" b="0" i="0" dirty="0">
                <a:solidFill>
                  <a:srgbClr val="000000"/>
                </a:solidFill>
                <a:effectLst/>
                <a:highlight>
                  <a:srgbClr val="FFFF00"/>
                </a:highlight>
                <a:latin typeface="Calibri" panose="020F0502020204030204" pitchFamily="34" charset="0"/>
              </a:rPr>
              <a:t>המדרגים </a:t>
            </a:r>
          </a:p>
          <a:p>
            <a:pPr algn="just" rtl="1"/>
            <a:r>
              <a:rPr lang="he-IL" sz="1800" b="0" i="0" dirty="0">
                <a:solidFill>
                  <a:srgbClr val="000000"/>
                </a:solidFill>
                <a:effectLst/>
                <a:highlight>
                  <a:srgbClr val="FFFF00"/>
                </a:highlight>
                <a:latin typeface="Calibri" panose="020F0502020204030204" pitchFamily="34" charset="0"/>
              </a:rPr>
              <a:t>סף - צריך להוסיף </a:t>
            </a:r>
            <a:r>
              <a:rPr lang="he-IL" sz="1800" b="0" i="0" dirty="0" err="1">
                <a:solidFill>
                  <a:srgbClr val="000000"/>
                </a:solidFill>
                <a:effectLst/>
                <a:highlight>
                  <a:srgbClr val="FFFF00"/>
                </a:highlight>
                <a:latin typeface="Calibri" panose="020F0502020204030204" pitchFamily="34" charset="0"/>
              </a:rPr>
              <a:t>מינמום</a:t>
            </a:r>
            <a:r>
              <a:rPr lang="he-IL" sz="1800" b="0" i="0" dirty="0">
                <a:solidFill>
                  <a:srgbClr val="000000"/>
                </a:solidFill>
                <a:effectLst/>
                <a:highlight>
                  <a:srgbClr val="FFFF00"/>
                </a:highlight>
                <a:latin typeface="Calibri" panose="020F0502020204030204" pitchFamily="34" charset="0"/>
              </a:rPr>
              <a:t> שכר חניכות </a:t>
            </a:r>
          </a:p>
          <a:p>
            <a:pPr algn="just" rtl="1"/>
            <a:r>
              <a:rPr lang="he-IL" sz="1800" b="0" i="0" dirty="0">
                <a:solidFill>
                  <a:srgbClr val="000000"/>
                </a:solidFill>
                <a:effectLst/>
                <a:highlight>
                  <a:srgbClr val="FFFF00"/>
                </a:highlight>
                <a:latin typeface="Calibri" panose="020F0502020204030204" pitchFamily="34" charset="0"/>
              </a:rPr>
              <a:t>עוד שיקולים בבחירה שכדאי לשלב לא כתנאי סף אלא כמרכיבים בבחירה שישרתו חניכות טובה </a:t>
            </a:r>
          </a:p>
          <a:p>
            <a:pPr algn="just" rtl="1" fontAlgn="base"/>
            <a:r>
              <a:rPr lang="he-IL" sz="1800" b="0" i="0" dirty="0" err="1">
                <a:solidFill>
                  <a:srgbClr val="000000"/>
                </a:solidFill>
                <a:effectLst/>
                <a:highlight>
                  <a:srgbClr val="FFFF00"/>
                </a:highlight>
                <a:latin typeface="Calibri" panose="020F0502020204030204" pitchFamily="34" charset="0"/>
              </a:rPr>
              <a:t>מנטורים</a:t>
            </a:r>
            <a:r>
              <a:rPr lang="he-IL" sz="1800" b="0" i="0" dirty="0">
                <a:solidFill>
                  <a:srgbClr val="000000"/>
                </a:solidFill>
                <a:effectLst/>
                <a:highlight>
                  <a:srgbClr val="FFFF00"/>
                </a:highlight>
                <a:latin typeface="Calibri" panose="020F0502020204030204" pitchFamily="34" charset="0"/>
              </a:rPr>
              <a:t> שהם בוגרי החינוך המקצועי - בסבירות גבוה ישרת חניכות משמעותית יותר </a:t>
            </a:r>
          </a:p>
          <a:p>
            <a:pPr algn="just" rtl="1" fontAlgn="base"/>
            <a:r>
              <a:rPr lang="he-IL" sz="1800" b="0" i="0" dirty="0">
                <a:solidFill>
                  <a:srgbClr val="000000"/>
                </a:solidFill>
                <a:effectLst/>
                <a:highlight>
                  <a:srgbClr val="FFFF00"/>
                </a:highlight>
                <a:latin typeface="Calibri" panose="020F0502020204030204" pitchFamily="34" charset="0"/>
              </a:rPr>
              <a:t>מקום עם מסורת טובה בהעסקה של תלמידים </a:t>
            </a:r>
          </a:p>
          <a:p>
            <a:pPr algn="just" rtl="1" fontAlgn="base"/>
            <a:br>
              <a:rPr lang="he-IL" sz="1800" b="0" i="0" dirty="0">
                <a:solidFill>
                  <a:srgbClr val="000000"/>
                </a:solidFill>
                <a:effectLst/>
                <a:latin typeface="Calibri" panose="020F0502020204030204" pitchFamily="34" charset="0"/>
              </a:rPr>
            </a:br>
            <a:endParaRPr lang="he-IL" sz="1800" b="0" i="0" dirty="0">
              <a:solidFill>
                <a:srgbClr val="000000"/>
              </a:solidFill>
              <a:effectLst/>
              <a:latin typeface="Calibri" panose="020F0502020204030204" pitchFamily="34" charset="0"/>
            </a:endParaRPr>
          </a:p>
          <a:p>
            <a:pPr algn="just" rtl="1"/>
            <a:r>
              <a:rPr lang="he-IL" sz="1800" b="0" i="0" dirty="0">
                <a:solidFill>
                  <a:srgbClr val="000000"/>
                </a:solidFill>
                <a:effectLst/>
                <a:latin typeface="Calibri" panose="020F0502020204030204" pitchFamily="34" charset="0"/>
              </a:rPr>
              <a:t>יש קצת חפיפה </a:t>
            </a:r>
            <a:r>
              <a:rPr lang="he-IL" sz="1800" b="0" i="0" dirty="0" err="1">
                <a:solidFill>
                  <a:srgbClr val="000000"/>
                </a:solidFill>
                <a:effectLst/>
                <a:latin typeface="Calibri" panose="020F0502020204030204" pitchFamily="34" charset="0"/>
              </a:rPr>
              <a:t>בפיורט</a:t>
            </a:r>
            <a:r>
              <a:rPr lang="he-IL" sz="1800" b="0" i="0" dirty="0">
                <a:solidFill>
                  <a:srgbClr val="000000"/>
                </a:solidFill>
                <a:effectLst/>
                <a:latin typeface="Calibri" panose="020F0502020204030204" pitchFamily="34" charset="0"/>
              </a:rPr>
              <a:t> של מהמדרגים וקושי באבחנה מעשית בין המדרגים</a:t>
            </a:r>
          </a:p>
          <a:p>
            <a:pPr algn="just" rtl="1"/>
            <a:r>
              <a:rPr lang="he-IL" sz="1800" b="0" i="0" dirty="0">
                <a:solidFill>
                  <a:srgbClr val="000000"/>
                </a:solidFill>
                <a:effectLst/>
                <a:latin typeface="Calibri" panose="020F0502020204030204" pitchFamily="34" charset="0"/>
              </a:rPr>
              <a:t>מיומנויות וכישורים " מה אני נדרש לעשות " עדיף להגדיר במונחים של מה מצופה מהמעסיק לדוגמה התמחות שמאפשרת פיתוח כישורים ומיומנויות מקצועיות בהתאם להגדרות המקצוע. תיק עבודות זה מונח שלא מתאים לכול אופני ההעסקה . מקום/חניכות שמאפשרת חיזוק כישורים </a:t>
            </a:r>
            <a:r>
              <a:rPr lang="he-IL" sz="1800" b="0" i="0" dirty="0" err="1">
                <a:solidFill>
                  <a:srgbClr val="000000"/>
                </a:solidFill>
                <a:effectLst/>
                <a:latin typeface="Calibri" panose="020F0502020204030204" pitchFamily="34" charset="0"/>
              </a:rPr>
              <a:t>מגוונית</a:t>
            </a:r>
            <a:r>
              <a:rPr lang="he-IL" sz="1800" b="0" i="0" dirty="0">
                <a:solidFill>
                  <a:srgbClr val="000000"/>
                </a:solidFill>
                <a:effectLst/>
                <a:latin typeface="Calibri" panose="020F0502020204030204" pitchFamily="34" charset="0"/>
              </a:rPr>
              <a:t>  וניסיון מקצועי/תיק עבודות מגוון </a:t>
            </a:r>
          </a:p>
          <a:p>
            <a:pPr algn="just" rtl="1"/>
            <a:r>
              <a:rPr lang="he-IL" sz="1800" b="0" i="0" dirty="0">
                <a:solidFill>
                  <a:srgbClr val="000000"/>
                </a:solidFill>
                <a:effectLst/>
                <a:latin typeface="Calibri" panose="020F0502020204030204" pitchFamily="34" charset="0"/>
              </a:rPr>
              <a:t>חניכות משמעותית -  הגדרה של מעורר השראה  יכולה להיות סובייקטיבית .  "דילמות בחיים האמיתיים"  גם במיומנויות וכישורים נדרשים לבעיות בחיים האמיתיים </a:t>
            </a:r>
          </a:p>
          <a:p>
            <a:pPr algn="just" rtl="1"/>
            <a:r>
              <a:rPr lang="he-IL" sz="1800" b="0" i="0" dirty="0">
                <a:solidFill>
                  <a:srgbClr val="000000"/>
                </a:solidFill>
                <a:effectLst/>
                <a:latin typeface="Calibri" panose="020F0502020204030204" pitchFamily="34" charset="0"/>
              </a:rPr>
              <a:t>במדרג שמעל הסף/מיומנויות וכישורים  אפשר להגדיר בפירוט פיתוח מקצועי </a:t>
            </a:r>
            <a:r>
              <a:rPr lang="he-IL" sz="1800" b="1" i="0" dirty="0">
                <a:solidFill>
                  <a:srgbClr val="000000"/>
                </a:solidFill>
                <a:effectLst/>
                <a:latin typeface="Calibri" panose="020F0502020204030204" pitchFamily="34" charset="0"/>
              </a:rPr>
              <a:t>מעבר לנדרש </a:t>
            </a:r>
            <a:r>
              <a:rPr lang="he-IL" sz="1800" b="0" i="0" dirty="0">
                <a:solidFill>
                  <a:srgbClr val="000000"/>
                </a:solidFill>
                <a:effectLst/>
                <a:latin typeface="Calibri" panose="020F0502020204030204" pitchFamily="34" charset="0"/>
              </a:rPr>
              <a:t> כמו לדוגמה יציאה/השתתפות בהכשרות מקצועיות של בית העסק (ויש עסקים שמוציאים תלמידים להכשרות) מרכיבים נוספים שאפשר/חשוב להוסיף במדרג הזה שמעבר לסביבה מכבדת או בטוחה סביבת עבודה בעסק מאפשרת לתלמיד להיות חלק בלתי נפרד מהזהות והתנאים שמאפשר העסק (לדוגמה הסעות, הזנה , ביגוד , מתנות לחג , השתתפות באירועים וכו')</a:t>
            </a:r>
          </a:p>
          <a:p>
            <a:pPr algn="just" rtl="1"/>
            <a:r>
              <a:rPr lang="he-IL" sz="1800" b="0" i="0" dirty="0">
                <a:solidFill>
                  <a:srgbClr val="000000"/>
                </a:solidFill>
                <a:effectLst/>
                <a:latin typeface="Calibri" panose="020F0502020204030204" pitchFamily="34" charset="0"/>
              </a:rPr>
              <a:t>אולי צריך להגדיר שלושה מדרגים - </a:t>
            </a:r>
            <a:r>
              <a:rPr lang="he-IL" sz="1800" b="1" i="0" dirty="0">
                <a:solidFill>
                  <a:srgbClr val="000000"/>
                </a:solidFill>
                <a:effectLst/>
                <a:latin typeface="Calibri" panose="020F0502020204030204" pitchFamily="34" charset="0"/>
              </a:rPr>
              <a:t>מיומנויות וכישורים</a:t>
            </a:r>
            <a:r>
              <a:rPr lang="he-IL" sz="1800" b="0" i="0" dirty="0">
                <a:solidFill>
                  <a:srgbClr val="000000"/>
                </a:solidFill>
                <a:effectLst/>
                <a:latin typeface="Calibri" panose="020F0502020204030204" pitchFamily="34" charset="0"/>
              </a:rPr>
              <a:t> ,  </a:t>
            </a:r>
            <a:r>
              <a:rPr lang="he-IL" sz="1800" b="1" i="0" dirty="0">
                <a:solidFill>
                  <a:srgbClr val="000000"/>
                </a:solidFill>
                <a:effectLst/>
                <a:latin typeface="Calibri" panose="020F0502020204030204" pitchFamily="34" charset="0"/>
              </a:rPr>
              <a:t>מדרג נוסף (</a:t>
            </a:r>
            <a:r>
              <a:rPr lang="he-IL" sz="1800" b="0" i="0" dirty="0">
                <a:solidFill>
                  <a:srgbClr val="000000"/>
                </a:solidFill>
                <a:effectLst/>
                <a:latin typeface="Calibri" panose="020F0502020204030204" pitchFamily="34" charset="0"/>
              </a:rPr>
              <a:t>שהוא מעבר למה שקורה אם מתקיימים תנאי הסף)</a:t>
            </a:r>
            <a:r>
              <a:rPr lang="he-IL" sz="1800" b="1" i="0" dirty="0">
                <a:solidFill>
                  <a:srgbClr val="000000"/>
                </a:solidFill>
                <a:effectLst/>
                <a:latin typeface="Calibri" panose="020F0502020204030204" pitchFamily="34" charset="0"/>
              </a:rPr>
              <a:t> - פיתוח מקצועי ואישי מעבר לנלמד/התמחות מורחבת </a:t>
            </a:r>
            <a:r>
              <a:rPr lang="he-IL" sz="1800" b="0" i="0" dirty="0">
                <a:solidFill>
                  <a:srgbClr val="000000"/>
                </a:solidFill>
                <a:effectLst/>
                <a:latin typeface="Calibri" panose="020F0502020204030204" pitchFamily="34" charset="0"/>
              </a:rPr>
              <a:t>(לא בטוח </a:t>
            </a:r>
            <a:r>
              <a:rPr lang="he-IL" sz="1800" b="0" i="0" dirty="0" err="1">
                <a:solidFill>
                  <a:srgbClr val="000000"/>
                </a:solidFill>
                <a:effectLst/>
                <a:latin typeface="Calibri" panose="020F0502020204030204" pitchFamily="34" charset="0"/>
              </a:rPr>
              <a:t>שהמינוחים</a:t>
            </a:r>
            <a:r>
              <a:rPr lang="he-IL" sz="1800" b="0" i="0" dirty="0">
                <a:solidFill>
                  <a:srgbClr val="000000"/>
                </a:solidFill>
                <a:effectLst/>
                <a:latin typeface="Calibri" panose="020F0502020204030204" pitchFamily="34" charset="0"/>
              </a:rPr>
              <a:t> האלה למדרג מוצלחים ומשקפים את הרעיון של מדרג גבוה יותר אבל יכולים להיות כיוון </a:t>
            </a:r>
            <a:r>
              <a:rPr lang="he-IL" sz="1800" b="1" i="0" dirty="0">
                <a:solidFill>
                  <a:srgbClr val="000000"/>
                </a:solidFill>
                <a:effectLst/>
                <a:latin typeface="Calibri" panose="020F0502020204030204" pitchFamily="34" charset="0"/>
              </a:rPr>
              <a:t>) </a:t>
            </a:r>
            <a:r>
              <a:rPr lang="he-IL" sz="1800" b="0" i="0" dirty="0">
                <a:solidFill>
                  <a:srgbClr val="000000"/>
                </a:solidFill>
                <a:effectLst/>
                <a:latin typeface="Calibri" panose="020F0502020204030204" pitchFamily="34" charset="0"/>
              </a:rPr>
              <a:t>   ומדרג של </a:t>
            </a:r>
            <a:r>
              <a:rPr lang="he-IL" sz="1800" b="1" i="0" dirty="0">
                <a:solidFill>
                  <a:srgbClr val="000000"/>
                </a:solidFill>
                <a:effectLst/>
                <a:latin typeface="Calibri" panose="020F0502020204030204" pitchFamily="34" charset="0"/>
              </a:rPr>
              <a:t>אופק תעסוקת</a:t>
            </a:r>
            <a:r>
              <a:rPr lang="he-IL" sz="1800" b="0" i="0" dirty="0">
                <a:solidFill>
                  <a:srgbClr val="000000"/>
                </a:solidFill>
                <a:effectLst/>
                <a:latin typeface="Calibri" panose="020F0502020204030204" pitchFamily="34" charset="0"/>
              </a:rPr>
              <a:t>י שמשקף אפשרות להבין ולכוון ליעדים ופיתוח קריירה, מגוון מודלים לחיקוי ונטוורקינג</a:t>
            </a:r>
          </a:p>
          <a:p>
            <a:pPr algn="just" rtl="1"/>
            <a:r>
              <a:rPr lang="he-IL" sz="1800" b="0" i="0" dirty="0">
                <a:solidFill>
                  <a:srgbClr val="000000"/>
                </a:solidFill>
                <a:effectLst/>
                <a:latin typeface="Calibri" panose="020F0502020204030204" pitchFamily="34" charset="0"/>
              </a:rPr>
              <a:t>מקווה שהצלחתי להיות ברור בהתייחסות שלי 🙂</a:t>
            </a:r>
          </a:p>
          <a:p>
            <a:endParaRPr lang="he-IL" dirty="0"/>
          </a:p>
        </p:txBody>
      </p:sp>
      <p:sp>
        <p:nvSpPr>
          <p:cNvPr id="4" name="מציין מיקום של מספר שקופית 3"/>
          <p:cNvSpPr>
            <a:spLocks noGrp="1"/>
          </p:cNvSpPr>
          <p:nvPr>
            <p:ph type="sldNum" sz="quarter" idx="5"/>
          </p:nvPr>
        </p:nvSpPr>
        <p:spPr/>
        <p:txBody>
          <a:bodyPr/>
          <a:lstStyle/>
          <a:p>
            <a:fld id="{77D6F020-DCF3-4A1B-8AD8-3FDC52B486C9}" type="slidenum">
              <a:rPr lang="he-IL" smtClean="0"/>
              <a:t>5</a:t>
            </a:fld>
            <a:endParaRPr lang="he-IL"/>
          </a:p>
        </p:txBody>
      </p:sp>
    </p:spTree>
    <p:extLst>
      <p:ext uri="{BB962C8B-B14F-4D97-AF65-F5344CB8AC3E}">
        <p14:creationId xmlns:p14="http://schemas.microsoft.com/office/powerpoint/2010/main" val="37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הגדרת מטרות</a:t>
            </a:r>
          </a:p>
          <a:p>
            <a:r>
              <a:rPr lang="he-IL" dirty="0"/>
              <a:t>מחוון</a:t>
            </a:r>
          </a:p>
          <a:p>
            <a:r>
              <a:rPr lang="he-IL" dirty="0"/>
              <a:t>נושא דרישות הסף</a:t>
            </a:r>
          </a:p>
          <a:p>
            <a:r>
              <a:rPr lang="he-IL" dirty="0"/>
              <a:t>טרמינולוגיה של משמעותית</a:t>
            </a:r>
          </a:p>
          <a:p>
            <a:r>
              <a:rPr lang="he-IL" dirty="0"/>
              <a:t>מנטור-בניית תפקיד </a:t>
            </a:r>
            <a:r>
              <a:rPr lang="he-IL" dirty="0" err="1"/>
              <a:t>המנטור</a:t>
            </a:r>
            <a:endParaRPr lang="he-IL" dirty="0"/>
          </a:p>
        </p:txBody>
      </p:sp>
      <p:sp>
        <p:nvSpPr>
          <p:cNvPr id="4" name="מציין מיקום של מספר שקופית 3"/>
          <p:cNvSpPr>
            <a:spLocks noGrp="1"/>
          </p:cNvSpPr>
          <p:nvPr>
            <p:ph type="sldNum" sz="quarter" idx="5"/>
          </p:nvPr>
        </p:nvSpPr>
        <p:spPr/>
        <p:txBody>
          <a:bodyPr/>
          <a:lstStyle/>
          <a:p>
            <a:fld id="{77D6F020-DCF3-4A1B-8AD8-3FDC52B486C9}" type="slidenum">
              <a:rPr lang="he-IL" smtClean="0"/>
              <a:t>7</a:t>
            </a:fld>
            <a:endParaRPr lang="he-IL"/>
          </a:p>
        </p:txBody>
      </p:sp>
    </p:spTree>
    <p:extLst>
      <p:ext uri="{BB962C8B-B14F-4D97-AF65-F5344CB8AC3E}">
        <p14:creationId xmlns:p14="http://schemas.microsoft.com/office/powerpoint/2010/main" val="3584903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להוסיף מסננת</a:t>
            </a:r>
          </a:p>
        </p:txBody>
      </p:sp>
      <p:sp>
        <p:nvSpPr>
          <p:cNvPr id="4" name="מציין מיקום של מספר שקופית 3"/>
          <p:cNvSpPr>
            <a:spLocks noGrp="1"/>
          </p:cNvSpPr>
          <p:nvPr>
            <p:ph type="sldNum" sz="quarter" idx="5"/>
          </p:nvPr>
        </p:nvSpPr>
        <p:spPr/>
        <p:txBody>
          <a:bodyPr/>
          <a:lstStyle/>
          <a:p>
            <a:fld id="{77D6F020-DCF3-4A1B-8AD8-3FDC52B486C9}" type="slidenum">
              <a:rPr lang="he-IL" smtClean="0"/>
              <a:t>8</a:t>
            </a:fld>
            <a:endParaRPr lang="he-IL"/>
          </a:p>
        </p:txBody>
      </p:sp>
    </p:spTree>
    <p:extLst>
      <p:ext uri="{BB962C8B-B14F-4D97-AF65-F5344CB8AC3E}">
        <p14:creationId xmlns:p14="http://schemas.microsoft.com/office/powerpoint/2010/main" val="3394073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77D6F020-DCF3-4A1B-8AD8-3FDC52B486C9}" type="slidenum">
              <a:rPr lang="he-IL" smtClean="0"/>
              <a:t>9</a:t>
            </a:fld>
            <a:endParaRPr lang="he-IL"/>
          </a:p>
        </p:txBody>
      </p:sp>
    </p:spTree>
    <p:extLst>
      <p:ext uri="{BB962C8B-B14F-4D97-AF65-F5344CB8AC3E}">
        <p14:creationId xmlns:p14="http://schemas.microsoft.com/office/powerpoint/2010/main" val="3234707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4E651-FCA5-4860-14D4-5817F596DAD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873A0DD-64CA-524E-AD77-62FB29254A4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3D253B3-F227-89F3-F1E5-597F363EB42D}"/>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C01C1663-25B3-57FD-7D25-71FBC51076FE}"/>
              </a:ext>
            </a:extLst>
          </p:cNvPr>
          <p:cNvSpPr>
            <a:spLocks noGrp="1"/>
          </p:cNvSpPr>
          <p:nvPr>
            <p:ph type="sldNum" sz="quarter" idx="5"/>
          </p:nvPr>
        </p:nvSpPr>
        <p:spPr/>
        <p:txBody>
          <a:bodyPr/>
          <a:lstStyle/>
          <a:p>
            <a:fld id="{77D6F020-DCF3-4A1B-8AD8-3FDC52B486C9}" type="slidenum">
              <a:rPr lang="he-IL" smtClean="0"/>
              <a:t>10</a:t>
            </a:fld>
            <a:endParaRPr lang="he-IL"/>
          </a:p>
        </p:txBody>
      </p:sp>
    </p:spTree>
    <p:extLst>
      <p:ext uri="{BB962C8B-B14F-4D97-AF65-F5344CB8AC3E}">
        <p14:creationId xmlns:p14="http://schemas.microsoft.com/office/powerpoint/2010/main" val="2789361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C7985-1878-4C8F-8F24-A903082198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0ACFDB4-1A5E-A27E-FE38-3B88786AF74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BDEB4EB-C754-02B7-348F-67AA14271BBC}"/>
              </a:ext>
            </a:extLst>
          </p:cNvPr>
          <p:cNvSpPr>
            <a:spLocks noGrp="1"/>
          </p:cNvSpPr>
          <p:nvPr>
            <p:ph type="body" idx="1"/>
          </p:nvPr>
        </p:nvSpPr>
        <p:spPr/>
        <p:txBody>
          <a:bodyPr/>
          <a:lstStyle/>
          <a:p>
            <a:pPr>
              <a:buNone/>
            </a:pPr>
            <a:r>
              <a:rPr lang="he-IL" b="1" dirty="0"/>
              <a:t>🛠️ טיפים למעסיקים: איך לחבר תלמידים לעולם העבודה ולבנות להם רשת מקצועית</a:t>
            </a:r>
          </a:p>
          <a:p>
            <a:pPr>
              <a:buNone/>
            </a:pPr>
            <a:r>
              <a:rPr lang="he-IL" b="1" dirty="0"/>
              <a:t>✅ 1. שתפו את הסיפור האישי שלכם</a:t>
            </a:r>
          </a:p>
          <a:p>
            <a:pPr>
              <a:buNone/>
            </a:pPr>
            <a:r>
              <a:rPr lang="he-IL" dirty="0"/>
              <a:t>ספרו לתלמיד איך אתם הגעתם לתחום – מה למדתם, איפה עבדתם, מה למדתם מהדרך. זה נותן השראה וגם מראה שיש הרבה מסלולים אפשריים.</a:t>
            </a:r>
          </a:p>
          <a:p>
            <a:pPr>
              <a:buNone/>
            </a:pPr>
            <a:r>
              <a:rPr lang="he-IL" b="1" dirty="0"/>
              <a:t>✅ 2. חשפו את התלמיד לעובדים נוספים</a:t>
            </a:r>
          </a:p>
          <a:p>
            <a:pPr>
              <a:buNone/>
            </a:pPr>
            <a:r>
              <a:rPr lang="he-IL" dirty="0"/>
              <a:t>עודדו אותו לשוחח עם עובדים מתפקידים שונים – טכנאים, מנהלים, שירות לקוחות – כדי להבין את המגוון שבתוך התחום.</a:t>
            </a:r>
          </a:p>
          <a:p>
            <a:pPr>
              <a:buNone/>
            </a:pPr>
            <a:r>
              <a:rPr lang="he-IL" b="1" dirty="0"/>
              <a:t>✅ 3. שתפו אותו בפגישות או אירועים מקצועיים</a:t>
            </a:r>
          </a:p>
          <a:p>
            <a:pPr>
              <a:buNone/>
            </a:pPr>
            <a:r>
              <a:rPr lang="he-IL" dirty="0"/>
              <a:t>אם מתקיים כנס קטן, סיור או מפגש עם ספק – הזמינו את התלמיד להשתתף, אפילו בתור צופה.</a:t>
            </a:r>
            <a:br>
              <a:rPr lang="he-IL" dirty="0"/>
            </a:br>
            <a:r>
              <a:rPr lang="he-IL" dirty="0"/>
              <a:t>זו דרך פשוטה להרחיב את המבט והקשרים.</a:t>
            </a:r>
          </a:p>
          <a:p>
            <a:pPr>
              <a:buNone/>
            </a:pPr>
            <a:r>
              <a:rPr lang="he-IL" b="1" dirty="0"/>
              <a:t>✅ 4. עזרו לו להציג את עצמו</a:t>
            </a:r>
          </a:p>
          <a:p>
            <a:pPr>
              <a:buNone/>
            </a:pPr>
            <a:r>
              <a:rPr lang="he-IL" dirty="0"/>
              <a:t>תרגלו </a:t>
            </a:r>
            <a:r>
              <a:rPr lang="he-IL" dirty="0" err="1"/>
              <a:t>איתו</a:t>
            </a:r>
            <a:r>
              <a:rPr lang="he-IL" dirty="0"/>
              <a:t> איך להציג את עצמו בצורה מקצועית – מה הוא לומד, במה הוא מתמחה, למה הוא מתעניין בתחום. זה חשוב למפגשים עם אנשים חדשים.</a:t>
            </a:r>
          </a:p>
          <a:p>
            <a:pPr>
              <a:buNone/>
            </a:pPr>
            <a:r>
              <a:rPr lang="he-IL" b="1" dirty="0"/>
              <a:t>✅ 5. חיבור לאנשי קשר</a:t>
            </a:r>
          </a:p>
          <a:p>
            <a:pPr>
              <a:buNone/>
            </a:pPr>
            <a:r>
              <a:rPr lang="he-IL" dirty="0"/>
              <a:t>אם יש לכם חברים, קולגות או אנשי מקצוע שאפשר להכיר לו – אפילו לשיחת קפה קצרה – זו דרך נהדרת להרחיב את הרשת שלו.</a:t>
            </a:r>
          </a:p>
          <a:p>
            <a:pPr>
              <a:buNone/>
            </a:pPr>
            <a:r>
              <a:rPr lang="he-IL" b="1" dirty="0"/>
              <a:t>✅ 6. המלצה כתובה או בע"פ</a:t>
            </a:r>
          </a:p>
          <a:p>
            <a:pPr>
              <a:buNone/>
            </a:pPr>
            <a:r>
              <a:rPr lang="he-IL" dirty="0"/>
              <a:t>אם התלמיד היה רציני ומחויב – הציעו לו מכתב המלצה או שתאמרו לו שתשמחו להמליץ עליו בעתיד. זה משאב גדול עבורו.</a:t>
            </a:r>
          </a:p>
          <a:p>
            <a:pPr>
              <a:buNone/>
            </a:pPr>
            <a:r>
              <a:rPr lang="he-IL" b="1" dirty="0"/>
              <a:t>✅ 7. דברו </a:t>
            </a:r>
            <a:r>
              <a:rPr lang="he-IL" b="1" dirty="0" err="1"/>
              <a:t>איתו</a:t>
            </a:r>
            <a:r>
              <a:rPr lang="he-IL" b="1" dirty="0"/>
              <a:t> על המשך הדרך</a:t>
            </a:r>
          </a:p>
          <a:p>
            <a:r>
              <a:rPr lang="he-IL" dirty="0"/>
              <a:t>שבו לשיחה לקראת סוף ההתנסות: מה הוא לוקח מהחוויה? מה מעניין אותו להמשיך? אילו אפשרויות קיימות? תנו כיוון, לא רק סיכום.</a:t>
            </a:r>
          </a:p>
        </p:txBody>
      </p:sp>
      <p:sp>
        <p:nvSpPr>
          <p:cNvPr id="4" name="מציין מיקום של מספר שקופית 3">
            <a:extLst>
              <a:ext uri="{FF2B5EF4-FFF2-40B4-BE49-F238E27FC236}">
                <a16:creationId xmlns:a16="http://schemas.microsoft.com/office/drawing/2014/main" id="{5A723917-D8A2-17B7-3AFE-BC0CF61D46CE}"/>
              </a:ext>
            </a:extLst>
          </p:cNvPr>
          <p:cNvSpPr>
            <a:spLocks noGrp="1"/>
          </p:cNvSpPr>
          <p:nvPr>
            <p:ph type="sldNum" sz="quarter" idx="5"/>
          </p:nvPr>
        </p:nvSpPr>
        <p:spPr/>
        <p:txBody>
          <a:bodyPr/>
          <a:lstStyle/>
          <a:p>
            <a:fld id="{77D6F020-DCF3-4A1B-8AD8-3FDC52B486C9}" type="slidenum">
              <a:rPr lang="he-IL" smtClean="0"/>
              <a:t>11</a:t>
            </a:fld>
            <a:endParaRPr lang="he-IL"/>
          </a:p>
        </p:txBody>
      </p:sp>
    </p:spTree>
    <p:extLst>
      <p:ext uri="{BB962C8B-B14F-4D97-AF65-F5344CB8AC3E}">
        <p14:creationId xmlns:p14="http://schemas.microsoft.com/office/powerpoint/2010/main" val="2771355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C2D7C-707C-6A5F-B2D4-BFB6C19345C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FFD28A2-7631-A06F-26A5-ADEE5F2ECE0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F28E557-7BDE-E1C5-E495-52C803E08FFD}"/>
              </a:ext>
            </a:extLst>
          </p:cNvPr>
          <p:cNvSpPr>
            <a:spLocks noGrp="1"/>
          </p:cNvSpPr>
          <p:nvPr>
            <p:ph type="body" idx="1"/>
          </p:nvPr>
        </p:nvSpPr>
        <p:spPr/>
        <p:txBody>
          <a:bodyPr/>
          <a:lstStyle/>
          <a:p>
            <a:pPr>
              <a:buNone/>
            </a:pPr>
            <a:endParaRPr lang="he-IL" dirty="0"/>
          </a:p>
        </p:txBody>
      </p:sp>
      <p:sp>
        <p:nvSpPr>
          <p:cNvPr id="4" name="מציין מיקום של מספר שקופית 3">
            <a:extLst>
              <a:ext uri="{FF2B5EF4-FFF2-40B4-BE49-F238E27FC236}">
                <a16:creationId xmlns:a16="http://schemas.microsoft.com/office/drawing/2014/main" id="{7F7F7B6B-1860-4F74-7201-40AB7219A69B}"/>
              </a:ext>
            </a:extLst>
          </p:cNvPr>
          <p:cNvSpPr>
            <a:spLocks noGrp="1"/>
          </p:cNvSpPr>
          <p:nvPr>
            <p:ph type="sldNum" sz="quarter" idx="5"/>
          </p:nvPr>
        </p:nvSpPr>
        <p:spPr/>
        <p:txBody>
          <a:bodyPr/>
          <a:lstStyle/>
          <a:p>
            <a:fld id="{77D6F020-DCF3-4A1B-8AD8-3FDC52B486C9}" type="slidenum">
              <a:rPr lang="he-IL" smtClean="0"/>
              <a:t>12</a:t>
            </a:fld>
            <a:endParaRPr lang="he-IL"/>
          </a:p>
        </p:txBody>
      </p:sp>
    </p:spTree>
    <p:extLst>
      <p:ext uri="{BB962C8B-B14F-4D97-AF65-F5344CB8AC3E}">
        <p14:creationId xmlns:p14="http://schemas.microsoft.com/office/powerpoint/2010/main" val="781365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1425698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264429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2991919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3359226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472381" y="3618442"/>
            <a:ext cx="2901255" cy="532218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3471863" y="3618442"/>
            <a:ext cx="2915543" cy="532218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73677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39864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199087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1410351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3591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4192198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14B22AA-130C-4F7D-B1B4-88FCAA82CF8D}" type="datetimeFigureOut">
              <a:rPr lang="he-IL" smtClean="0"/>
              <a:t>ז'/תשרי/תשפ"ו</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A74DB90-EC87-46A1-9202-81C3DEE2EA69}" type="slidenum">
              <a:rPr lang="he-IL" smtClean="0"/>
              <a:t>‹#›</a:t>
            </a:fld>
            <a:endParaRPr lang="he-IL"/>
          </a:p>
        </p:txBody>
      </p:sp>
    </p:spTree>
    <p:extLst>
      <p:ext uri="{BB962C8B-B14F-4D97-AF65-F5344CB8AC3E}">
        <p14:creationId xmlns:p14="http://schemas.microsoft.com/office/powerpoint/2010/main" val="66534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814B22AA-130C-4F7D-B1B4-88FCAA82CF8D}" type="datetimeFigureOut">
              <a:rPr lang="he-IL" smtClean="0"/>
              <a:t>ז'/תשרי/תשפ"ו</a:t>
            </a:fld>
            <a:endParaRPr lang="he-I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he-I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5A74DB90-EC87-46A1-9202-81C3DEE2EA69}" type="slidenum">
              <a:rPr lang="he-IL" smtClean="0"/>
              <a:t>‹#›</a:t>
            </a:fld>
            <a:endParaRPr lang="he-IL"/>
          </a:p>
        </p:txBody>
      </p:sp>
    </p:spTree>
    <p:extLst>
      <p:ext uri="{BB962C8B-B14F-4D97-AF65-F5344CB8AC3E}">
        <p14:creationId xmlns:p14="http://schemas.microsoft.com/office/powerpoint/2010/main" val="40572295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1CC8-2442-FD22-682D-9B4D6A71AB19}"/>
            </a:ext>
          </a:extLst>
        </p:cNvPr>
        <p:cNvGrpSpPr/>
        <p:nvPr/>
      </p:nvGrpSpPr>
      <p:grpSpPr>
        <a:xfrm>
          <a:off x="0" y="0"/>
          <a:ext cx="0" cy="0"/>
          <a:chOff x="0" y="0"/>
          <a:chExt cx="0" cy="0"/>
        </a:xfrm>
      </p:grpSpPr>
      <p:sp>
        <p:nvSpPr>
          <p:cNvPr id="118" name="תיבת טקסט 117">
            <a:extLst>
              <a:ext uri="{FF2B5EF4-FFF2-40B4-BE49-F238E27FC236}">
                <a16:creationId xmlns:a16="http://schemas.microsoft.com/office/drawing/2014/main" id="{08DAAE54-AC3F-C2B0-378E-BF4A07FB8014}"/>
              </a:ext>
            </a:extLst>
          </p:cNvPr>
          <p:cNvSpPr txBox="1"/>
          <p:nvPr/>
        </p:nvSpPr>
        <p:spPr>
          <a:xfrm>
            <a:off x="857250" y="1111920"/>
            <a:ext cx="5229069" cy="8656216"/>
          </a:xfrm>
          <a:prstGeom prst="rect">
            <a:avLst/>
          </a:prstGeom>
          <a:noFill/>
        </p:spPr>
        <p:txBody>
          <a:bodyPr wrap="square">
            <a:spAutoFit/>
          </a:bodyPr>
          <a:lstStyle/>
          <a:p>
            <a:pPr algn="r" rtl="1">
              <a:lnSpc>
                <a:spcPct val="150000"/>
              </a:lnSpc>
            </a:pPr>
            <a:r>
              <a:rPr lang="he-IL" sz="1200" b="1" dirty="0">
                <a:solidFill>
                  <a:srgbClr val="4B4B4B"/>
                </a:solidFill>
                <a:ea typeface="Calibri" panose="020F0502020204030204" pitchFamily="34" charset="0"/>
                <a:cs typeface="Heebo" pitchFamily="2" charset="-79"/>
              </a:rPr>
              <a:t>תפקידה של החניכות בחינוך היוצר להיות חלק מרכזי בתהליך ההתפתחות האישית והמקצועית של התלמידים</a:t>
            </a:r>
            <a:r>
              <a:rPr lang="he-IL" sz="1200" dirty="0">
                <a:solidFill>
                  <a:srgbClr val="4B4B4B"/>
                </a:solidFill>
                <a:ea typeface="Calibri" panose="020F0502020204030204" pitchFamily="34" charset="0"/>
                <a:cs typeface="Heebo" pitchFamily="2" charset="-79"/>
              </a:rPr>
              <a:t>. יעודה של החניכות אינו מקצועי בלבד אלא חינוכי, בדגש על פיתוח מיומנויות וכישורים המגלמים בתוכם את הפוטנציאל וחיזוק היכולות של התלמידים, לא רק במקצוע אלא במגוון תחומים. בתי הספר של החינוך היוצר יפתחו בפני בוגריהם אפשרויות לעתיד,</a:t>
            </a:r>
          </a:p>
          <a:p>
            <a:pPr algn="r" rtl="1">
              <a:lnSpc>
                <a:spcPct val="150000"/>
              </a:lnSpc>
            </a:pPr>
            <a:r>
              <a:rPr lang="he-IL" sz="1200" dirty="0">
                <a:solidFill>
                  <a:srgbClr val="4B4B4B"/>
                </a:solidFill>
                <a:ea typeface="Calibri" panose="020F0502020204030204" pitchFamily="34" charset="0"/>
                <a:cs typeface="Heebo" pitchFamily="2" charset="-79"/>
              </a:rPr>
              <a:t> יעניקו לתלמידים הזדמנות להתמודד עם </a:t>
            </a:r>
          </a:p>
          <a:p>
            <a:pPr algn="r" rtl="1">
              <a:lnSpc>
                <a:spcPct val="150000"/>
              </a:lnSpc>
            </a:pPr>
            <a:r>
              <a:rPr lang="he-IL" sz="1200" dirty="0">
                <a:solidFill>
                  <a:srgbClr val="4B4B4B"/>
                </a:solidFill>
                <a:ea typeface="Calibri" panose="020F0502020204030204" pitchFamily="34" charset="0"/>
                <a:cs typeface="Heebo" pitchFamily="2" charset="-79"/>
              </a:rPr>
              <a:t>אתגרים אמיתיים במרחבי החיים, הקהילה </a:t>
            </a:r>
          </a:p>
          <a:p>
            <a:pPr algn="r" rtl="1">
              <a:lnSpc>
                <a:spcPct val="150000"/>
              </a:lnSpc>
            </a:pPr>
            <a:r>
              <a:rPr lang="he-IL" sz="1200" dirty="0">
                <a:solidFill>
                  <a:srgbClr val="4B4B4B"/>
                </a:solidFill>
                <a:ea typeface="Calibri" panose="020F0502020204030204" pitchFamily="34" charset="0"/>
                <a:cs typeface="Heebo" pitchFamily="2" charset="-79"/>
              </a:rPr>
              <a:t>והחברה ויקדמו דיאלוג מתמיד עם </a:t>
            </a:r>
          </a:p>
          <a:p>
            <a:pPr algn="r" rtl="1">
              <a:lnSpc>
                <a:spcPct val="150000"/>
              </a:lnSpc>
            </a:pPr>
            <a:r>
              <a:rPr lang="he-IL" sz="1200" dirty="0">
                <a:solidFill>
                  <a:srgbClr val="4B4B4B"/>
                </a:solidFill>
                <a:ea typeface="Calibri" panose="020F0502020204030204" pitchFamily="34" charset="0"/>
                <a:cs typeface="Heebo" pitchFamily="2" charset="-79"/>
              </a:rPr>
              <a:t>התלמידים לבניית זהות אישית ומקצועית.</a:t>
            </a:r>
          </a:p>
          <a:p>
            <a:pPr algn="r" rtl="1">
              <a:lnSpc>
                <a:spcPct val="150000"/>
              </a:lnSpc>
            </a:pPr>
            <a:endParaRPr lang="he-IL" sz="1200" dirty="0">
              <a:solidFill>
                <a:srgbClr val="4B4B4B"/>
              </a:solidFill>
              <a:ea typeface="Calibri" panose="020F0502020204030204" pitchFamily="34" charset="0"/>
              <a:cs typeface="Heebo" pitchFamily="2" charset="-79"/>
            </a:endParaRPr>
          </a:p>
          <a:p>
            <a:pPr algn="r" rtl="1">
              <a:lnSpc>
                <a:spcPct val="150000"/>
              </a:lnSpc>
            </a:pPr>
            <a:r>
              <a:rPr lang="he-IL" sz="1200" b="1" dirty="0">
                <a:solidFill>
                  <a:srgbClr val="4B4B4B"/>
                </a:solidFill>
                <a:ea typeface="Calibri" panose="020F0502020204030204" pitchFamily="34" charset="0"/>
                <a:cs typeface="Heebo" pitchFamily="2" charset="-79"/>
              </a:rPr>
              <a:t>חניכות בחינוך היוצר מאפשרת למידה המתבססת </a:t>
            </a:r>
          </a:p>
          <a:p>
            <a:pPr algn="r" rtl="1">
              <a:lnSpc>
                <a:spcPct val="150000"/>
              </a:lnSpc>
            </a:pPr>
            <a:r>
              <a:rPr lang="he-IL" sz="1200" b="1" dirty="0">
                <a:solidFill>
                  <a:srgbClr val="4B4B4B"/>
                </a:solidFill>
                <a:ea typeface="Calibri" panose="020F0502020204030204" pitchFamily="34" charset="0"/>
                <a:cs typeface="Heebo" pitchFamily="2" charset="-79"/>
              </a:rPr>
              <a:t>על התנסות אותנטית בחיים הממשיים, </a:t>
            </a:r>
          </a:p>
          <a:p>
            <a:pPr algn="r" rtl="1">
              <a:lnSpc>
                <a:spcPct val="150000"/>
              </a:lnSpc>
            </a:pPr>
            <a:r>
              <a:rPr lang="he-IL" sz="1200" b="1" dirty="0">
                <a:solidFill>
                  <a:srgbClr val="4B4B4B"/>
                </a:solidFill>
                <a:ea typeface="Calibri" panose="020F0502020204030204" pitchFamily="34" charset="0"/>
                <a:cs typeface="Heebo" pitchFamily="2" charset="-79"/>
              </a:rPr>
              <a:t>מפגש עם אנשים אמיתיים והתמודדות </a:t>
            </a:r>
          </a:p>
          <a:p>
            <a:pPr algn="r" rtl="1">
              <a:lnSpc>
                <a:spcPct val="150000"/>
              </a:lnSpc>
            </a:pPr>
            <a:r>
              <a:rPr lang="he-IL" sz="1200" b="1" dirty="0">
                <a:solidFill>
                  <a:srgbClr val="4B4B4B"/>
                </a:solidFill>
                <a:ea typeface="Calibri" panose="020F0502020204030204" pitchFamily="34" charset="0"/>
                <a:cs typeface="Heebo" pitchFamily="2" charset="-79"/>
              </a:rPr>
              <a:t>עם אתגרים אמיתיים בעבודה, </a:t>
            </a:r>
          </a:p>
          <a:p>
            <a:pPr algn="r" rtl="1">
              <a:lnSpc>
                <a:spcPct val="150000"/>
              </a:lnSpc>
            </a:pPr>
            <a:r>
              <a:rPr lang="he-IL" sz="1200" b="1" dirty="0">
                <a:solidFill>
                  <a:srgbClr val="4B4B4B"/>
                </a:solidFill>
                <a:ea typeface="Calibri" panose="020F0502020204030204" pitchFamily="34" charset="0"/>
                <a:cs typeface="Heebo" pitchFamily="2" charset="-79"/>
              </a:rPr>
              <a:t>בהתנהלות ובמערכות יחסים</a:t>
            </a:r>
            <a:r>
              <a:rPr lang="he-IL" sz="1200" dirty="0">
                <a:solidFill>
                  <a:srgbClr val="4B4B4B"/>
                </a:solidFill>
                <a:ea typeface="Calibri" panose="020F0502020204030204" pitchFamily="34" charset="0"/>
                <a:cs typeface="Heebo" pitchFamily="2" charset="-79"/>
              </a:rPr>
              <a:t>. בכך היא </a:t>
            </a:r>
          </a:p>
          <a:p>
            <a:pPr algn="r" rtl="1">
              <a:lnSpc>
                <a:spcPct val="150000"/>
              </a:lnSpc>
            </a:pPr>
            <a:r>
              <a:rPr lang="he-IL" sz="1200" dirty="0">
                <a:solidFill>
                  <a:srgbClr val="4B4B4B"/>
                </a:solidFill>
                <a:ea typeface="Calibri" panose="020F0502020204030204" pitchFamily="34" charset="0"/>
                <a:cs typeface="Heebo" pitchFamily="2" charset="-79"/>
              </a:rPr>
              <a:t>מעניקה לבני הנוער שייכות וחיבור </a:t>
            </a:r>
          </a:p>
          <a:p>
            <a:pPr algn="r" rtl="1">
              <a:lnSpc>
                <a:spcPct val="150000"/>
              </a:lnSpc>
            </a:pPr>
            <a:r>
              <a:rPr lang="he-IL" sz="1200" dirty="0">
                <a:solidFill>
                  <a:srgbClr val="4B4B4B"/>
                </a:solidFill>
                <a:ea typeface="Calibri" panose="020F0502020204030204" pitchFamily="34" charset="0"/>
                <a:cs typeface="Heebo" pitchFamily="2" charset="-79"/>
              </a:rPr>
              <a:t>לעולם האמיתי ולחברה, משמעות ותחושת ערך, </a:t>
            </a:r>
          </a:p>
          <a:p>
            <a:pPr algn="r" rtl="1">
              <a:lnSpc>
                <a:spcPct val="150000"/>
              </a:lnSpc>
            </a:pPr>
            <a:r>
              <a:rPr lang="he-IL" sz="1200" dirty="0">
                <a:solidFill>
                  <a:srgbClr val="4B4B4B"/>
                </a:solidFill>
                <a:ea typeface="Calibri" panose="020F0502020204030204" pitchFamily="34" charset="0"/>
                <a:cs typeface="Heebo" pitchFamily="2" charset="-79"/>
              </a:rPr>
              <a:t>תחושת מסוגלות ופיתוח זהות, </a:t>
            </a:r>
          </a:p>
          <a:p>
            <a:pPr algn="r" rtl="1">
              <a:lnSpc>
                <a:spcPct val="150000"/>
              </a:lnSpc>
            </a:pPr>
            <a:r>
              <a:rPr lang="he-IL" sz="1200" dirty="0">
                <a:solidFill>
                  <a:srgbClr val="4B4B4B"/>
                </a:solidFill>
                <a:ea typeface="Calibri" panose="020F0502020204030204" pitchFamily="34" charset="0"/>
                <a:cs typeface="Heebo" pitchFamily="2" charset="-79"/>
              </a:rPr>
              <a:t>כושר הסתגלות, אחריות, אוטונומיה ועצמאות.  </a:t>
            </a:r>
          </a:p>
          <a:p>
            <a:pPr algn="r" rtl="1">
              <a:lnSpc>
                <a:spcPct val="150000"/>
              </a:lnSpc>
            </a:pPr>
            <a:r>
              <a:rPr lang="he-IL" sz="1200" dirty="0">
                <a:solidFill>
                  <a:srgbClr val="4B4B4B"/>
                </a:solidFill>
                <a:ea typeface="Calibri" panose="020F0502020204030204" pitchFamily="34" charset="0"/>
                <a:cs typeface="Heebo" pitchFamily="2" charset="-79"/>
              </a:rPr>
              <a:t>החניכות היא הזדמנות לתת לבני הנוער </a:t>
            </a:r>
          </a:p>
          <a:p>
            <a:pPr algn="r" rtl="1">
              <a:lnSpc>
                <a:spcPct val="150000"/>
              </a:lnSpc>
            </a:pPr>
            <a:r>
              <a:rPr lang="he-IL" sz="1200" dirty="0">
                <a:solidFill>
                  <a:srgbClr val="4B4B4B"/>
                </a:solidFill>
                <a:ea typeface="Calibri" panose="020F0502020204030204" pitchFamily="34" charset="0"/>
                <a:cs typeface="Heebo" pitchFamily="2" charset="-79"/>
              </a:rPr>
              <a:t>אפשרות להשתלבות בחברה ולקיחת תפקיד </a:t>
            </a:r>
          </a:p>
          <a:p>
            <a:pPr algn="r" rtl="1">
              <a:lnSpc>
                <a:spcPct val="150000"/>
              </a:lnSpc>
            </a:pPr>
            <a:r>
              <a:rPr lang="he-IL" sz="1200" dirty="0">
                <a:solidFill>
                  <a:srgbClr val="4B4B4B"/>
                </a:solidFill>
                <a:ea typeface="Calibri" panose="020F0502020204030204" pitchFamily="34" charset="0"/>
                <a:cs typeface="Heebo" pitchFamily="2" charset="-79"/>
              </a:rPr>
              <a:t>אמיתי בעיצובה. הכוונה היא למעבר </a:t>
            </a:r>
          </a:p>
          <a:p>
            <a:pPr algn="r" rtl="1">
              <a:lnSpc>
                <a:spcPct val="150000"/>
              </a:lnSpc>
            </a:pPr>
            <a:r>
              <a:rPr lang="he-IL" sz="1200" dirty="0">
                <a:solidFill>
                  <a:srgbClr val="4B4B4B"/>
                </a:solidFill>
                <a:ea typeface="Calibri" panose="020F0502020204030204" pitchFamily="34" charset="0"/>
                <a:cs typeface="Heebo" pitchFamily="2" charset="-79"/>
              </a:rPr>
              <a:t>מִפְּרָט שמשרת תעשייה,</a:t>
            </a:r>
          </a:p>
          <a:p>
            <a:pPr algn="r" rtl="1">
              <a:lnSpc>
                <a:spcPct val="150000"/>
              </a:lnSpc>
            </a:pPr>
            <a:r>
              <a:rPr lang="he-IL" sz="1200" dirty="0">
                <a:solidFill>
                  <a:srgbClr val="4B4B4B"/>
                </a:solidFill>
                <a:ea typeface="Calibri" panose="020F0502020204030204" pitchFamily="34" charset="0"/>
                <a:cs typeface="Heebo" pitchFamily="2" charset="-79"/>
              </a:rPr>
              <a:t> למערכת שבה הפרט במרכז, </a:t>
            </a:r>
          </a:p>
          <a:p>
            <a:pPr algn="r" rtl="1">
              <a:lnSpc>
                <a:spcPct val="150000"/>
              </a:lnSpc>
            </a:pPr>
            <a:r>
              <a:rPr lang="he-IL" sz="1200" dirty="0">
                <a:solidFill>
                  <a:srgbClr val="4B4B4B"/>
                </a:solidFill>
                <a:ea typeface="Calibri" panose="020F0502020204030204" pitchFamily="34" charset="0"/>
                <a:cs typeface="Heebo" pitchFamily="2" charset="-79"/>
              </a:rPr>
              <a:t>על מלוא צרכיו, חוזקותיו, יכולותיו וחלומותיו. </a:t>
            </a:r>
          </a:p>
          <a:p>
            <a:pPr algn="r" rtl="1">
              <a:lnSpc>
                <a:spcPct val="150000"/>
              </a:lnSpc>
            </a:pPr>
            <a:endParaRPr lang="he-IL" sz="1200" dirty="0">
              <a:solidFill>
                <a:srgbClr val="4B4B4B"/>
              </a:solidFill>
              <a:ea typeface="Calibri" panose="020F0502020204030204" pitchFamily="34" charset="0"/>
              <a:cs typeface="Heebo" pitchFamily="2" charset="-79"/>
            </a:endParaRPr>
          </a:p>
          <a:p>
            <a:pPr algn="r" rtl="1">
              <a:lnSpc>
                <a:spcPct val="150000"/>
              </a:lnSpc>
            </a:pPr>
            <a:r>
              <a:rPr lang="he-IL" sz="1200" b="1" dirty="0">
                <a:solidFill>
                  <a:srgbClr val="4B4B4B"/>
                </a:solidFill>
                <a:ea typeface="Calibri" panose="020F0502020204030204" pitchFamily="34" charset="0"/>
                <a:cs typeface="Heebo" pitchFamily="2" charset="-79"/>
              </a:rPr>
              <a:t>החניכות בחינוך היוצר מוצבת כחלק ממהות בית הספר ובמרכז ההוויה הבית ספרית. </a:t>
            </a:r>
            <a:r>
              <a:rPr lang="he-IL" sz="1200" dirty="0">
                <a:solidFill>
                  <a:srgbClr val="4B4B4B"/>
                </a:solidFill>
                <a:ea typeface="Calibri" panose="020F0502020204030204" pitchFamily="34" charset="0"/>
                <a:cs typeface="Heebo" pitchFamily="2" charset="-79"/>
              </a:rPr>
              <a:t>היא אינה דבר צדדי או נלווה, אלא מחוברת לחזון הבית ספרי ומקבלת מקום מרכזי הן </a:t>
            </a:r>
            <a:r>
              <a:rPr lang="he-IL" sz="1200" dirty="0" err="1">
                <a:solidFill>
                  <a:srgbClr val="4B4B4B"/>
                </a:solidFill>
                <a:ea typeface="Calibri" panose="020F0502020204030204" pitchFamily="34" charset="0"/>
                <a:cs typeface="Heebo" pitchFamily="2" charset="-79"/>
              </a:rPr>
              <a:t>בתכנית</a:t>
            </a:r>
            <a:r>
              <a:rPr lang="he-IL" sz="1200" dirty="0">
                <a:solidFill>
                  <a:srgbClr val="4B4B4B"/>
                </a:solidFill>
                <a:ea typeface="Calibri" panose="020F0502020204030204" pitchFamily="34" charset="0"/>
                <a:cs typeface="Heebo" pitchFamily="2" charset="-79"/>
              </a:rPr>
              <a:t> הלימודים והן בהיבטים מגוונים ורחבים בחיים הבית </a:t>
            </a:r>
            <a:r>
              <a:rPr lang="he-IL" sz="1200" dirty="0" err="1">
                <a:solidFill>
                  <a:srgbClr val="4B4B4B"/>
                </a:solidFill>
                <a:ea typeface="Calibri" panose="020F0502020204030204" pitchFamily="34" charset="0"/>
                <a:cs typeface="Heebo" pitchFamily="2" charset="-79"/>
              </a:rPr>
              <a:t>ספריים</a:t>
            </a:r>
            <a:r>
              <a:rPr lang="he-IL" sz="1200" dirty="0">
                <a:solidFill>
                  <a:srgbClr val="4B4B4B"/>
                </a:solidFill>
                <a:ea typeface="Calibri" panose="020F0502020204030204" pitchFamily="34" charset="0"/>
                <a:cs typeface="Heebo" pitchFamily="2" charset="-79"/>
              </a:rPr>
              <a:t>. </a:t>
            </a:r>
          </a:p>
          <a:p>
            <a:pPr algn="r" rtl="1">
              <a:lnSpc>
                <a:spcPct val="150000"/>
              </a:lnSpc>
            </a:pPr>
            <a:endParaRPr lang="he-IL" sz="1200" dirty="0">
              <a:solidFill>
                <a:srgbClr val="4B4B4B"/>
              </a:solidFill>
              <a:ea typeface="Calibri" panose="020F0502020204030204" pitchFamily="34" charset="0"/>
              <a:cs typeface="Heebo" pitchFamily="2" charset="-79"/>
            </a:endParaRPr>
          </a:p>
        </p:txBody>
      </p:sp>
      <p:grpSp>
        <p:nvGrpSpPr>
          <p:cNvPr id="32" name="קבוצה 31">
            <a:extLst>
              <a:ext uri="{FF2B5EF4-FFF2-40B4-BE49-F238E27FC236}">
                <a16:creationId xmlns:a16="http://schemas.microsoft.com/office/drawing/2014/main" id="{972DF776-A3D3-5918-140C-75CEFF586235}"/>
              </a:ext>
            </a:extLst>
          </p:cNvPr>
          <p:cNvGrpSpPr/>
          <p:nvPr/>
        </p:nvGrpSpPr>
        <p:grpSpPr>
          <a:xfrm>
            <a:off x="1871935" y="1703531"/>
            <a:ext cx="276923" cy="547207"/>
            <a:chOff x="11021786" y="2307771"/>
            <a:chExt cx="385444" cy="375273"/>
          </a:xfrm>
          <a:solidFill>
            <a:schemeClr val="bg1"/>
          </a:solidFill>
        </p:grpSpPr>
        <p:sp>
          <p:nvSpPr>
            <p:cNvPr id="33" name="אליפסה 32">
              <a:extLst>
                <a:ext uri="{FF2B5EF4-FFF2-40B4-BE49-F238E27FC236}">
                  <a16:creationId xmlns:a16="http://schemas.microsoft.com/office/drawing/2014/main" id="{55720892-F6BF-A781-144A-13BCA6156D6A}"/>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98B7554A-3523-E81C-2535-C5F0D4F7ECC0}"/>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352501AA-A5E0-44AA-7B78-2BD702BF4624}"/>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E840463F-276D-6E49-B5F7-C4B92BE44098}"/>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95D528AC-8603-1CF7-602C-30960375ECC3}"/>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9EB9E76B-2219-CAF7-CE26-97F0BAD27F3E}"/>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2A4138CD-FACB-E538-196A-8794A19D67EA}"/>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81342235-8815-5E3D-2B1D-C5FDED7CCA8C}"/>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7089825D-434C-3284-F534-500E3FB1AEDD}"/>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E0A7C69A-4CAE-04D3-79E6-3658CB729F95}"/>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B78E1418-8ADF-3A12-AF5E-7261D52DA8BF}"/>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482BB84F-5081-9F7A-A1DA-09D654531F06}"/>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EE31A603-A63B-B9D5-901C-B65E0E1084B1}"/>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A499ACF7-E93C-DC7B-8262-10CB04022DA0}"/>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A28CF614-E304-6293-8656-AED70CD8D136}"/>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A6EA5EAC-653F-DD25-ECA5-FD62EF56AE2A}"/>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2" name="קבוצה 71">
            <a:extLst>
              <a:ext uri="{FF2B5EF4-FFF2-40B4-BE49-F238E27FC236}">
                <a16:creationId xmlns:a16="http://schemas.microsoft.com/office/drawing/2014/main" id="{AEC112BB-BC93-671F-9250-0BD7E0E30AA6}"/>
              </a:ext>
            </a:extLst>
          </p:cNvPr>
          <p:cNvGrpSpPr/>
          <p:nvPr/>
        </p:nvGrpSpPr>
        <p:grpSpPr>
          <a:xfrm>
            <a:off x="1871935" y="1703531"/>
            <a:ext cx="276923" cy="547207"/>
            <a:chOff x="11021786" y="2307771"/>
            <a:chExt cx="385444" cy="375273"/>
          </a:xfrm>
          <a:solidFill>
            <a:schemeClr val="bg1"/>
          </a:solidFill>
        </p:grpSpPr>
        <p:sp>
          <p:nvSpPr>
            <p:cNvPr id="73" name="אליפסה 72">
              <a:extLst>
                <a:ext uri="{FF2B5EF4-FFF2-40B4-BE49-F238E27FC236}">
                  <a16:creationId xmlns:a16="http://schemas.microsoft.com/office/drawing/2014/main" id="{464C6DB0-2FA8-849B-D8C0-9E65F741117B}"/>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B5DFFF52-3468-60FB-07C0-B7457646948A}"/>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26C9B998-AD15-B288-07DC-AEFBB743C3E6}"/>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268AF9FC-3972-1B0E-212B-8D0DC1DDD0EF}"/>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35CAFD48-50BC-C16A-9D42-FCE93D12BE41}"/>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B0D8BE14-C330-EAA5-747C-17EDC973A065}"/>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E4FAE019-A065-B3B8-DFB1-EF54361C46CB}"/>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61891F8C-5A69-9D50-065B-0406FD39B18A}"/>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E546F5BC-FA89-A9DB-2A5C-7D70875CA4B4}"/>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0293AAED-0292-617E-FAB0-14E8007BF831}"/>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C37B66FD-3373-CBD9-748B-001987A53E3A}"/>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2E1CA298-FA82-DE6B-45FF-C8EFEEA38466}"/>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636FC8C6-57F9-3283-6D2B-8F75B7095F17}"/>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59C92C8C-B219-B663-4703-8084F7D5388C}"/>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F061604F-E1C0-243E-4221-4667B54A97AB}"/>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1BD8B41D-3A6B-8D60-7C84-76D46707D3B3}"/>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9" name="קבוצה 88">
            <a:extLst>
              <a:ext uri="{FF2B5EF4-FFF2-40B4-BE49-F238E27FC236}">
                <a16:creationId xmlns:a16="http://schemas.microsoft.com/office/drawing/2014/main" id="{8D9BEEC9-C0A8-7E11-83A0-BF04AF69B694}"/>
              </a:ext>
            </a:extLst>
          </p:cNvPr>
          <p:cNvGrpSpPr/>
          <p:nvPr/>
        </p:nvGrpSpPr>
        <p:grpSpPr>
          <a:xfrm rot="5400000">
            <a:off x="-4919765" y="4919765"/>
            <a:ext cx="10000038" cy="160506"/>
            <a:chOff x="-1" y="-3"/>
            <a:chExt cx="3965612" cy="140680"/>
          </a:xfrm>
        </p:grpSpPr>
        <p:sp>
          <p:nvSpPr>
            <p:cNvPr id="90" name="מלבן 89">
              <a:extLst>
                <a:ext uri="{FF2B5EF4-FFF2-40B4-BE49-F238E27FC236}">
                  <a16:creationId xmlns:a16="http://schemas.microsoft.com/office/drawing/2014/main" id="{A1936CD9-3351-2B5E-1CE2-73367D47EB96}"/>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91" name="מלבן 90">
              <a:extLst>
                <a:ext uri="{FF2B5EF4-FFF2-40B4-BE49-F238E27FC236}">
                  <a16:creationId xmlns:a16="http://schemas.microsoft.com/office/drawing/2014/main" id="{B93F26FE-0C72-8EDE-BBC4-40C781081901}"/>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2" name="מלבן 91">
              <a:extLst>
                <a:ext uri="{FF2B5EF4-FFF2-40B4-BE49-F238E27FC236}">
                  <a16:creationId xmlns:a16="http://schemas.microsoft.com/office/drawing/2014/main" id="{DBE551A2-4A9A-32AB-0D6C-996A1F20001F}"/>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3" name="מלבן 92">
              <a:extLst>
                <a:ext uri="{FF2B5EF4-FFF2-40B4-BE49-F238E27FC236}">
                  <a16:creationId xmlns:a16="http://schemas.microsoft.com/office/drawing/2014/main" id="{61B5D78C-F03E-F928-0D5E-165EE597A002}"/>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4" name="מלבן 93">
              <a:extLst>
                <a:ext uri="{FF2B5EF4-FFF2-40B4-BE49-F238E27FC236}">
                  <a16:creationId xmlns:a16="http://schemas.microsoft.com/office/drawing/2014/main" id="{1BCCFB45-115E-3469-BF8F-4852E29762CD}"/>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pic>
        <p:nvPicPr>
          <p:cNvPr id="98" name="תמונה 97" descr="תמונה שמכילה גופן, צילום מסך, גרפיקה, טקסט&#10;&#10;התיאור נוצר באופן אוטומטי">
            <a:extLst>
              <a:ext uri="{FF2B5EF4-FFF2-40B4-BE49-F238E27FC236}">
                <a16:creationId xmlns:a16="http://schemas.microsoft.com/office/drawing/2014/main" id="{65C2AD50-CC93-6D5B-1847-B93EEFDA4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365" y="9444727"/>
            <a:ext cx="794311" cy="303459"/>
          </a:xfrm>
          <a:prstGeom prst="rect">
            <a:avLst/>
          </a:prstGeom>
        </p:spPr>
      </p:pic>
      <p:pic>
        <p:nvPicPr>
          <p:cNvPr id="99" name="תמונה 98" descr="תמונה שמכילה צבעוני, צילום מסך, גרפיקה, יצירתיות&#10;&#10;התיאור נוצר באופן אוטומטי">
            <a:extLst>
              <a:ext uri="{FF2B5EF4-FFF2-40B4-BE49-F238E27FC236}">
                <a16:creationId xmlns:a16="http://schemas.microsoft.com/office/drawing/2014/main" id="{86270211-DA3F-501C-10BE-A2BEEBF49E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7438" y="9393157"/>
            <a:ext cx="1589024" cy="354608"/>
          </a:xfrm>
          <a:prstGeom prst="rect">
            <a:avLst/>
          </a:prstGeom>
        </p:spPr>
      </p:pic>
      <p:pic>
        <p:nvPicPr>
          <p:cNvPr id="100" name="תמונה 99" descr="תמונה שמכילה גופן, גרפיקה, עיצוב גרפי, לוגו&#10;&#10;התיאור נוצר באופן אוטומטי">
            <a:extLst>
              <a:ext uri="{FF2B5EF4-FFF2-40B4-BE49-F238E27FC236}">
                <a16:creationId xmlns:a16="http://schemas.microsoft.com/office/drawing/2014/main" id="{7A2BB596-0C9A-DE58-9844-53D5FB7DF3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696" y="9444727"/>
            <a:ext cx="1133889" cy="245675"/>
          </a:xfrm>
          <a:prstGeom prst="rect">
            <a:avLst/>
          </a:prstGeom>
        </p:spPr>
      </p:pic>
      <p:sp>
        <p:nvSpPr>
          <p:cNvPr id="2" name="כותרת 10">
            <a:extLst>
              <a:ext uri="{FF2B5EF4-FFF2-40B4-BE49-F238E27FC236}">
                <a16:creationId xmlns:a16="http://schemas.microsoft.com/office/drawing/2014/main" id="{CC3DDA85-0F46-E84E-9EF1-127C8043B7FB}"/>
              </a:ext>
            </a:extLst>
          </p:cNvPr>
          <p:cNvSpPr txBox="1">
            <a:spLocks/>
          </p:cNvSpPr>
          <p:nvPr/>
        </p:nvSpPr>
        <p:spPr>
          <a:xfrm>
            <a:off x="171294" y="324829"/>
            <a:ext cx="5915025"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800" dirty="0">
                <a:solidFill>
                  <a:srgbClr val="EB5859"/>
                </a:solidFill>
              </a:rPr>
              <a:t>תפיסת החניכות בחינוך היוצר- עקרונות מנחים</a:t>
            </a:r>
          </a:p>
        </p:txBody>
      </p:sp>
      <p:sp>
        <p:nvSpPr>
          <p:cNvPr id="3" name="מלבן 2">
            <a:extLst>
              <a:ext uri="{FF2B5EF4-FFF2-40B4-BE49-F238E27FC236}">
                <a16:creationId xmlns:a16="http://schemas.microsoft.com/office/drawing/2014/main" id="{35E47600-45E8-65FE-44A3-2CFAFF44B9C4}"/>
              </a:ext>
            </a:extLst>
          </p:cNvPr>
          <p:cNvSpPr/>
          <p:nvPr/>
        </p:nvSpPr>
        <p:spPr>
          <a:xfrm>
            <a:off x="6113392" y="324829"/>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5" name="קבוצה 4">
            <a:extLst>
              <a:ext uri="{FF2B5EF4-FFF2-40B4-BE49-F238E27FC236}">
                <a16:creationId xmlns:a16="http://schemas.microsoft.com/office/drawing/2014/main" id="{E75E4E07-59D5-7BB2-A835-1B87753A0703}"/>
              </a:ext>
            </a:extLst>
          </p:cNvPr>
          <p:cNvGrpSpPr/>
          <p:nvPr/>
        </p:nvGrpSpPr>
        <p:grpSpPr>
          <a:xfrm>
            <a:off x="6207327" y="423849"/>
            <a:ext cx="385444" cy="375273"/>
            <a:chOff x="11021786" y="2307771"/>
            <a:chExt cx="385444" cy="375273"/>
          </a:xfrm>
          <a:solidFill>
            <a:schemeClr val="bg1"/>
          </a:solidFill>
        </p:grpSpPr>
        <p:sp>
          <p:nvSpPr>
            <p:cNvPr id="7" name="אליפסה 6">
              <a:extLst>
                <a:ext uri="{FF2B5EF4-FFF2-40B4-BE49-F238E27FC236}">
                  <a16:creationId xmlns:a16="http://schemas.microsoft.com/office/drawing/2014/main" id="{C2AAC065-FD3E-4B93-0E15-BE61EBE36ADC}"/>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037092A-CEFE-DAD8-2713-335F13EF7EA1}"/>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44523A72-6F4B-B994-D572-F15D12AC86D2}"/>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71764978-F856-DC03-40E2-2C7F946BF004}"/>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81B10A3E-51EC-5D7C-64DF-D78958E773B9}"/>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2AFCB828-C51A-E969-BF3F-5F24AAB3002B}"/>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495E806E-23BF-A188-47D9-2CEC4D2E25F4}"/>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19329423-86D4-0710-32B4-F7F5A2B720FF}"/>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592A6E42-FCD0-588A-DFB5-A4922996479B}"/>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FF3370A2-ED0F-71C7-BEEC-D7C78AA64BCA}"/>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0C6B7E6D-3BEC-0590-C9B5-8B058E57A773}"/>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F7602A20-BB95-1770-CE57-962921952748}"/>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120C27B4-F1BB-E439-4BCE-97541C0E38D5}"/>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24B1ED61-DEA9-AC4E-AA80-877B31A6F0FB}"/>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F40DA608-6B90-0194-A948-EE6A2609927A}"/>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4E0333D1-A56D-36F0-0776-F15A22CA0CBF}"/>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 name="מלבן 22">
            <a:extLst>
              <a:ext uri="{FF2B5EF4-FFF2-40B4-BE49-F238E27FC236}">
                <a16:creationId xmlns:a16="http://schemas.microsoft.com/office/drawing/2014/main" id="{088FF77E-BDEC-73A4-8887-8AD4673DCDE6}"/>
              </a:ext>
            </a:extLst>
          </p:cNvPr>
          <p:cNvSpPr/>
          <p:nvPr/>
        </p:nvSpPr>
        <p:spPr>
          <a:xfrm>
            <a:off x="6113392" y="324829"/>
            <a:ext cx="573314" cy="573314"/>
          </a:xfrm>
          <a:prstGeom prst="rect">
            <a:avLst/>
          </a:prstGeom>
          <a:solidFill>
            <a:srgbClr val="EB585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24" name="קבוצה 23">
            <a:extLst>
              <a:ext uri="{FF2B5EF4-FFF2-40B4-BE49-F238E27FC236}">
                <a16:creationId xmlns:a16="http://schemas.microsoft.com/office/drawing/2014/main" id="{D9FA2F28-859B-A2D5-F7E3-7657C59B3B18}"/>
              </a:ext>
            </a:extLst>
          </p:cNvPr>
          <p:cNvGrpSpPr/>
          <p:nvPr/>
        </p:nvGrpSpPr>
        <p:grpSpPr>
          <a:xfrm>
            <a:off x="6207327" y="423849"/>
            <a:ext cx="385444" cy="375273"/>
            <a:chOff x="11021786" y="2307771"/>
            <a:chExt cx="385444" cy="375273"/>
          </a:xfrm>
          <a:solidFill>
            <a:schemeClr val="bg1"/>
          </a:solidFill>
        </p:grpSpPr>
        <p:sp>
          <p:nvSpPr>
            <p:cNvPr id="25" name="אליפסה 24">
              <a:extLst>
                <a:ext uri="{FF2B5EF4-FFF2-40B4-BE49-F238E27FC236}">
                  <a16:creationId xmlns:a16="http://schemas.microsoft.com/office/drawing/2014/main" id="{FEEDCC0C-2062-961F-D1F8-70AA04B3DC20}"/>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3A55A430-2634-EE9A-DE6B-FAB7D64532D4}"/>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84A6B326-7628-AAE7-6DB9-B9D728F884B3}"/>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832F4864-9A73-24E3-6C10-12527E4D4C18}"/>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CB5FD4C0-8A48-22DE-017B-5F0608B936D2}"/>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39DD4B9B-EA7E-5D03-A7B6-EAAF2611E159}"/>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D985D58B-AA2A-8591-5CCA-617C0C141634}"/>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9" name="אליפסה 48">
              <a:extLst>
                <a:ext uri="{FF2B5EF4-FFF2-40B4-BE49-F238E27FC236}">
                  <a16:creationId xmlns:a16="http://schemas.microsoft.com/office/drawing/2014/main" id="{C12F2C6D-EFDF-ACCC-408A-E3D61F95B831}"/>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E9B3E683-E526-BF99-BA1F-0A1741A56764}"/>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47426743-02CD-51B1-0810-B1E8797EF1A7}"/>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55A8B142-77F6-BDF1-E1B9-074DEE67B6AB}"/>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251DA97-8F8F-8557-9F74-9AA97CD6012D}"/>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F0F99CB8-2FFE-0D38-2C5E-2C6F20F5277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2588FFAA-5973-BB2D-B20A-16D05B842593}"/>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08968CD2-7B1B-F869-92BB-F3779ADAA5DC}"/>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4A7F7A9F-6424-DE68-DD37-AF2425723909}"/>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 name="קבוצה 5">
            <a:extLst>
              <a:ext uri="{FF2B5EF4-FFF2-40B4-BE49-F238E27FC236}">
                <a16:creationId xmlns:a16="http://schemas.microsoft.com/office/drawing/2014/main" id="{A8B05061-FD03-2611-94BD-AFD6D2C16CC2}"/>
              </a:ext>
            </a:extLst>
          </p:cNvPr>
          <p:cNvGrpSpPr/>
          <p:nvPr/>
        </p:nvGrpSpPr>
        <p:grpSpPr>
          <a:xfrm>
            <a:off x="1125669" y="3869923"/>
            <a:ext cx="1412165" cy="1424228"/>
            <a:chOff x="5528634" y="4035306"/>
            <a:chExt cx="2091352" cy="2109216"/>
          </a:xfrm>
        </p:grpSpPr>
        <p:sp>
          <p:nvSpPr>
            <p:cNvPr id="58" name="קשת 57">
              <a:extLst>
                <a:ext uri="{FF2B5EF4-FFF2-40B4-BE49-F238E27FC236}">
                  <a16:creationId xmlns:a16="http://schemas.microsoft.com/office/drawing/2014/main" id="{932693A3-B314-FCA1-C4F8-3E3977C15B6A}"/>
                </a:ext>
              </a:extLst>
            </p:cNvPr>
            <p:cNvSpPr/>
            <p:nvPr/>
          </p:nvSpPr>
          <p:spPr>
            <a:xfrm rot="10800000">
              <a:off x="5528634" y="4058738"/>
              <a:ext cx="2085784" cy="2085784"/>
            </a:xfrm>
            <a:prstGeom prst="arc">
              <a:avLst>
                <a:gd name="adj1" fmla="val 10909480"/>
                <a:gd name="adj2" fmla="val 0"/>
              </a:avLst>
            </a:prstGeom>
            <a:ln w="762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a:p>
          </p:txBody>
        </p:sp>
        <p:sp>
          <p:nvSpPr>
            <p:cNvPr id="59" name="קשת 58">
              <a:extLst>
                <a:ext uri="{FF2B5EF4-FFF2-40B4-BE49-F238E27FC236}">
                  <a16:creationId xmlns:a16="http://schemas.microsoft.com/office/drawing/2014/main" id="{1A04B26F-4343-5995-48CA-58D7BE8FAE71}"/>
                </a:ext>
              </a:extLst>
            </p:cNvPr>
            <p:cNvSpPr/>
            <p:nvPr/>
          </p:nvSpPr>
          <p:spPr>
            <a:xfrm>
              <a:off x="5534202" y="4035306"/>
              <a:ext cx="2085784" cy="2085784"/>
            </a:xfrm>
            <a:prstGeom prst="arc">
              <a:avLst>
                <a:gd name="adj1" fmla="val 10909480"/>
                <a:gd name="adj2" fmla="val 16130330"/>
              </a:avLst>
            </a:prstGeom>
            <a:ln w="76200" cap="rnd">
              <a:solidFill>
                <a:srgbClr val="3088C9"/>
              </a:solidFill>
              <a:prstDash val="sysDash"/>
              <a:roun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sp>
          <p:nvSpPr>
            <p:cNvPr id="60" name="קשת 59">
              <a:extLst>
                <a:ext uri="{FF2B5EF4-FFF2-40B4-BE49-F238E27FC236}">
                  <a16:creationId xmlns:a16="http://schemas.microsoft.com/office/drawing/2014/main" id="{B73FFDFD-D452-A85E-784E-2133B20D49EB}"/>
                </a:ext>
              </a:extLst>
            </p:cNvPr>
            <p:cNvSpPr/>
            <p:nvPr/>
          </p:nvSpPr>
          <p:spPr>
            <a:xfrm rot="5400000">
              <a:off x="5534201" y="4035306"/>
              <a:ext cx="2085784" cy="2085784"/>
            </a:xfrm>
            <a:prstGeom prst="arc">
              <a:avLst>
                <a:gd name="adj1" fmla="val 10750142"/>
                <a:gd name="adj2" fmla="val 16130330"/>
              </a:avLst>
            </a:prstGeom>
            <a:ln w="76200" cap="rnd">
              <a:solidFill>
                <a:srgbClr val="3088C9"/>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grpSp>
      <p:grpSp>
        <p:nvGrpSpPr>
          <p:cNvPr id="61" name="קבוצה 60">
            <a:extLst>
              <a:ext uri="{FF2B5EF4-FFF2-40B4-BE49-F238E27FC236}">
                <a16:creationId xmlns:a16="http://schemas.microsoft.com/office/drawing/2014/main" id="{BF0A49D6-2249-FD72-6432-49315207DE35}"/>
              </a:ext>
            </a:extLst>
          </p:cNvPr>
          <p:cNvGrpSpPr/>
          <p:nvPr/>
        </p:nvGrpSpPr>
        <p:grpSpPr>
          <a:xfrm rot="10800000" flipH="1">
            <a:off x="1121908" y="2444185"/>
            <a:ext cx="1412165" cy="1424228"/>
            <a:chOff x="5528634" y="4035306"/>
            <a:chExt cx="2091352" cy="2109216"/>
          </a:xfrm>
        </p:grpSpPr>
        <p:sp>
          <p:nvSpPr>
            <p:cNvPr id="62" name="קשת 61">
              <a:extLst>
                <a:ext uri="{FF2B5EF4-FFF2-40B4-BE49-F238E27FC236}">
                  <a16:creationId xmlns:a16="http://schemas.microsoft.com/office/drawing/2014/main" id="{2FAB1F49-F16F-BF65-C4DD-62CD22C3E667}"/>
                </a:ext>
              </a:extLst>
            </p:cNvPr>
            <p:cNvSpPr/>
            <p:nvPr/>
          </p:nvSpPr>
          <p:spPr>
            <a:xfrm rot="10800000">
              <a:off x="5528634" y="4058738"/>
              <a:ext cx="2085784" cy="2085784"/>
            </a:xfrm>
            <a:prstGeom prst="arc">
              <a:avLst>
                <a:gd name="adj1" fmla="val 10909480"/>
                <a:gd name="adj2" fmla="val 0"/>
              </a:avLst>
            </a:prstGeom>
            <a:ln w="762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a:p>
          </p:txBody>
        </p:sp>
        <p:sp>
          <p:nvSpPr>
            <p:cNvPr id="63" name="קשת 62">
              <a:extLst>
                <a:ext uri="{FF2B5EF4-FFF2-40B4-BE49-F238E27FC236}">
                  <a16:creationId xmlns:a16="http://schemas.microsoft.com/office/drawing/2014/main" id="{FC09B0ED-4F60-1E2B-6253-72FFA923902D}"/>
                </a:ext>
              </a:extLst>
            </p:cNvPr>
            <p:cNvSpPr/>
            <p:nvPr/>
          </p:nvSpPr>
          <p:spPr>
            <a:xfrm>
              <a:off x="5534202" y="4035306"/>
              <a:ext cx="2085784" cy="2085784"/>
            </a:xfrm>
            <a:prstGeom prst="arc">
              <a:avLst>
                <a:gd name="adj1" fmla="val 10909480"/>
                <a:gd name="adj2" fmla="val 16130330"/>
              </a:avLst>
            </a:prstGeom>
            <a:ln w="76200" cap="rnd">
              <a:solidFill>
                <a:srgbClr val="EB5859"/>
              </a:solidFill>
              <a:prstDash val="sysDash"/>
              <a:roun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sp>
          <p:nvSpPr>
            <p:cNvPr id="64" name="קשת 63">
              <a:extLst>
                <a:ext uri="{FF2B5EF4-FFF2-40B4-BE49-F238E27FC236}">
                  <a16:creationId xmlns:a16="http://schemas.microsoft.com/office/drawing/2014/main" id="{5DA25D5C-5B55-620A-7810-FB3041D3A797}"/>
                </a:ext>
              </a:extLst>
            </p:cNvPr>
            <p:cNvSpPr/>
            <p:nvPr/>
          </p:nvSpPr>
          <p:spPr>
            <a:xfrm rot="5400000">
              <a:off x="5534201" y="4035306"/>
              <a:ext cx="2085784" cy="2085784"/>
            </a:xfrm>
            <a:prstGeom prst="arc">
              <a:avLst>
                <a:gd name="adj1" fmla="val 10750142"/>
                <a:gd name="adj2" fmla="val 16130330"/>
              </a:avLst>
            </a:prstGeom>
            <a:ln w="76200" cap="rnd">
              <a:solidFill>
                <a:srgbClr val="EB5859"/>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grpSp>
      <p:grpSp>
        <p:nvGrpSpPr>
          <p:cNvPr id="65" name="קבוצה 64">
            <a:extLst>
              <a:ext uri="{FF2B5EF4-FFF2-40B4-BE49-F238E27FC236}">
                <a16:creationId xmlns:a16="http://schemas.microsoft.com/office/drawing/2014/main" id="{EBB18986-6697-A251-5809-33A2B5ED7CEF}"/>
              </a:ext>
            </a:extLst>
          </p:cNvPr>
          <p:cNvGrpSpPr/>
          <p:nvPr/>
        </p:nvGrpSpPr>
        <p:grpSpPr>
          <a:xfrm>
            <a:off x="1074288" y="6711162"/>
            <a:ext cx="1412165" cy="1424228"/>
            <a:chOff x="5528634" y="4035306"/>
            <a:chExt cx="2091352" cy="2109216"/>
          </a:xfrm>
        </p:grpSpPr>
        <p:sp>
          <p:nvSpPr>
            <p:cNvPr id="66" name="קשת 65">
              <a:extLst>
                <a:ext uri="{FF2B5EF4-FFF2-40B4-BE49-F238E27FC236}">
                  <a16:creationId xmlns:a16="http://schemas.microsoft.com/office/drawing/2014/main" id="{D7876588-A2CF-2739-02FA-AAEF3D9501E6}"/>
                </a:ext>
              </a:extLst>
            </p:cNvPr>
            <p:cNvSpPr/>
            <p:nvPr/>
          </p:nvSpPr>
          <p:spPr>
            <a:xfrm rot="10800000">
              <a:off x="5528634" y="4058738"/>
              <a:ext cx="2085784" cy="2085784"/>
            </a:xfrm>
            <a:prstGeom prst="arc">
              <a:avLst>
                <a:gd name="adj1" fmla="val 10909480"/>
                <a:gd name="adj2" fmla="val 0"/>
              </a:avLst>
            </a:prstGeom>
            <a:ln w="762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a:p>
          </p:txBody>
        </p:sp>
        <p:sp>
          <p:nvSpPr>
            <p:cNvPr id="67" name="קשת 66">
              <a:extLst>
                <a:ext uri="{FF2B5EF4-FFF2-40B4-BE49-F238E27FC236}">
                  <a16:creationId xmlns:a16="http://schemas.microsoft.com/office/drawing/2014/main" id="{04D96021-5066-22DA-411A-AF4E8E1A081C}"/>
                </a:ext>
              </a:extLst>
            </p:cNvPr>
            <p:cNvSpPr/>
            <p:nvPr/>
          </p:nvSpPr>
          <p:spPr>
            <a:xfrm>
              <a:off x="5534202" y="4035306"/>
              <a:ext cx="2085784" cy="2085784"/>
            </a:xfrm>
            <a:prstGeom prst="arc">
              <a:avLst>
                <a:gd name="adj1" fmla="val 10909480"/>
                <a:gd name="adj2" fmla="val 16130330"/>
              </a:avLst>
            </a:prstGeom>
            <a:ln w="76200" cap="rnd">
              <a:solidFill>
                <a:srgbClr val="359937"/>
              </a:solidFill>
              <a:prstDash val="sysDash"/>
              <a:roun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sp>
          <p:nvSpPr>
            <p:cNvPr id="68" name="קשת 67">
              <a:extLst>
                <a:ext uri="{FF2B5EF4-FFF2-40B4-BE49-F238E27FC236}">
                  <a16:creationId xmlns:a16="http://schemas.microsoft.com/office/drawing/2014/main" id="{814D61E3-0EEE-3E2C-B002-EE0F49CDE703}"/>
                </a:ext>
              </a:extLst>
            </p:cNvPr>
            <p:cNvSpPr/>
            <p:nvPr/>
          </p:nvSpPr>
          <p:spPr>
            <a:xfrm rot="5400000">
              <a:off x="5534201" y="4035306"/>
              <a:ext cx="2085784" cy="2085784"/>
            </a:xfrm>
            <a:prstGeom prst="arc">
              <a:avLst>
                <a:gd name="adj1" fmla="val 10750142"/>
                <a:gd name="adj2" fmla="val 16130330"/>
              </a:avLst>
            </a:prstGeom>
            <a:ln w="76200" cap="rnd">
              <a:solidFill>
                <a:srgbClr val="35993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grpSp>
      <p:grpSp>
        <p:nvGrpSpPr>
          <p:cNvPr id="69" name="קבוצה 68">
            <a:extLst>
              <a:ext uri="{FF2B5EF4-FFF2-40B4-BE49-F238E27FC236}">
                <a16:creationId xmlns:a16="http://schemas.microsoft.com/office/drawing/2014/main" id="{30E6B57A-9167-3D03-7570-FAE240AAFB2D}"/>
              </a:ext>
            </a:extLst>
          </p:cNvPr>
          <p:cNvGrpSpPr/>
          <p:nvPr/>
        </p:nvGrpSpPr>
        <p:grpSpPr>
          <a:xfrm rot="10800000" flipH="1">
            <a:off x="1073390" y="5289703"/>
            <a:ext cx="1412165" cy="1424228"/>
            <a:chOff x="5528634" y="4035306"/>
            <a:chExt cx="2091352" cy="2109216"/>
          </a:xfrm>
        </p:grpSpPr>
        <p:sp>
          <p:nvSpPr>
            <p:cNvPr id="70" name="קשת 69">
              <a:extLst>
                <a:ext uri="{FF2B5EF4-FFF2-40B4-BE49-F238E27FC236}">
                  <a16:creationId xmlns:a16="http://schemas.microsoft.com/office/drawing/2014/main" id="{22DFC0C9-26EE-C984-27DB-A0082A8DDA3A}"/>
                </a:ext>
              </a:extLst>
            </p:cNvPr>
            <p:cNvSpPr/>
            <p:nvPr/>
          </p:nvSpPr>
          <p:spPr>
            <a:xfrm rot="10800000">
              <a:off x="5528634" y="4058738"/>
              <a:ext cx="2085784" cy="2085784"/>
            </a:xfrm>
            <a:prstGeom prst="arc">
              <a:avLst>
                <a:gd name="adj1" fmla="val 10909480"/>
                <a:gd name="adj2" fmla="val 0"/>
              </a:avLst>
            </a:prstGeom>
            <a:ln w="762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a:p>
          </p:txBody>
        </p:sp>
        <p:sp>
          <p:nvSpPr>
            <p:cNvPr id="71" name="קשת 70">
              <a:extLst>
                <a:ext uri="{FF2B5EF4-FFF2-40B4-BE49-F238E27FC236}">
                  <a16:creationId xmlns:a16="http://schemas.microsoft.com/office/drawing/2014/main" id="{1432899E-ABC2-EAEC-FCCC-21BE4F0B2999}"/>
                </a:ext>
              </a:extLst>
            </p:cNvPr>
            <p:cNvSpPr/>
            <p:nvPr/>
          </p:nvSpPr>
          <p:spPr>
            <a:xfrm>
              <a:off x="5534202" y="4035306"/>
              <a:ext cx="2085784" cy="2085784"/>
            </a:xfrm>
            <a:prstGeom prst="arc">
              <a:avLst>
                <a:gd name="adj1" fmla="val 10909480"/>
                <a:gd name="adj2" fmla="val 16130330"/>
              </a:avLst>
            </a:prstGeom>
            <a:ln w="76200" cap="rnd">
              <a:solidFill>
                <a:srgbClr val="9481BB"/>
              </a:solidFill>
              <a:prstDash val="sysDash"/>
              <a:round/>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p>
          </p:txBody>
        </p:sp>
        <p:sp>
          <p:nvSpPr>
            <p:cNvPr id="95" name="קשת 94">
              <a:extLst>
                <a:ext uri="{FF2B5EF4-FFF2-40B4-BE49-F238E27FC236}">
                  <a16:creationId xmlns:a16="http://schemas.microsoft.com/office/drawing/2014/main" id="{98615FCE-7F9D-A9B8-607B-70DEFF2FC9CE}"/>
                </a:ext>
              </a:extLst>
            </p:cNvPr>
            <p:cNvSpPr/>
            <p:nvPr/>
          </p:nvSpPr>
          <p:spPr>
            <a:xfrm rot="5400000">
              <a:off x="5534201" y="4035306"/>
              <a:ext cx="2085784" cy="2085784"/>
            </a:xfrm>
            <a:prstGeom prst="arc">
              <a:avLst>
                <a:gd name="adj1" fmla="val 10750142"/>
                <a:gd name="adj2" fmla="val 16130330"/>
              </a:avLst>
            </a:prstGeom>
            <a:ln w="76200" cap="rnd">
              <a:solidFill>
                <a:srgbClr val="9481BB"/>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sz="1013" dirty="0">
                <a:solidFill>
                  <a:srgbClr val="9481BB"/>
                </a:solidFill>
              </a:endParaRPr>
            </a:p>
          </p:txBody>
        </p:sp>
      </p:grpSp>
      <p:sp>
        <p:nvSpPr>
          <p:cNvPr id="96" name="אליפסה 95">
            <a:extLst>
              <a:ext uri="{FF2B5EF4-FFF2-40B4-BE49-F238E27FC236}">
                <a16:creationId xmlns:a16="http://schemas.microsoft.com/office/drawing/2014/main" id="{C22D39DD-FBE2-3484-B547-A0E57B84B4A5}"/>
              </a:ext>
            </a:extLst>
          </p:cNvPr>
          <p:cNvSpPr/>
          <p:nvPr/>
        </p:nvSpPr>
        <p:spPr>
          <a:xfrm>
            <a:off x="1765631" y="3811681"/>
            <a:ext cx="113441" cy="113441"/>
          </a:xfrm>
          <a:prstGeom prst="ellipse">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1" name="אליפסה 100">
            <a:extLst>
              <a:ext uri="{FF2B5EF4-FFF2-40B4-BE49-F238E27FC236}">
                <a16:creationId xmlns:a16="http://schemas.microsoft.com/office/drawing/2014/main" id="{28C059A2-F878-F445-D287-537D2CA92A97}"/>
              </a:ext>
            </a:extLst>
          </p:cNvPr>
          <p:cNvSpPr/>
          <p:nvPr/>
        </p:nvSpPr>
        <p:spPr>
          <a:xfrm>
            <a:off x="1063308" y="3091668"/>
            <a:ext cx="113441" cy="113441"/>
          </a:xfrm>
          <a:prstGeom prst="ellipse">
            <a:avLst/>
          </a:prstGeom>
          <a:solidFill>
            <a:schemeClr val="bg1"/>
          </a:solidFill>
          <a:ln w="28575">
            <a:solidFill>
              <a:srgbClr val="EB585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2" name="אליפסה 101">
            <a:extLst>
              <a:ext uri="{FF2B5EF4-FFF2-40B4-BE49-F238E27FC236}">
                <a16:creationId xmlns:a16="http://schemas.microsoft.com/office/drawing/2014/main" id="{E07F12C3-042C-7CC5-9A6C-2FF40D46FF7A}"/>
              </a:ext>
            </a:extLst>
          </p:cNvPr>
          <p:cNvSpPr/>
          <p:nvPr/>
        </p:nvSpPr>
        <p:spPr>
          <a:xfrm>
            <a:off x="1774264" y="5250611"/>
            <a:ext cx="113441" cy="113441"/>
          </a:xfrm>
          <a:prstGeom prst="ellipse">
            <a:avLst/>
          </a:prstGeom>
          <a:solidFill>
            <a:schemeClr val="bg1"/>
          </a:solidFill>
          <a:ln w="28575">
            <a:solidFill>
              <a:srgbClr val="3088C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3" name="אליפסה 102">
            <a:extLst>
              <a:ext uri="{FF2B5EF4-FFF2-40B4-BE49-F238E27FC236}">
                <a16:creationId xmlns:a16="http://schemas.microsoft.com/office/drawing/2014/main" id="{C87104BA-C1F4-2380-A820-5E3DDD2FFBE8}"/>
              </a:ext>
            </a:extLst>
          </p:cNvPr>
          <p:cNvSpPr/>
          <p:nvPr/>
        </p:nvSpPr>
        <p:spPr>
          <a:xfrm>
            <a:off x="2431612" y="7374467"/>
            <a:ext cx="113441" cy="113441"/>
          </a:xfrm>
          <a:prstGeom prst="ellipse">
            <a:avLst/>
          </a:prstGeom>
          <a:solidFill>
            <a:schemeClr val="bg1"/>
          </a:solidFill>
          <a:ln w="28575">
            <a:solidFill>
              <a:srgbClr val="359937"/>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4" name="אליפסה 103">
            <a:extLst>
              <a:ext uri="{FF2B5EF4-FFF2-40B4-BE49-F238E27FC236}">
                <a16:creationId xmlns:a16="http://schemas.microsoft.com/office/drawing/2014/main" id="{DA966960-5536-B5F8-1DB9-E760F188935E}"/>
              </a:ext>
            </a:extLst>
          </p:cNvPr>
          <p:cNvSpPr/>
          <p:nvPr/>
        </p:nvSpPr>
        <p:spPr>
          <a:xfrm>
            <a:off x="2473593" y="3091668"/>
            <a:ext cx="113441" cy="113441"/>
          </a:xfrm>
          <a:prstGeom prst="ellipse">
            <a:avLst/>
          </a:prstGeom>
          <a:solidFill>
            <a:schemeClr val="bg1"/>
          </a:solidFill>
          <a:ln w="28575">
            <a:solidFill>
              <a:srgbClr val="EB585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5" name="אליפסה 104">
            <a:extLst>
              <a:ext uri="{FF2B5EF4-FFF2-40B4-BE49-F238E27FC236}">
                <a16:creationId xmlns:a16="http://schemas.microsoft.com/office/drawing/2014/main" id="{9C1AAC5F-3C81-9601-3E8C-CBD4A4D66FB2}"/>
              </a:ext>
            </a:extLst>
          </p:cNvPr>
          <p:cNvSpPr/>
          <p:nvPr/>
        </p:nvSpPr>
        <p:spPr>
          <a:xfrm>
            <a:off x="1019685" y="7358645"/>
            <a:ext cx="113441" cy="113441"/>
          </a:xfrm>
          <a:prstGeom prst="ellipse">
            <a:avLst/>
          </a:prstGeom>
          <a:solidFill>
            <a:schemeClr val="bg1"/>
          </a:solidFill>
          <a:ln w="28575">
            <a:solidFill>
              <a:srgbClr val="359937"/>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6" name="אליפסה 105">
            <a:extLst>
              <a:ext uri="{FF2B5EF4-FFF2-40B4-BE49-F238E27FC236}">
                <a16:creationId xmlns:a16="http://schemas.microsoft.com/office/drawing/2014/main" id="{5D330C4D-834F-3B6A-8013-7D502210C520}"/>
              </a:ext>
            </a:extLst>
          </p:cNvPr>
          <p:cNvSpPr/>
          <p:nvPr/>
        </p:nvSpPr>
        <p:spPr>
          <a:xfrm>
            <a:off x="1714249" y="6652919"/>
            <a:ext cx="113441" cy="113441"/>
          </a:xfrm>
          <a:prstGeom prst="ellipse">
            <a:avLst/>
          </a:prstGeom>
          <a:solidFill>
            <a:schemeClr val="bg1"/>
          </a:solidFill>
          <a:ln w="28575">
            <a:solidFill>
              <a:srgbClr val="359937"/>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7" name="אליפסה 106">
            <a:extLst>
              <a:ext uri="{FF2B5EF4-FFF2-40B4-BE49-F238E27FC236}">
                <a16:creationId xmlns:a16="http://schemas.microsoft.com/office/drawing/2014/main" id="{0AEE90F3-C58E-907B-3E41-77D5E66115DC}"/>
              </a:ext>
            </a:extLst>
          </p:cNvPr>
          <p:cNvSpPr/>
          <p:nvPr/>
        </p:nvSpPr>
        <p:spPr>
          <a:xfrm>
            <a:off x="1728146" y="6654867"/>
            <a:ext cx="113441" cy="113441"/>
          </a:xfrm>
          <a:prstGeom prst="ellipse">
            <a:avLst/>
          </a:prstGeom>
          <a:solidFill>
            <a:schemeClr val="bg1"/>
          </a:solidFill>
          <a:ln w="28575">
            <a:solidFill>
              <a:srgbClr val="9481BB"/>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08" name="אליפסה 107">
            <a:extLst>
              <a:ext uri="{FF2B5EF4-FFF2-40B4-BE49-F238E27FC236}">
                <a16:creationId xmlns:a16="http://schemas.microsoft.com/office/drawing/2014/main" id="{2F15FFDA-2900-1B69-86F6-5847D5BB1983}"/>
              </a:ext>
            </a:extLst>
          </p:cNvPr>
          <p:cNvSpPr/>
          <p:nvPr/>
        </p:nvSpPr>
        <p:spPr>
          <a:xfrm>
            <a:off x="1763643" y="3809349"/>
            <a:ext cx="113441" cy="113441"/>
          </a:xfrm>
          <a:prstGeom prst="ellipse">
            <a:avLst/>
          </a:prstGeom>
          <a:solidFill>
            <a:schemeClr val="bg1"/>
          </a:solidFill>
          <a:ln w="28575">
            <a:solidFill>
              <a:srgbClr val="EB585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solidFill>
                <a:srgbClr val="EB5859"/>
              </a:solidFill>
            </a:endParaRPr>
          </a:p>
        </p:txBody>
      </p:sp>
      <p:sp>
        <p:nvSpPr>
          <p:cNvPr id="109" name="תיבת טקסט 108">
            <a:extLst>
              <a:ext uri="{FF2B5EF4-FFF2-40B4-BE49-F238E27FC236}">
                <a16:creationId xmlns:a16="http://schemas.microsoft.com/office/drawing/2014/main" id="{692B3222-96D2-52D3-FA57-B28CE0C31C46}"/>
              </a:ext>
            </a:extLst>
          </p:cNvPr>
          <p:cNvSpPr txBox="1"/>
          <p:nvPr/>
        </p:nvSpPr>
        <p:spPr>
          <a:xfrm>
            <a:off x="1221765" y="2601508"/>
            <a:ext cx="1203469" cy="507831"/>
          </a:xfrm>
          <a:prstGeom prst="rect">
            <a:avLst/>
          </a:prstGeom>
          <a:noFill/>
        </p:spPr>
        <p:txBody>
          <a:bodyPr wrap="square">
            <a:spAutoFit/>
          </a:bodyPr>
          <a:lstStyle/>
          <a:p>
            <a:pPr algn="ctr"/>
            <a:r>
              <a:rPr lang="he-IL" sz="1350" b="1" dirty="0">
                <a:solidFill>
                  <a:srgbClr val="EB5859"/>
                </a:solidFill>
                <a:latin typeface="Heebo Black" pitchFamily="2" charset="-79"/>
                <a:ea typeface="Calibri" panose="020F0502020204030204" pitchFamily="34" charset="0"/>
                <a:cs typeface="Heebo Black" pitchFamily="2" charset="-79"/>
              </a:rPr>
              <a:t>התנסות דואלית</a:t>
            </a:r>
            <a:endParaRPr lang="he-IL" sz="1350" b="1" dirty="0">
              <a:solidFill>
                <a:srgbClr val="EB5859"/>
              </a:solidFill>
              <a:latin typeface="Heebo Black" pitchFamily="2" charset="-79"/>
              <a:cs typeface="Heebo Black" pitchFamily="2" charset="-79"/>
            </a:endParaRPr>
          </a:p>
        </p:txBody>
      </p:sp>
      <p:sp>
        <p:nvSpPr>
          <p:cNvPr id="110" name="תיבת טקסט 109">
            <a:extLst>
              <a:ext uri="{FF2B5EF4-FFF2-40B4-BE49-F238E27FC236}">
                <a16:creationId xmlns:a16="http://schemas.microsoft.com/office/drawing/2014/main" id="{4055B300-21AC-C906-AADB-2BCF3B287A71}"/>
              </a:ext>
            </a:extLst>
          </p:cNvPr>
          <p:cNvSpPr txBox="1"/>
          <p:nvPr/>
        </p:nvSpPr>
        <p:spPr>
          <a:xfrm>
            <a:off x="1201923" y="4028882"/>
            <a:ext cx="1264044" cy="507831"/>
          </a:xfrm>
          <a:prstGeom prst="rect">
            <a:avLst/>
          </a:prstGeom>
          <a:noFill/>
        </p:spPr>
        <p:txBody>
          <a:bodyPr wrap="square">
            <a:spAutoFit/>
          </a:bodyPr>
          <a:lstStyle>
            <a:defPPr>
              <a:defRPr lang="he-IL"/>
            </a:defPPr>
            <a:lvl1pPr algn="ctr">
              <a:defRPr sz="2400" b="1">
                <a:solidFill>
                  <a:schemeClr val="accent5"/>
                </a:solidFill>
                <a:latin typeface="Heebo Black" pitchFamily="2" charset="-79"/>
                <a:ea typeface="Calibri" panose="020F0502020204030204" pitchFamily="34" charset="0"/>
                <a:cs typeface="Heebo Black" pitchFamily="2" charset="-79"/>
              </a:defRPr>
            </a:lvl1pPr>
          </a:lstStyle>
          <a:p>
            <a:r>
              <a:rPr lang="he-IL" sz="1350" dirty="0">
                <a:solidFill>
                  <a:srgbClr val="3088C9"/>
                </a:solidFill>
              </a:rPr>
              <a:t>תעסוקה איכותית</a:t>
            </a:r>
          </a:p>
        </p:txBody>
      </p:sp>
      <p:sp>
        <p:nvSpPr>
          <p:cNvPr id="111" name="תיבת טקסט 110">
            <a:extLst>
              <a:ext uri="{FF2B5EF4-FFF2-40B4-BE49-F238E27FC236}">
                <a16:creationId xmlns:a16="http://schemas.microsoft.com/office/drawing/2014/main" id="{F31ABA68-ACF4-F21C-4260-B6E1FF47E957}"/>
              </a:ext>
            </a:extLst>
          </p:cNvPr>
          <p:cNvSpPr txBox="1"/>
          <p:nvPr/>
        </p:nvSpPr>
        <p:spPr>
          <a:xfrm>
            <a:off x="1188341" y="5527897"/>
            <a:ext cx="1264044" cy="300082"/>
          </a:xfrm>
          <a:prstGeom prst="rect">
            <a:avLst/>
          </a:prstGeom>
          <a:noFill/>
        </p:spPr>
        <p:txBody>
          <a:bodyPr wrap="square">
            <a:spAutoFit/>
          </a:bodyPr>
          <a:lstStyle>
            <a:defPPr>
              <a:defRPr lang="he-IL"/>
            </a:defPPr>
            <a:lvl1pPr algn="ctr">
              <a:defRPr sz="2400" b="1">
                <a:solidFill>
                  <a:schemeClr val="accent1"/>
                </a:solidFill>
                <a:latin typeface="Heebo Black" pitchFamily="2" charset="-79"/>
                <a:ea typeface="Calibri" panose="020F0502020204030204" pitchFamily="34" charset="0"/>
                <a:cs typeface="Heebo Black" pitchFamily="2" charset="-79"/>
              </a:defRPr>
            </a:lvl1pPr>
          </a:lstStyle>
          <a:p>
            <a:r>
              <a:rPr lang="he-IL" sz="1350" dirty="0">
                <a:solidFill>
                  <a:srgbClr val="9481BB"/>
                </a:solidFill>
              </a:rPr>
              <a:t>מיומנויות</a:t>
            </a:r>
          </a:p>
        </p:txBody>
      </p:sp>
      <p:sp>
        <p:nvSpPr>
          <p:cNvPr id="112" name="תיבת טקסט 111">
            <a:extLst>
              <a:ext uri="{FF2B5EF4-FFF2-40B4-BE49-F238E27FC236}">
                <a16:creationId xmlns:a16="http://schemas.microsoft.com/office/drawing/2014/main" id="{8C768D34-A8F5-ED5D-3845-3D86D3D6759E}"/>
              </a:ext>
            </a:extLst>
          </p:cNvPr>
          <p:cNvSpPr txBox="1"/>
          <p:nvPr/>
        </p:nvSpPr>
        <p:spPr>
          <a:xfrm>
            <a:off x="1138948" y="6972359"/>
            <a:ext cx="1264044" cy="300082"/>
          </a:xfrm>
          <a:prstGeom prst="rect">
            <a:avLst/>
          </a:prstGeom>
          <a:noFill/>
        </p:spPr>
        <p:txBody>
          <a:bodyPr wrap="square">
            <a:spAutoFit/>
          </a:bodyPr>
          <a:lstStyle>
            <a:defPPr>
              <a:defRPr lang="he-IL"/>
            </a:defPPr>
            <a:lvl1pPr algn="ctr">
              <a:defRPr sz="2400" b="1">
                <a:solidFill>
                  <a:schemeClr val="accent4"/>
                </a:solidFill>
                <a:latin typeface="Heebo Black" pitchFamily="2" charset="-79"/>
                <a:ea typeface="Calibri" panose="020F0502020204030204" pitchFamily="34" charset="0"/>
                <a:cs typeface="Heebo Black" pitchFamily="2" charset="-79"/>
              </a:defRPr>
            </a:lvl1pPr>
          </a:lstStyle>
          <a:p>
            <a:r>
              <a:rPr lang="he-IL" sz="1350" dirty="0">
                <a:solidFill>
                  <a:srgbClr val="359937"/>
                </a:solidFill>
              </a:rPr>
              <a:t>בוגר יוצר</a:t>
            </a:r>
          </a:p>
        </p:txBody>
      </p:sp>
      <p:sp>
        <p:nvSpPr>
          <p:cNvPr id="113" name="תיבת טקסט 112">
            <a:extLst>
              <a:ext uri="{FF2B5EF4-FFF2-40B4-BE49-F238E27FC236}">
                <a16:creationId xmlns:a16="http://schemas.microsoft.com/office/drawing/2014/main" id="{5335EB6D-BD08-958D-DAA5-FC32D9D0F491}"/>
              </a:ext>
            </a:extLst>
          </p:cNvPr>
          <p:cNvSpPr txBox="1"/>
          <p:nvPr/>
        </p:nvSpPr>
        <p:spPr>
          <a:xfrm>
            <a:off x="1189456" y="3119741"/>
            <a:ext cx="1296099" cy="577338"/>
          </a:xfrm>
          <a:prstGeom prst="rect">
            <a:avLst/>
          </a:prstGeom>
          <a:noFill/>
        </p:spPr>
        <p:txBody>
          <a:bodyPr wrap="square">
            <a:spAutoFit/>
          </a:bodyPr>
          <a:lstStyle/>
          <a:p>
            <a:pPr algn="ctr"/>
            <a:r>
              <a:rPr lang="he-IL" sz="788" dirty="0">
                <a:latin typeface="Heebo" pitchFamily="2" charset="-79"/>
                <a:cs typeface="Heebo" pitchFamily="2" charset="-79"/>
              </a:rPr>
              <a:t>התעסוקה תהיה מחוברת למקצוע וללמידת המקצוע - הלימה בין הלימודים בכיתה וההתנסות במקצוע. </a:t>
            </a:r>
          </a:p>
        </p:txBody>
      </p:sp>
      <p:sp>
        <p:nvSpPr>
          <p:cNvPr id="114" name="תיבת טקסט 113">
            <a:extLst>
              <a:ext uri="{FF2B5EF4-FFF2-40B4-BE49-F238E27FC236}">
                <a16:creationId xmlns:a16="http://schemas.microsoft.com/office/drawing/2014/main" id="{A5631F4C-C8A0-69ED-95FE-28859F2976F1}"/>
              </a:ext>
            </a:extLst>
          </p:cNvPr>
          <p:cNvSpPr txBox="1"/>
          <p:nvPr/>
        </p:nvSpPr>
        <p:spPr>
          <a:xfrm>
            <a:off x="1176749" y="4572604"/>
            <a:ext cx="1296099" cy="456087"/>
          </a:xfrm>
          <a:prstGeom prst="rect">
            <a:avLst/>
          </a:prstGeom>
          <a:noFill/>
        </p:spPr>
        <p:txBody>
          <a:bodyPr wrap="square">
            <a:spAutoFit/>
          </a:bodyPr>
          <a:lstStyle/>
          <a:p>
            <a:pPr algn="ctr"/>
            <a:r>
              <a:rPr lang="he-IL" sz="788" dirty="0">
                <a:latin typeface="Heebo" pitchFamily="2" charset="-79"/>
                <a:cs typeface="Heebo" pitchFamily="2" charset="-79"/>
              </a:rPr>
              <a:t>תעסוקה איכותית היא כזו העומדת בעקרונות החינוך היוצר</a:t>
            </a:r>
          </a:p>
        </p:txBody>
      </p:sp>
      <p:sp>
        <p:nvSpPr>
          <p:cNvPr id="115" name="תיבת טקסט 114">
            <a:extLst>
              <a:ext uri="{FF2B5EF4-FFF2-40B4-BE49-F238E27FC236}">
                <a16:creationId xmlns:a16="http://schemas.microsoft.com/office/drawing/2014/main" id="{1AAA3437-D932-5355-FD2E-E4CE49FC068B}"/>
              </a:ext>
            </a:extLst>
          </p:cNvPr>
          <p:cNvSpPr txBox="1"/>
          <p:nvPr/>
        </p:nvSpPr>
        <p:spPr>
          <a:xfrm>
            <a:off x="1221765" y="5780557"/>
            <a:ext cx="1172886" cy="698589"/>
          </a:xfrm>
          <a:prstGeom prst="rect">
            <a:avLst/>
          </a:prstGeom>
          <a:noFill/>
        </p:spPr>
        <p:txBody>
          <a:bodyPr wrap="square">
            <a:spAutoFit/>
          </a:bodyPr>
          <a:lstStyle>
            <a:defPPr>
              <a:defRPr lang="he-IL"/>
            </a:defPPr>
            <a:lvl1pPr algn="ctr">
              <a:defRPr sz="1400">
                <a:latin typeface="Heebo" pitchFamily="2" charset="-79"/>
                <a:cs typeface="Heebo" pitchFamily="2" charset="-79"/>
              </a:defRPr>
            </a:lvl1pPr>
          </a:lstStyle>
          <a:p>
            <a:r>
              <a:rPr lang="he-IL" sz="788" dirty="0"/>
              <a:t>ההתנסות התעסוקתית של התלמידים תשים דגש על פיתוח מיומנויות המתאימות לשוק העבודה הנוכחי והעתידי.</a:t>
            </a:r>
            <a:endParaRPr lang="en-US" sz="788" dirty="0"/>
          </a:p>
        </p:txBody>
      </p:sp>
      <p:sp>
        <p:nvSpPr>
          <p:cNvPr id="116" name="תיבת טקסט 115">
            <a:extLst>
              <a:ext uri="{FF2B5EF4-FFF2-40B4-BE49-F238E27FC236}">
                <a16:creationId xmlns:a16="http://schemas.microsoft.com/office/drawing/2014/main" id="{99A46014-D9F9-EB13-DBE8-DE73542CF504}"/>
              </a:ext>
            </a:extLst>
          </p:cNvPr>
          <p:cNvSpPr txBox="1"/>
          <p:nvPr/>
        </p:nvSpPr>
        <p:spPr>
          <a:xfrm>
            <a:off x="1176749" y="7217538"/>
            <a:ext cx="1172886" cy="456087"/>
          </a:xfrm>
          <a:prstGeom prst="rect">
            <a:avLst/>
          </a:prstGeom>
          <a:noFill/>
        </p:spPr>
        <p:txBody>
          <a:bodyPr wrap="square">
            <a:spAutoFit/>
          </a:bodyPr>
          <a:lstStyle>
            <a:defPPr>
              <a:defRPr lang="he-IL"/>
            </a:defPPr>
            <a:lvl1pPr algn="ctr">
              <a:defRPr sz="1400">
                <a:latin typeface="Heebo" pitchFamily="2" charset="-79"/>
                <a:cs typeface="Heebo" pitchFamily="2" charset="-79"/>
              </a:defRPr>
            </a:lvl1pPr>
          </a:lstStyle>
          <a:p>
            <a:r>
              <a:rPr lang="he-IL" sz="788" dirty="0"/>
              <a:t>התעסוקה תפתח אצל הלומדים הרגלים ויכולות של לומדים עצמאיים</a:t>
            </a:r>
            <a:endParaRPr lang="en-US" sz="788" dirty="0"/>
          </a:p>
        </p:txBody>
      </p:sp>
      <p:sp>
        <p:nvSpPr>
          <p:cNvPr id="120" name="אליפסה 119">
            <a:extLst>
              <a:ext uri="{FF2B5EF4-FFF2-40B4-BE49-F238E27FC236}">
                <a16:creationId xmlns:a16="http://schemas.microsoft.com/office/drawing/2014/main" id="{F4606C73-E02E-9FB9-488C-C5678ACB5128}"/>
              </a:ext>
            </a:extLst>
          </p:cNvPr>
          <p:cNvSpPr/>
          <p:nvPr/>
        </p:nvSpPr>
        <p:spPr>
          <a:xfrm>
            <a:off x="1070736" y="4470706"/>
            <a:ext cx="113441" cy="113441"/>
          </a:xfrm>
          <a:prstGeom prst="ellipse">
            <a:avLst/>
          </a:prstGeom>
          <a:solidFill>
            <a:schemeClr val="bg1"/>
          </a:solidFill>
          <a:ln w="28575">
            <a:solidFill>
              <a:srgbClr val="3088C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21" name="אליפסה 120">
            <a:extLst>
              <a:ext uri="{FF2B5EF4-FFF2-40B4-BE49-F238E27FC236}">
                <a16:creationId xmlns:a16="http://schemas.microsoft.com/office/drawing/2014/main" id="{F8FBF551-CF4E-91CC-732C-7531D438981A}"/>
              </a:ext>
            </a:extLst>
          </p:cNvPr>
          <p:cNvSpPr/>
          <p:nvPr/>
        </p:nvSpPr>
        <p:spPr>
          <a:xfrm>
            <a:off x="2481021" y="4470706"/>
            <a:ext cx="113441" cy="113441"/>
          </a:xfrm>
          <a:prstGeom prst="ellipse">
            <a:avLst/>
          </a:prstGeom>
          <a:solidFill>
            <a:schemeClr val="bg1"/>
          </a:solidFill>
          <a:ln w="28575">
            <a:solidFill>
              <a:srgbClr val="3088C9"/>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22" name="אליפסה 121">
            <a:extLst>
              <a:ext uri="{FF2B5EF4-FFF2-40B4-BE49-F238E27FC236}">
                <a16:creationId xmlns:a16="http://schemas.microsoft.com/office/drawing/2014/main" id="{61953368-9A8D-40BF-0DAF-7338D9B01D8E}"/>
              </a:ext>
            </a:extLst>
          </p:cNvPr>
          <p:cNvSpPr/>
          <p:nvPr/>
        </p:nvSpPr>
        <p:spPr>
          <a:xfrm>
            <a:off x="1020549" y="5892482"/>
            <a:ext cx="113441" cy="113441"/>
          </a:xfrm>
          <a:prstGeom prst="ellipse">
            <a:avLst/>
          </a:prstGeom>
          <a:solidFill>
            <a:schemeClr val="bg1"/>
          </a:solidFill>
          <a:ln w="28575">
            <a:solidFill>
              <a:srgbClr val="9481BB"/>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sp>
        <p:nvSpPr>
          <p:cNvPr id="123" name="אליפסה 122">
            <a:extLst>
              <a:ext uri="{FF2B5EF4-FFF2-40B4-BE49-F238E27FC236}">
                <a16:creationId xmlns:a16="http://schemas.microsoft.com/office/drawing/2014/main" id="{3E6EC50D-A280-B549-E130-23BE75C03006}"/>
              </a:ext>
            </a:extLst>
          </p:cNvPr>
          <p:cNvSpPr/>
          <p:nvPr/>
        </p:nvSpPr>
        <p:spPr>
          <a:xfrm>
            <a:off x="2430834" y="5892482"/>
            <a:ext cx="113441" cy="113441"/>
          </a:xfrm>
          <a:prstGeom prst="ellipse">
            <a:avLst/>
          </a:prstGeom>
          <a:solidFill>
            <a:schemeClr val="bg1"/>
          </a:solidFill>
          <a:ln w="28575">
            <a:solidFill>
              <a:srgbClr val="9481BB"/>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sz="1013"/>
          </a:p>
        </p:txBody>
      </p:sp>
      <p:pic>
        <p:nvPicPr>
          <p:cNvPr id="4" name="תמונה 3">
            <a:extLst>
              <a:ext uri="{FF2B5EF4-FFF2-40B4-BE49-F238E27FC236}">
                <a16:creationId xmlns:a16="http://schemas.microsoft.com/office/drawing/2014/main" id="{3E0CBD04-B64B-368E-F0CB-A3D351C3E0D1}"/>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2004093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F69FB-BD38-64CC-05B9-30820CF00519}"/>
            </a:ext>
          </a:extLst>
        </p:cNvPr>
        <p:cNvGrpSpPr/>
        <p:nvPr/>
      </p:nvGrpSpPr>
      <p:grpSpPr>
        <a:xfrm>
          <a:off x="0" y="0"/>
          <a:ext cx="0" cy="0"/>
          <a:chOff x="0" y="0"/>
          <a:chExt cx="0" cy="0"/>
        </a:xfrm>
      </p:grpSpPr>
      <p:grpSp>
        <p:nvGrpSpPr>
          <p:cNvPr id="89" name="קבוצה 88">
            <a:extLst>
              <a:ext uri="{FF2B5EF4-FFF2-40B4-BE49-F238E27FC236}">
                <a16:creationId xmlns:a16="http://schemas.microsoft.com/office/drawing/2014/main" id="{27FC3454-A437-A199-02B9-1C437B0B8417}"/>
              </a:ext>
            </a:extLst>
          </p:cNvPr>
          <p:cNvGrpSpPr/>
          <p:nvPr/>
        </p:nvGrpSpPr>
        <p:grpSpPr>
          <a:xfrm rot="5400000">
            <a:off x="-4919765" y="4919765"/>
            <a:ext cx="10000038" cy="160506"/>
            <a:chOff x="-1" y="-3"/>
            <a:chExt cx="3965612" cy="140680"/>
          </a:xfrm>
        </p:grpSpPr>
        <p:sp>
          <p:nvSpPr>
            <p:cNvPr id="90" name="מלבן 89">
              <a:extLst>
                <a:ext uri="{FF2B5EF4-FFF2-40B4-BE49-F238E27FC236}">
                  <a16:creationId xmlns:a16="http://schemas.microsoft.com/office/drawing/2014/main" id="{D6319C46-1FBF-5EAA-584B-CF5AA085F1F8}"/>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91" name="מלבן 90">
              <a:extLst>
                <a:ext uri="{FF2B5EF4-FFF2-40B4-BE49-F238E27FC236}">
                  <a16:creationId xmlns:a16="http://schemas.microsoft.com/office/drawing/2014/main" id="{83A8E9AB-3ED3-A189-6FF8-26D2F00B9D7A}"/>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2" name="מלבן 91">
              <a:extLst>
                <a:ext uri="{FF2B5EF4-FFF2-40B4-BE49-F238E27FC236}">
                  <a16:creationId xmlns:a16="http://schemas.microsoft.com/office/drawing/2014/main" id="{E6B19376-0D53-EC28-DF08-542E3A397ACF}"/>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3" name="מלבן 92">
              <a:extLst>
                <a:ext uri="{FF2B5EF4-FFF2-40B4-BE49-F238E27FC236}">
                  <a16:creationId xmlns:a16="http://schemas.microsoft.com/office/drawing/2014/main" id="{39043DCA-2A6B-1B0E-9725-CD47ED44827C}"/>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4" name="מלבן 93">
              <a:extLst>
                <a:ext uri="{FF2B5EF4-FFF2-40B4-BE49-F238E27FC236}">
                  <a16:creationId xmlns:a16="http://schemas.microsoft.com/office/drawing/2014/main" id="{CD80ABBC-12C0-56A0-1EEF-9D7037FA7320}"/>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pic>
        <p:nvPicPr>
          <p:cNvPr id="98" name="תמונה 97" descr="תמונה שמכילה גופן, צילום מסך, גרפיקה, טקסט&#10;&#10;התיאור נוצר באופן אוטומטי">
            <a:extLst>
              <a:ext uri="{FF2B5EF4-FFF2-40B4-BE49-F238E27FC236}">
                <a16:creationId xmlns:a16="http://schemas.microsoft.com/office/drawing/2014/main" id="{C4EB1E97-3DC3-457E-A6B2-EFD397195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365" y="9444727"/>
            <a:ext cx="794311" cy="303459"/>
          </a:xfrm>
          <a:prstGeom prst="rect">
            <a:avLst/>
          </a:prstGeom>
        </p:spPr>
      </p:pic>
      <p:pic>
        <p:nvPicPr>
          <p:cNvPr id="99" name="תמונה 98" descr="תמונה שמכילה צבעוני, צילום מסך, גרפיקה, יצירתיות&#10;&#10;התיאור נוצר באופן אוטומטי">
            <a:extLst>
              <a:ext uri="{FF2B5EF4-FFF2-40B4-BE49-F238E27FC236}">
                <a16:creationId xmlns:a16="http://schemas.microsoft.com/office/drawing/2014/main" id="{5BCE8FE9-7EF5-6ADF-491E-FFD55B17D2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6068" y="9393157"/>
            <a:ext cx="1589024" cy="354608"/>
          </a:xfrm>
          <a:prstGeom prst="rect">
            <a:avLst/>
          </a:prstGeom>
        </p:spPr>
      </p:pic>
      <p:pic>
        <p:nvPicPr>
          <p:cNvPr id="100" name="תמונה 99" descr="תמונה שמכילה גופן, גרפיקה, עיצוב גרפי, לוגו&#10;&#10;התיאור נוצר באופן אוטומטי">
            <a:extLst>
              <a:ext uri="{FF2B5EF4-FFF2-40B4-BE49-F238E27FC236}">
                <a16:creationId xmlns:a16="http://schemas.microsoft.com/office/drawing/2014/main" id="{7B12F482-2DA4-727E-5552-B0283E1591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696" y="9444727"/>
            <a:ext cx="1133889" cy="245675"/>
          </a:xfrm>
          <a:prstGeom prst="rect">
            <a:avLst/>
          </a:prstGeom>
        </p:spPr>
      </p:pic>
      <p:sp>
        <p:nvSpPr>
          <p:cNvPr id="2" name="כותרת 10">
            <a:extLst>
              <a:ext uri="{FF2B5EF4-FFF2-40B4-BE49-F238E27FC236}">
                <a16:creationId xmlns:a16="http://schemas.microsoft.com/office/drawing/2014/main" id="{0DF2A9BD-C7F4-3187-8F1E-36993160CD04}"/>
              </a:ext>
            </a:extLst>
          </p:cNvPr>
          <p:cNvSpPr txBox="1">
            <a:spLocks/>
          </p:cNvSpPr>
          <p:nvPr/>
        </p:nvSpPr>
        <p:spPr>
          <a:xfrm>
            <a:off x="171294" y="324829"/>
            <a:ext cx="5915025"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800" dirty="0">
                <a:solidFill>
                  <a:srgbClr val="EB5859"/>
                </a:solidFill>
              </a:rPr>
              <a:t>תפיסת החניכות בחינוך היוצר- עקרונות מנחים</a:t>
            </a:r>
          </a:p>
        </p:txBody>
      </p:sp>
      <p:sp>
        <p:nvSpPr>
          <p:cNvPr id="3" name="מלבן 2">
            <a:extLst>
              <a:ext uri="{FF2B5EF4-FFF2-40B4-BE49-F238E27FC236}">
                <a16:creationId xmlns:a16="http://schemas.microsoft.com/office/drawing/2014/main" id="{DEA9A058-D069-C5AD-0A09-C61F1B3ED534}"/>
              </a:ext>
            </a:extLst>
          </p:cNvPr>
          <p:cNvSpPr/>
          <p:nvPr/>
        </p:nvSpPr>
        <p:spPr>
          <a:xfrm>
            <a:off x="6113392" y="324829"/>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5" name="קבוצה 4">
            <a:extLst>
              <a:ext uri="{FF2B5EF4-FFF2-40B4-BE49-F238E27FC236}">
                <a16:creationId xmlns:a16="http://schemas.microsoft.com/office/drawing/2014/main" id="{6FD5773E-8DEA-3E7C-A117-D5DEE33AE7DE}"/>
              </a:ext>
            </a:extLst>
          </p:cNvPr>
          <p:cNvGrpSpPr/>
          <p:nvPr/>
        </p:nvGrpSpPr>
        <p:grpSpPr>
          <a:xfrm>
            <a:off x="6207327" y="423849"/>
            <a:ext cx="385444" cy="375273"/>
            <a:chOff x="11021786" y="2307771"/>
            <a:chExt cx="385444" cy="375273"/>
          </a:xfrm>
          <a:solidFill>
            <a:schemeClr val="bg1"/>
          </a:solidFill>
        </p:grpSpPr>
        <p:sp>
          <p:nvSpPr>
            <p:cNvPr id="7" name="אליפסה 6">
              <a:extLst>
                <a:ext uri="{FF2B5EF4-FFF2-40B4-BE49-F238E27FC236}">
                  <a16:creationId xmlns:a16="http://schemas.microsoft.com/office/drawing/2014/main" id="{13C241F5-B3D4-1B01-8C16-C934EF3A186B}"/>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464E5587-7CC5-CF16-61FD-36057AD8C384}"/>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8C25E2EE-D8FE-1171-FA8C-EF38D67A418F}"/>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43F9E768-3764-C834-6844-75FDE2C61D3B}"/>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91990CFA-EEA7-0473-6B3C-E1FBA7A3B301}"/>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51171F63-7972-2D7E-4D49-46428C471727}"/>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36271EB1-AEB1-0C78-ECE8-80C4DD9B108F}"/>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50656412-A162-2F58-3936-04632E57C491}"/>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36A890FF-711A-497C-FF31-E9CFC6A85C28}"/>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2A4B8C0D-2487-511A-CBD5-62C0979918A0}"/>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1C364C48-6BFA-11D9-CA44-5DE0918D9610}"/>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4838E51-D58B-F370-A4E4-24C28B54CEA3}"/>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205FF759-15B5-2618-F065-397D0B8B4A7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54DAF6AA-7CF4-2D74-B145-BEEC7F5CECAB}"/>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F6519555-FE9A-27BE-2FD9-76B00EA86DC4}"/>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91F7FA73-99F4-85F4-6AF7-D927FFB419E2}"/>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 name="מלבן 22">
            <a:extLst>
              <a:ext uri="{FF2B5EF4-FFF2-40B4-BE49-F238E27FC236}">
                <a16:creationId xmlns:a16="http://schemas.microsoft.com/office/drawing/2014/main" id="{F0DC4F7E-FDC4-671D-6238-DE68E4A6BC49}"/>
              </a:ext>
            </a:extLst>
          </p:cNvPr>
          <p:cNvSpPr/>
          <p:nvPr/>
        </p:nvSpPr>
        <p:spPr>
          <a:xfrm>
            <a:off x="6113392" y="324829"/>
            <a:ext cx="573314" cy="573314"/>
          </a:xfrm>
          <a:prstGeom prst="rect">
            <a:avLst/>
          </a:prstGeom>
          <a:solidFill>
            <a:srgbClr val="EB585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24" name="קבוצה 23">
            <a:extLst>
              <a:ext uri="{FF2B5EF4-FFF2-40B4-BE49-F238E27FC236}">
                <a16:creationId xmlns:a16="http://schemas.microsoft.com/office/drawing/2014/main" id="{623226E9-BC05-8639-3F23-28C2B5437A60}"/>
              </a:ext>
            </a:extLst>
          </p:cNvPr>
          <p:cNvGrpSpPr/>
          <p:nvPr/>
        </p:nvGrpSpPr>
        <p:grpSpPr>
          <a:xfrm>
            <a:off x="6207327" y="423849"/>
            <a:ext cx="385444" cy="375273"/>
            <a:chOff x="11021786" y="2307771"/>
            <a:chExt cx="385444" cy="375273"/>
          </a:xfrm>
          <a:solidFill>
            <a:schemeClr val="bg1"/>
          </a:solidFill>
        </p:grpSpPr>
        <p:sp>
          <p:nvSpPr>
            <p:cNvPr id="25" name="אליפסה 24">
              <a:extLst>
                <a:ext uri="{FF2B5EF4-FFF2-40B4-BE49-F238E27FC236}">
                  <a16:creationId xmlns:a16="http://schemas.microsoft.com/office/drawing/2014/main" id="{C6E3CC54-8D3F-70A5-DB5F-DF53FCF1555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ADA544AB-9989-061D-023F-7E39654CDA9E}"/>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4D32A95-BAE5-E45F-CEDE-6DED6300E2EA}"/>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D293D966-DF62-D413-CD51-C243F70AD0A8}"/>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1D19E402-FC54-A1B4-EDDD-CE4CF41D6AEE}"/>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FC94E65F-7157-1E73-6E92-AD562CB5FAE3}"/>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12EB7424-CB1D-9AB8-1055-F95EAC4A087B}"/>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9" name="אליפסה 48">
              <a:extLst>
                <a:ext uri="{FF2B5EF4-FFF2-40B4-BE49-F238E27FC236}">
                  <a16:creationId xmlns:a16="http://schemas.microsoft.com/office/drawing/2014/main" id="{ED6D8743-4C67-B1CB-FD8B-49C15AE9B636}"/>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2A774011-A2A8-1D16-5084-79890B57A26B}"/>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5288EC2-8FE8-8898-A0A5-D35244EFF3BD}"/>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B3C8FDD2-9C19-F67D-0C1E-1928B5E6D40B}"/>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A9738F89-7D06-EC3F-8784-9AD35BCC740C}"/>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F395767A-E3FE-8C46-BABA-67E1CDCD742C}"/>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5B335E72-1BC3-1440-10CF-F826241E52EA}"/>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BF330977-912F-A33E-474A-0FC737830BCC}"/>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6E46E174-B05C-B289-6B87-AD6662313569}"/>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29" name="Rectangle 9">
            <a:extLst>
              <a:ext uri="{FF2B5EF4-FFF2-40B4-BE49-F238E27FC236}">
                <a16:creationId xmlns:a16="http://schemas.microsoft.com/office/drawing/2014/main" id="{22B0A82E-2FF1-D2F4-4CBA-05E1569883E5}"/>
              </a:ext>
            </a:extLst>
          </p:cNvPr>
          <p:cNvSpPr>
            <a:spLocks noChangeArrowheads="1"/>
          </p:cNvSpPr>
          <p:nvPr/>
        </p:nvSpPr>
        <p:spPr bwMode="auto">
          <a:xfrm>
            <a:off x="-547374" y="-27749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
        <p:nvSpPr>
          <p:cNvPr id="130" name="Rectangle 14">
            <a:extLst>
              <a:ext uri="{FF2B5EF4-FFF2-40B4-BE49-F238E27FC236}">
                <a16:creationId xmlns:a16="http://schemas.microsoft.com/office/drawing/2014/main" id="{D454BD83-1DE2-0402-9550-B59AC268F87F}"/>
              </a:ext>
            </a:extLst>
          </p:cNvPr>
          <p:cNvSpPr>
            <a:spLocks noChangeArrowheads="1"/>
          </p:cNvSpPr>
          <p:nvPr/>
        </p:nvSpPr>
        <p:spPr bwMode="auto">
          <a:xfrm>
            <a:off x="-547374" y="-23177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grpSp>
        <p:nvGrpSpPr>
          <p:cNvPr id="131" name="קבוצה 130">
            <a:extLst>
              <a:ext uri="{FF2B5EF4-FFF2-40B4-BE49-F238E27FC236}">
                <a16:creationId xmlns:a16="http://schemas.microsoft.com/office/drawing/2014/main" id="{CA82BC14-A1BA-263E-8FF0-7D1B4A876080}"/>
              </a:ext>
            </a:extLst>
          </p:cNvPr>
          <p:cNvGrpSpPr/>
          <p:nvPr/>
        </p:nvGrpSpPr>
        <p:grpSpPr>
          <a:xfrm>
            <a:off x="392586" y="1531328"/>
            <a:ext cx="6242050" cy="2228850"/>
            <a:chOff x="0" y="0"/>
            <a:chExt cx="6242050" cy="2228850"/>
          </a:xfrm>
        </p:grpSpPr>
        <p:sp>
          <p:nvSpPr>
            <p:cNvPr id="133" name="מלבן 132">
              <a:extLst>
                <a:ext uri="{FF2B5EF4-FFF2-40B4-BE49-F238E27FC236}">
                  <a16:creationId xmlns:a16="http://schemas.microsoft.com/office/drawing/2014/main" id="{4FDA701F-389C-89BB-D762-A5DE6177A6F8}"/>
                </a:ext>
              </a:extLst>
            </p:cNvPr>
            <p:cNvSpPr/>
            <p:nvPr/>
          </p:nvSpPr>
          <p:spPr>
            <a:xfrm>
              <a:off x="0" y="0"/>
              <a:ext cx="5753100" cy="222885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688975" marR="270510" algn="just" rtl="1">
                <a:lnSpc>
                  <a:spcPct val="115000"/>
                </a:lnSpc>
                <a:spcAft>
                  <a:spcPts val="200"/>
                </a:spcAft>
                <a:buNone/>
              </a:pPr>
              <a:r>
                <a:rPr lang="he-IL" sz="1200" b="1" dirty="0">
                  <a:solidFill>
                    <a:srgbClr val="FFFFFF"/>
                  </a:solidFill>
                  <a:effectLst/>
                  <a:ea typeface="Times New Roman" panose="02020603050405020304" pitchFamily="18" charset="0"/>
                  <a:cs typeface="Calibri" panose="020F0502020204030204" pitchFamily="34" charset="0"/>
                </a:rPr>
                <a:t>החניכות תהיה מחוברת למקצוע וללמידת המקצוע - הלימה בין הלימודים בכיתה וההתנסות במקצוע. </a:t>
              </a:r>
              <a:endParaRPr lang="en-US" sz="1100" dirty="0">
                <a:effectLst/>
                <a:ea typeface="Calibri" panose="020F0502020204030204" pitchFamily="34" charset="0"/>
                <a:cs typeface="Heebo" pitchFamily="2" charset="-79"/>
              </a:endParaRPr>
            </a:p>
            <a:p>
              <a:pPr marL="688975" marR="270510" algn="just" rtl="1">
                <a:lnSpc>
                  <a:spcPct val="115000"/>
                </a:lnSpc>
                <a:spcAft>
                  <a:spcPts val="200"/>
                </a:spcAft>
                <a:buNone/>
              </a:pPr>
              <a:r>
                <a:rPr lang="he-IL" sz="1200" dirty="0">
                  <a:solidFill>
                    <a:srgbClr val="FFFFFF"/>
                  </a:solidFill>
                  <a:effectLst/>
                  <a:ea typeface="Times New Roman" panose="02020603050405020304" pitchFamily="18" charset="0"/>
                  <a:cs typeface="Calibri" panose="020F0502020204030204" pitchFamily="34" charset="0"/>
                </a:rPr>
                <a:t> </a:t>
              </a:r>
              <a:endParaRPr lang="en-US" sz="1100" dirty="0">
                <a:effectLst/>
                <a:ea typeface="Calibri" panose="020F0502020204030204" pitchFamily="34" charset="0"/>
                <a:cs typeface="Heebo" pitchFamily="2" charset="-79"/>
              </a:endParaRPr>
            </a:p>
            <a:p>
              <a:pPr marL="688975" marR="270510" algn="just" rtl="1">
                <a:lnSpc>
                  <a:spcPct val="115000"/>
                </a:lnSpc>
                <a:spcAft>
                  <a:spcPts val="200"/>
                </a:spcAft>
                <a:buNone/>
              </a:pPr>
              <a:r>
                <a:rPr lang="he-IL" sz="1200" dirty="0">
                  <a:solidFill>
                    <a:srgbClr val="FFFFFF"/>
                  </a:solidFill>
                  <a:effectLst/>
                  <a:ea typeface="Times New Roman" panose="02020603050405020304" pitchFamily="18" charset="0"/>
                  <a:cs typeface="Calibri" panose="020F0502020204030204" pitchFamily="34" charset="0"/>
                </a:rPr>
                <a:t>הלימודים מתקיימים מתוך התנסות, וההתנסות המקצועית קשורה לחומר הלימודי העיוני. לשם כך מתקיימים: </a:t>
              </a:r>
              <a:endParaRPr lang="en-US" sz="1100" dirty="0">
                <a:effectLst/>
                <a:ea typeface="Calibri" panose="020F0502020204030204" pitchFamily="34" charset="0"/>
                <a:cs typeface="Heebo" pitchFamily="2" charset="-79"/>
              </a:endParaRPr>
            </a:p>
            <a:p>
              <a:pPr marL="917575" marR="270510" indent="-228600" algn="just" rtl="1">
                <a:lnSpc>
                  <a:spcPct val="115000"/>
                </a:lnSpc>
                <a:buFont typeface="Arial" panose="020B0604020202020204" pitchFamily="34" charset="0"/>
                <a:buChar char="•"/>
              </a:pPr>
              <a:r>
                <a:rPr lang="he-IL" sz="1200" b="1" dirty="0">
                  <a:solidFill>
                    <a:srgbClr val="FFFFFF"/>
                  </a:solidFill>
                  <a:effectLst/>
                  <a:ea typeface="Times New Roman" panose="02020603050405020304" pitchFamily="18" charset="0"/>
                  <a:cs typeface="Calibri" panose="020F0502020204030204" pitchFamily="34" charset="0"/>
                </a:rPr>
                <a:t>קשר בין מקום העבודה למורה המלמד</a:t>
              </a:r>
              <a:r>
                <a:rPr lang="he-IL" sz="1200" dirty="0">
                  <a:solidFill>
                    <a:srgbClr val="FFFFFF"/>
                  </a:solidFill>
                  <a:effectLst/>
                  <a:ea typeface="Times New Roman" panose="02020603050405020304" pitchFamily="18" charset="0"/>
                  <a:cs typeface="Calibri" panose="020F0502020204030204" pitchFamily="34" charset="0"/>
                </a:rPr>
                <a:t> - התאמת התנסות בחניכות לחומר לימודי</a:t>
              </a:r>
              <a:endParaRPr lang="en-US" sz="1100" dirty="0">
                <a:effectLst/>
                <a:ea typeface="Calibri" panose="020F0502020204030204" pitchFamily="34" charset="0"/>
                <a:cs typeface="Heebo" pitchFamily="2" charset="-79"/>
              </a:endParaRPr>
            </a:p>
            <a:p>
              <a:pPr marL="917575" marR="270510" indent="-228600" algn="just" rtl="1">
                <a:lnSpc>
                  <a:spcPct val="115000"/>
                </a:lnSpc>
                <a:buFont typeface="Arial" panose="020B0604020202020204" pitchFamily="34" charset="0"/>
                <a:buChar char="•"/>
              </a:pPr>
              <a:r>
                <a:rPr lang="he-IL" sz="1200" b="1" dirty="0">
                  <a:solidFill>
                    <a:srgbClr val="FFFFFF"/>
                  </a:solidFill>
                  <a:effectLst/>
                  <a:ea typeface="Times New Roman" panose="02020603050405020304" pitchFamily="18" charset="0"/>
                  <a:cs typeface="Calibri" panose="020F0502020204030204" pitchFamily="34" charset="0"/>
                </a:rPr>
                <a:t>חונך מנטור קבוע -</a:t>
              </a:r>
              <a:r>
                <a:rPr lang="he-IL" sz="1200" dirty="0">
                  <a:solidFill>
                    <a:srgbClr val="FFFFFF"/>
                  </a:solidFill>
                  <a:effectLst/>
                  <a:ea typeface="Times New Roman" panose="02020603050405020304" pitchFamily="18" charset="0"/>
                  <a:cs typeface="Calibri" panose="020F0502020204030204" pitchFamily="34" charset="0"/>
                </a:rPr>
                <a:t> דמות ערכית מקצועית המלווה תהליכי צמיחה והתפתחות. מקבל את התלמיד בימי העבודה ומלווה אותו אישית מקצועית ורגשית</a:t>
              </a:r>
              <a:endParaRPr lang="en-US" sz="1100" dirty="0">
                <a:effectLst/>
                <a:ea typeface="Calibri" panose="020F0502020204030204" pitchFamily="34" charset="0"/>
                <a:cs typeface="Heebo" pitchFamily="2" charset="-79"/>
              </a:endParaRPr>
            </a:p>
            <a:p>
              <a:pPr marL="917575" marR="270510" indent="-228600" algn="just" rtl="1">
                <a:lnSpc>
                  <a:spcPct val="115000"/>
                </a:lnSpc>
                <a:spcAft>
                  <a:spcPts val="200"/>
                </a:spcAft>
                <a:buFont typeface="Arial" panose="020B0604020202020204" pitchFamily="34" charset="0"/>
                <a:buChar char="•"/>
              </a:pPr>
              <a:r>
                <a:rPr lang="he-IL" sz="1200" b="1" dirty="0">
                  <a:solidFill>
                    <a:srgbClr val="FFFFFF"/>
                  </a:solidFill>
                  <a:effectLst/>
                  <a:ea typeface="Times New Roman" panose="02020603050405020304" pitchFamily="18" charset="0"/>
                  <a:cs typeface="Calibri" panose="020F0502020204030204" pitchFamily="34" charset="0"/>
                </a:rPr>
                <a:t>המשגה ושיום ההתנסות לידע תאורטי</a:t>
              </a:r>
              <a:r>
                <a:rPr lang="he-IL" sz="1200" dirty="0">
                  <a:solidFill>
                    <a:srgbClr val="FFFFFF"/>
                  </a:solidFill>
                  <a:effectLst/>
                  <a:ea typeface="Times New Roman" panose="02020603050405020304" pitchFamily="18" charset="0"/>
                  <a:cs typeface="Calibri" panose="020F0502020204030204" pitchFamily="34" charset="0"/>
                </a:rPr>
                <a:t> - מתבצעת על ידי המורה</a:t>
              </a:r>
              <a:endParaRPr lang="en-US" sz="1100" dirty="0">
                <a:effectLst/>
                <a:ea typeface="Calibri" panose="020F0502020204030204" pitchFamily="34" charset="0"/>
                <a:cs typeface="Heebo" pitchFamily="2" charset="-79"/>
              </a:endParaRPr>
            </a:p>
          </p:txBody>
        </p:sp>
        <p:sp>
          <p:nvSpPr>
            <p:cNvPr id="134" name="אליפסה 133">
              <a:extLst>
                <a:ext uri="{FF2B5EF4-FFF2-40B4-BE49-F238E27FC236}">
                  <a16:creationId xmlns:a16="http://schemas.microsoft.com/office/drawing/2014/main" id="{FF370116-CC94-F825-7635-6AE8F21865BA}"/>
                </a:ext>
              </a:extLst>
            </p:cNvPr>
            <p:cNvSpPr/>
            <p:nvPr/>
          </p:nvSpPr>
          <p:spPr>
            <a:xfrm>
              <a:off x="5200650" y="196850"/>
              <a:ext cx="1041400" cy="101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200"/>
                </a:spcAft>
                <a:buNone/>
              </a:pPr>
              <a:r>
                <a:rPr lang="en-US" sz="800">
                  <a:effectLst/>
                  <a:ea typeface="Calibri" panose="020F0502020204030204" pitchFamily="34" charset="0"/>
                  <a:cs typeface="Calibri" panose="020F0502020204030204" pitchFamily="34" charset="0"/>
                </a:rPr>
                <a:t> </a:t>
              </a:r>
              <a:endParaRPr lang="en-US" sz="1100">
                <a:effectLst/>
                <a:ea typeface="Calibri" panose="020F0502020204030204" pitchFamily="34" charset="0"/>
                <a:cs typeface="Heebo" pitchFamily="2" charset="-79"/>
              </a:endParaRPr>
            </a:p>
          </p:txBody>
        </p:sp>
      </p:grpSp>
      <p:pic>
        <p:nvPicPr>
          <p:cNvPr id="132" name="תמונה 131">
            <a:extLst>
              <a:ext uri="{FF2B5EF4-FFF2-40B4-BE49-F238E27FC236}">
                <a16:creationId xmlns:a16="http://schemas.microsoft.com/office/drawing/2014/main" id="{61DB1216-BBBC-D12B-4B8B-38C1862DB84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3756"/>
          <a:stretch/>
        </p:blipFill>
        <p:spPr bwMode="auto">
          <a:xfrm>
            <a:off x="5565931" y="1711668"/>
            <a:ext cx="1120775" cy="1040765"/>
          </a:xfrm>
          <a:prstGeom prst="ellipse">
            <a:avLst/>
          </a:prstGeom>
          <a:ln>
            <a:noFill/>
          </a:ln>
          <a:extLst>
            <a:ext uri="{53640926-AAD7-44D8-BBD7-CCE9431645EC}">
              <a14:shadowObscured xmlns:a14="http://schemas.microsoft.com/office/drawing/2010/main"/>
            </a:ext>
          </a:extLst>
        </p:spPr>
      </p:pic>
      <p:grpSp>
        <p:nvGrpSpPr>
          <p:cNvPr id="135" name="קבוצה 134">
            <a:extLst>
              <a:ext uri="{FF2B5EF4-FFF2-40B4-BE49-F238E27FC236}">
                <a16:creationId xmlns:a16="http://schemas.microsoft.com/office/drawing/2014/main" id="{13008964-D03B-E91B-984E-08418D2F10E4}"/>
              </a:ext>
            </a:extLst>
          </p:cNvPr>
          <p:cNvGrpSpPr/>
          <p:nvPr/>
        </p:nvGrpSpPr>
        <p:grpSpPr>
          <a:xfrm>
            <a:off x="365065" y="3940518"/>
            <a:ext cx="6223000" cy="2717800"/>
            <a:chOff x="0" y="-165100"/>
            <a:chExt cx="6223000" cy="2717800"/>
          </a:xfrm>
        </p:grpSpPr>
        <p:sp>
          <p:nvSpPr>
            <p:cNvPr id="137" name="מלבן 136">
              <a:extLst>
                <a:ext uri="{FF2B5EF4-FFF2-40B4-BE49-F238E27FC236}">
                  <a16:creationId xmlns:a16="http://schemas.microsoft.com/office/drawing/2014/main" id="{AEAA43BE-7189-5543-FF3B-B7730468DA46}"/>
                </a:ext>
              </a:extLst>
            </p:cNvPr>
            <p:cNvSpPr/>
            <p:nvPr/>
          </p:nvSpPr>
          <p:spPr>
            <a:xfrm>
              <a:off x="0" y="-165100"/>
              <a:ext cx="5753100" cy="271780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779145" marR="180340" algn="just" rtl="1">
                <a:lnSpc>
                  <a:spcPct val="114000"/>
                </a:lnSpc>
                <a:buNone/>
              </a:pPr>
              <a:r>
                <a:rPr lang="he-IL" sz="1200" b="1" dirty="0">
                  <a:solidFill>
                    <a:srgbClr val="FFFFFF"/>
                  </a:solidFill>
                  <a:effectLst/>
                  <a:ea typeface="Times New Roman" panose="02020603050405020304" pitchFamily="18" charset="0"/>
                  <a:cs typeface="Calibri" panose="020F0502020204030204" pitchFamily="34" charset="0"/>
                </a:rPr>
                <a:t>חניכות איכותית היא כזו העומדת בעקרונות החינוך היוצר, מקדמת ומפתחת את התלמיד, לא רק בהקשר המקצועי אלא כאדם.</a:t>
              </a:r>
              <a:endParaRPr lang="en-US" sz="1100" dirty="0">
                <a:effectLst/>
                <a:ea typeface="Calibri" panose="020F0502020204030204" pitchFamily="34" charset="0"/>
                <a:cs typeface="Heebo" pitchFamily="2" charset="-79"/>
              </a:endParaRPr>
            </a:p>
            <a:p>
              <a:pPr marL="779145" marR="180340" algn="just" rtl="1">
                <a:lnSpc>
                  <a:spcPct val="114000"/>
                </a:lnSpc>
                <a:buNone/>
              </a:pPr>
              <a:r>
                <a:rPr lang="he-IL" sz="1200" b="1" dirty="0">
                  <a:solidFill>
                    <a:srgbClr val="FFFFFF"/>
                  </a:solidFill>
                  <a:effectLst/>
                  <a:ea typeface="Times New Roman" panose="02020603050405020304" pitchFamily="18" charset="0"/>
                  <a:cs typeface="Calibri" panose="020F0502020204030204" pitchFamily="34" charset="0"/>
                </a:rPr>
                <a:t> </a:t>
              </a:r>
              <a:endParaRPr lang="en-US" sz="1100" dirty="0">
                <a:effectLst/>
                <a:ea typeface="Calibri" panose="020F0502020204030204" pitchFamily="34" charset="0"/>
                <a:cs typeface="Heebo" pitchFamily="2" charset="-79"/>
              </a:endParaRPr>
            </a:p>
            <a:p>
              <a:pPr marL="779145" marR="180340" algn="just" rtl="1">
                <a:lnSpc>
                  <a:spcPct val="114000"/>
                </a:lnSpc>
                <a:buNone/>
              </a:pPr>
              <a:r>
                <a:rPr lang="he-IL" sz="1200" dirty="0">
                  <a:solidFill>
                    <a:srgbClr val="FFFFFF"/>
                  </a:solidFill>
                  <a:effectLst/>
                  <a:ea typeface="Times New Roman" panose="02020603050405020304" pitchFamily="18" charset="0"/>
                  <a:cs typeface="Calibri" panose="020F0502020204030204" pitchFamily="34" charset="0"/>
                </a:rPr>
                <a:t>כדי שהתלמיד יוכל להגיע לדרגות למידה והתפתחות משמעותית, עליו להתנסות במקום חניכות משמעותי, אשר:</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רואה אותו כאדם שלם הזקוק ליחס ותמיכה חברתית רגשית</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מניח בסיסים שיגדלו ויפתחו אותו כלומד וכאיש מקצוע</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דואג לפיתוח ורכישות מיומנויות והרגלים</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מעורר השראה ומפתח מוטיבציה פנימית</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מתאים את העבודה לאופי המקצוע הנרכש </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מתייחס לתחומי העניין, התשוקות והכישרונות של התלמידים</a:t>
              </a:r>
              <a:endParaRPr lang="en-US" sz="1100" dirty="0">
                <a:effectLst/>
                <a:ea typeface="Calibri" panose="020F0502020204030204" pitchFamily="34" charset="0"/>
                <a:cs typeface="Heebo" pitchFamily="2" charset="-79"/>
              </a:endParaRPr>
            </a:p>
            <a:p>
              <a:pPr marL="1007745" marR="180340" indent="-228600" algn="just" rtl="1">
                <a:lnSpc>
                  <a:spcPct val="114000"/>
                </a:lnSpc>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מאפשר פיתוח מיומנויות מקצועיות, וחוויות משמעותיות</a:t>
              </a:r>
              <a:endParaRPr lang="en-US" sz="1100" dirty="0">
                <a:effectLst/>
                <a:ea typeface="Calibri" panose="020F0502020204030204" pitchFamily="34" charset="0"/>
                <a:cs typeface="Heebo" pitchFamily="2" charset="-79"/>
              </a:endParaRPr>
            </a:p>
          </p:txBody>
        </p:sp>
        <p:sp>
          <p:nvSpPr>
            <p:cNvPr id="138" name="אליפסה 137">
              <a:extLst>
                <a:ext uri="{FF2B5EF4-FFF2-40B4-BE49-F238E27FC236}">
                  <a16:creationId xmlns:a16="http://schemas.microsoft.com/office/drawing/2014/main" id="{42251921-C89B-CF40-AA31-629A6653EDBD}"/>
                </a:ext>
              </a:extLst>
            </p:cNvPr>
            <p:cNvSpPr/>
            <p:nvPr/>
          </p:nvSpPr>
          <p:spPr>
            <a:xfrm>
              <a:off x="5181600" y="298450"/>
              <a:ext cx="1041400" cy="101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buNone/>
              </a:pPr>
              <a:r>
                <a:rPr lang="en-US" sz="800">
                  <a:effectLst/>
                  <a:ea typeface="Calibri" panose="020F0502020204030204" pitchFamily="34" charset="0"/>
                  <a:cs typeface="Heebo" pitchFamily="2" charset="-79"/>
                </a:rPr>
                <a:t> </a:t>
              </a:r>
              <a:endParaRPr lang="en-US" sz="1100">
                <a:effectLst/>
                <a:ea typeface="Calibri" panose="020F0502020204030204" pitchFamily="34" charset="0"/>
                <a:cs typeface="Heebo" pitchFamily="2" charset="-79"/>
              </a:endParaRPr>
            </a:p>
          </p:txBody>
        </p:sp>
      </p:grpSp>
      <p:pic>
        <p:nvPicPr>
          <p:cNvPr id="136" name="תמונה 135">
            <a:extLst>
              <a:ext uri="{FF2B5EF4-FFF2-40B4-BE49-F238E27FC236}">
                <a16:creationId xmlns:a16="http://schemas.microsoft.com/office/drawing/2014/main" id="{7A51C844-E221-A61E-699E-663E4996549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435" r="24727"/>
          <a:stretch/>
        </p:blipFill>
        <p:spPr bwMode="auto">
          <a:xfrm>
            <a:off x="5528693" y="4404068"/>
            <a:ext cx="1041400" cy="1035050"/>
          </a:xfrm>
          <a:prstGeom prst="ellipse">
            <a:avLst/>
          </a:prstGeom>
          <a:ln>
            <a:noFill/>
          </a:ln>
          <a:extLst>
            <a:ext uri="{53640926-AAD7-44D8-BBD7-CCE9431645EC}">
              <a14:shadowObscured xmlns:a14="http://schemas.microsoft.com/office/drawing/2010/main"/>
            </a:ext>
          </a:extLst>
        </p:spPr>
      </p:pic>
      <p:grpSp>
        <p:nvGrpSpPr>
          <p:cNvPr id="139" name="קבוצה 138">
            <a:extLst>
              <a:ext uri="{FF2B5EF4-FFF2-40B4-BE49-F238E27FC236}">
                <a16:creationId xmlns:a16="http://schemas.microsoft.com/office/drawing/2014/main" id="{0C33CCA0-278A-CF8B-F0AC-8DC9E38F014A}"/>
              </a:ext>
            </a:extLst>
          </p:cNvPr>
          <p:cNvGrpSpPr/>
          <p:nvPr/>
        </p:nvGrpSpPr>
        <p:grpSpPr>
          <a:xfrm>
            <a:off x="365065" y="6838658"/>
            <a:ext cx="6242050" cy="2006600"/>
            <a:chOff x="0" y="0"/>
            <a:chExt cx="6242050" cy="2006600"/>
          </a:xfrm>
        </p:grpSpPr>
        <p:sp>
          <p:nvSpPr>
            <p:cNvPr id="141" name="מלבן 140">
              <a:extLst>
                <a:ext uri="{FF2B5EF4-FFF2-40B4-BE49-F238E27FC236}">
                  <a16:creationId xmlns:a16="http://schemas.microsoft.com/office/drawing/2014/main" id="{6879149C-730C-0C84-A5D4-8BC5A747143B}"/>
                </a:ext>
              </a:extLst>
            </p:cNvPr>
            <p:cNvSpPr/>
            <p:nvPr/>
          </p:nvSpPr>
          <p:spPr>
            <a:xfrm>
              <a:off x="0" y="0"/>
              <a:ext cx="5753100" cy="200660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640715" algn="just" rtl="1">
                <a:lnSpc>
                  <a:spcPct val="115000"/>
                </a:lnSpc>
                <a:spcAft>
                  <a:spcPts val="200"/>
                </a:spcAft>
                <a:buNone/>
              </a:pPr>
              <a:r>
                <a:rPr lang="he-IL" sz="1200" b="1" kern="1200" dirty="0">
                  <a:solidFill>
                    <a:srgbClr val="FFFFFF"/>
                  </a:solidFill>
                  <a:effectLst/>
                  <a:ea typeface="Times New Roman" panose="02020603050405020304" pitchFamily="18" charset="0"/>
                  <a:cs typeface="Calibri" panose="020F0502020204030204" pitchFamily="34" charset="0"/>
                </a:rPr>
                <a:t>ההתנסות התעסוקתית של התלמידים תשים דגש על פיתוח מיומנויות המתאימות לשוק העבודה הנוכחי והעתידי.</a:t>
              </a:r>
              <a:endParaRPr lang="en-US" sz="1100" dirty="0">
                <a:effectLst/>
                <a:ea typeface="Calibri" panose="020F0502020204030204" pitchFamily="34" charset="0"/>
                <a:cs typeface="Heebo" pitchFamily="2" charset="-79"/>
              </a:endParaRPr>
            </a:p>
            <a:p>
              <a:pPr marL="869315" algn="just" rtl="1">
                <a:lnSpc>
                  <a:spcPct val="115000"/>
                </a:lnSpc>
                <a:spcAft>
                  <a:spcPts val="200"/>
                </a:spcAft>
                <a:buNone/>
              </a:pPr>
              <a:r>
                <a:rPr lang="he-IL" sz="1200" b="1" kern="1200" dirty="0">
                  <a:solidFill>
                    <a:srgbClr val="FFFFFF"/>
                  </a:solidFill>
                  <a:effectLst/>
                  <a:ea typeface="Times New Roman" panose="02020603050405020304" pitchFamily="18" charset="0"/>
                  <a:cs typeface="Calibri" panose="020F0502020204030204" pitchFamily="34" charset="0"/>
                </a:rPr>
                <a:t> </a:t>
              </a:r>
              <a:endParaRPr lang="en-US" sz="1100" dirty="0">
                <a:effectLst/>
                <a:ea typeface="Calibri" panose="020F0502020204030204" pitchFamily="34" charset="0"/>
                <a:cs typeface="Heebo" pitchFamily="2" charset="-79"/>
              </a:endParaRPr>
            </a:p>
            <a:p>
              <a:pPr marL="869315" indent="-228600" algn="just" rtl="1">
                <a:lnSpc>
                  <a:spcPct val="115000"/>
                </a:lnSpc>
                <a:buFont typeface="Arial" panose="020B0604020202020204" pitchFamily="34" charset="0"/>
                <a:buChar char="•"/>
              </a:pPr>
              <a:r>
                <a:rPr lang="he-IL" sz="1200" kern="1200" dirty="0">
                  <a:solidFill>
                    <a:srgbClr val="FFFFFF"/>
                  </a:solidFill>
                  <a:effectLst/>
                  <a:ea typeface="Times New Roman" panose="02020603050405020304" pitchFamily="18" charset="0"/>
                  <a:cs typeface="Calibri" panose="020F0502020204030204" pitchFamily="34" charset="0"/>
                </a:rPr>
                <a:t>מודעות והכוונה עצמית </a:t>
              </a:r>
              <a:endParaRPr lang="en-US" sz="1100" dirty="0">
                <a:effectLst/>
                <a:ea typeface="Calibri" panose="020F0502020204030204" pitchFamily="34" charset="0"/>
                <a:cs typeface="Heebo" pitchFamily="2" charset="-79"/>
              </a:endParaRPr>
            </a:p>
            <a:p>
              <a:pPr marL="869315" indent="-228600" algn="just" rtl="1">
                <a:lnSpc>
                  <a:spcPct val="115000"/>
                </a:lnSpc>
                <a:buFont typeface="Arial" panose="020B0604020202020204" pitchFamily="34" charset="0"/>
                <a:buChar char="•"/>
              </a:pPr>
              <a:r>
                <a:rPr lang="he-IL" sz="1200" kern="1200" dirty="0">
                  <a:solidFill>
                    <a:srgbClr val="FFFFFF"/>
                  </a:solidFill>
                  <a:effectLst/>
                  <a:ea typeface="Times New Roman" panose="02020603050405020304" pitchFamily="18" charset="0"/>
                  <a:cs typeface="Calibri" panose="020F0502020204030204" pitchFamily="34" charset="0"/>
                </a:rPr>
                <a:t>מודעות והתנהלות חברתית</a:t>
              </a:r>
              <a:endParaRPr lang="en-US" sz="1100" dirty="0">
                <a:effectLst/>
                <a:ea typeface="Calibri" panose="020F0502020204030204" pitchFamily="34" charset="0"/>
                <a:cs typeface="Heebo" pitchFamily="2" charset="-79"/>
              </a:endParaRPr>
            </a:p>
            <a:p>
              <a:pPr marL="869315" indent="-228600" algn="just" rtl="1">
                <a:lnSpc>
                  <a:spcPct val="115000"/>
                </a:lnSpc>
                <a:buFont typeface="Arial" panose="020B0604020202020204" pitchFamily="34" charset="0"/>
                <a:buChar char="•"/>
              </a:pPr>
              <a:r>
                <a:rPr lang="he-IL" sz="1200" kern="1200" dirty="0">
                  <a:solidFill>
                    <a:srgbClr val="FFFFFF"/>
                  </a:solidFill>
                  <a:effectLst/>
                  <a:ea typeface="Times New Roman" panose="02020603050405020304" pitchFamily="18" charset="0"/>
                  <a:cs typeface="Calibri" panose="020F0502020204030204" pitchFamily="34" charset="0"/>
                </a:rPr>
                <a:t>מיומנויות השייכות למקצוע ולעבודה (על פי מגמות) </a:t>
              </a:r>
              <a:endParaRPr lang="en-US" sz="1100" dirty="0">
                <a:effectLst/>
                <a:ea typeface="Calibri" panose="020F0502020204030204" pitchFamily="34" charset="0"/>
                <a:cs typeface="Heebo" pitchFamily="2" charset="-79"/>
              </a:endParaRPr>
            </a:p>
            <a:p>
              <a:pPr marL="869315" indent="-228600" algn="just" rtl="1">
                <a:lnSpc>
                  <a:spcPct val="115000"/>
                </a:lnSpc>
                <a:buFont typeface="Arial" panose="020B0604020202020204" pitchFamily="34" charset="0"/>
                <a:buChar char="•"/>
              </a:pPr>
              <a:r>
                <a:rPr lang="he-IL" sz="1200" kern="1200" dirty="0">
                  <a:solidFill>
                    <a:srgbClr val="FFFFFF"/>
                  </a:solidFill>
                  <a:effectLst/>
                  <a:ea typeface="Times New Roman" panose="02020603050405020304" pitchFamily="18" charset="0"/>
                  <a:cs typeface="Calibri" panose="020F0502020204030204" pitchFamily="34" charset="0"/>
                </a:rPr>
                <a:t>אוריינות לשונית </a:t>
              </a:r>
              <a:endParaRPr lang="en-US" sz="1100" dirty="0">
                <a:effectLst/>
                <a:ea typeface="Calibri" panose="020F0502020204030204" pitchFamily="34" charset="0"/>
                <a:cs typeface="Heebo" pitchFamily="2" charset="-79"/>
              </a:endParaRPr>
            </a:p>
            <a:p>
              <a:pPr marL="869315" indent="-228600" algn="just" rtl="1">
                <a:lnSpc>
                  <a:spcPct val="115000"/>
                </a:lnSpc>
                <a:spcAft>
                  <a:spcPts val="200"/>
                </a:spcAft>
                <a:buFont typeface="Arial" panose="020B0604020202020204" pitchFamily="34" charset="0"/>
                <a:buChar char="•"/>
              </a:pPr>
              <a:r>
                <a:rPr lang="he-IL" sz="1200" kern="1200" dirty="0">
                  <a:solidFill>
                    <a:srgbClr val="FFFFFF"/>
                  </a:solidFill>
                  <a:effectLst/>
                  <a:ea typeface="Times New Roman" panose="02020603050405020304" pitchFamily="18" charset="0"/>
                  <a:cs typeface="Calibri" panose="020F0502020204030204" pitchFamily="34" charset="0"/>
                </a:rPr>
                <a:t>אוריינות דיגיטלית</a:t>
              </a:r>
              <a:endParaRPr lang="en-US" sz="1100" dirty="0">
                <a:effectLst/>
                <a:ea typeface="Calibri" panose="020F0502020204030204" pitchFamily="34" charset="0"/>
                <a:cs typeface="Heebo" pitchFamily="2" charset="-79"/>
              </a:endParaRPr>
            </a:p>
          </p:txBody>
        </p:sp>
        <p:sp>
          <p:nvSpPr>
            <p:cNvPr id="142" name="אליפסה 141">
              <a:extLst>
                <a:ext uri="{FF2B5EF4-FFF2-40B4-BE49-F238E27FC236}">
                  <a16:creationId xmlns:a16="http://schemas.microsoft.com/office/drawing/2014/main" id="{89C75CE5-9FD3-ED39-5495-5BC5B0C1FE00}"/>
                </a:ext>
              </a:extLst>
            </p:cNvPr>
            <p:cNvSpPr/>
            <p:nvPr/>
          </p:nvSpPr>
          <p:spPr>
            <a:xfrm>
              <a:off x="5200650" y="425450"/>
              <a:ext cx="1041400" cy="1016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200"/>
                </a:spcAft>
                <a:buNone/>
              </a:pPr>
              <a:r>
                <a:rPr lang="en-US" sz="800">
                  <a:effectLst/>
                  <a:ea typeface="Calibri" panose="020F0502020204030204" pitchFamily="34" charset="0"/>
                  <a:cs typeface="Heebo" pitchFamily="2" charset="-79"/>
                </a:rPr>
                <a:t> </a:t>
              </a:r>
              <a:endParaRPr lang="en-US" sz="1100">
                <a:effectLst/>
                <a:ea typeface="Calibri" panose="020F0502020204030204" pitchFamily="34" charset="0"/>
                <a:cs typeface="Heebo" pitchFamily="2" charset="-79"/>
              </a:endParaRPr>
            </a:p>
          </p:txBody>
        </p:sp>
      </p:grpSp>
      <p:pic>
        <p:nvPicPr>
          <p:cNvPr id="140" name="תמונה 139">
            <a:extLst>
              <a:ext uri="{FF2B5EF4-FFF2-40B4-BE49-F238E27FC236}">
                <a16:creationId xmlns:a16="http://schemas.microsoft.com/office/drawing/2014/main" id="{2CE0495B-9062-46AD-098C-3F3CC4C2A40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4831" r="49340"/>
          <a:stretch/>
        </p:blipFill>
        <p:spPr bwMode="auto">
          <a:xfrm>
            <a:off x="5550475" y="7259028"/>
            <a:ext cx="1040765" cy="1034415"/>
          </a:xfrm>
          <a:prstGeom prst="ellipse">
            <a:avLst/>
          </a:prstGeom>
          <a:ln>
            <a:noFill/>
          </a:ln>
          <a:extLst>
            <a:ext uri="{53640926-AAD7-44D8-BBD7-CCE9431645EC}">
              <a14:shadowObscured xmlns:a14="http://schemas.microsoft.com/office/drawing/2010/main"/>
            </a:ext>
          </a:extLst>
        </p:spPr>
      </p:pic>
      <p:pic>
        <p:nvPicPr>
          <p:cNvPr id="4" name="תמונה 3">
            <a:extLst>
              <a:ext uri="{FF2B5EF4-FFF2-40B4-BE49-F238E27FC236}">
                <a16:creationId xmlns:a16="http://schemas.microsoft.com/office/drawing/2014/main" id="{E864AD57-8750-9A4C-506F-4508BF8CBE8B}"/>
              </a:ext>
            </a:extLst>
          </p:cNvPr>
          <p:cNvPicPr>
            <a:picLocks noChangeAspect="1"/>
          </p:cNvPicPr>
          <p:nvPr/>
        </p:nvPicPr>
        <p:blipFill>
          <a:blip r:embed="rId9"/>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1152497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7E78A-1ED3-E879-F8DE-ACBE92354749}"/>
            </a:ext>
          </a:extLst>
        </p:cNvPr>
        <p:cNvGrpSpPr/>
        <p:nvPr/>
      </p:nvGrpSpPr>
      <p:grpSpPr>
        <a:xfrm>
          <a:off x="0" y="0"/>
          <a:ext cx="0" cy="0"/>
          <a:chOff x="0" y="0"/>
          <a:chExt cx="0" cy="0"/>
        </a:xfrm>
      </p:grpSpPr>
      <p:grpSp>
        <p:nvGrpSpPr>
          <p:cNvPr id="89" name="קבוצה 88">
            <a:extLst>
              <a:ext uri="{FF2B5EF4-FFF2-40B4-BE49-F238E27FC236}">
                <a16:creationId xmlns:a16="http://schemas.microsoft.com/office/drawing/2014/main" id="{C0E8DEE6-4E29-BAC2-B963-11DD85261F63}"/>
              </a:ext>
            </a:extLst>
          </p:cNvPr>
          <p:cNvGrpSpPr/>
          <p:nvPr/>
        </p:nvGrpSpPr>
        <p:grpSpPr>
          <a:xfrm rot="5400000">
            <a:off x="-4919765" y="4919765"/>
            <a:ext cx="10000038" cy="160506"/>
            <a:chOff x="-1" y="-3"/>
            <a:chExt cx="3965612" cy="140680"/>
          </a:xfrm>
        </p:grpSpPr>
        <p:sp>
          <p:nvSpPr>
            <p:cNvPr id="90" name="מלבן 89">
              <a:extLst>
                <a:ext uri="{FF2B5EF4-FFF2-40B4-BE49-F238E27FC236}">
                  <a16:creationId xmlns:a16="http://schemas.microsoft.com/office/drawing/2014/main" id="{E65E3F3A-E20B-089F-F427-60779425AA9F}"/>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91" name="מלבן 90">
              <a:extLst>
                <a:ext uri="{FF2B5EF4-FFF2-40B4-BE49-F238E27FC236}">
                  <a16:creationId xmlns:a16="http://schemas.microsoft.com/office/drawing/2014/main" id="{FBC9241C-69B9-0BC0-A493-6C76EF0B6557}"/>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2" name="מלבן 91">
              <a:extLst>
                <a:ext uri="{FF2B5EF4-FFF2-40B4-BE49-F238E27FC236}">
                  <a16:creationId xmlns:a16="http://schemas.microsoft.com/office/drawing/2014/main" id="{C7254091-6C3D-02DE-7558-2B9096135F37}"/>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3" name="מלבן 92">
              <a:extLst>
                <a:ext uri="{FF2B5EF4-FFF2-40B4-BE49-F238E27FC236}">
                  <a16:creationId xmlns:a16="http://schemas.microsoft.com/office/drawing/2014/main" id="{E26CCBB5-E105-0204-F862-B6D9BE03BAA7}"/>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4" name="מלבן 93">
              <a:extLst>
                <a:ext uri="{FF2B5EF4-FFF2-40B4-BE49-F238E27FC236}">
                  <a16:creationId xmlns:a16="http://schemas.microsoft.com/office/drawing/2014/main" id="{CBCA19E6-4A9E-D4E6-D298-75B0FAC0A7FD}"/>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pic>
        <p:nvPicPr>
          <p:cNvPr id="98" name="תמונה 97" descr="תמונה שמכילה גופן, צילום מסך, גרפיקה, טקסט&#10;&#10;התיאור נוצר באופן אוטומטי">
            <a:extLst>
              <a:ext uri="{FF2B5EF4-FFF2-40B4-BE49-F238E27FC236}">
                <a16:creationId xmlns:a16="http://schemas.microsoft.com/office/drawing/2014/main" id="{09C106B1-7C8F-3E4E-D69B-70500FD2C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365" y="9444727"/>
            <a:ext cx="794311" cy="303459"/>
          </a:xfrm>
          <a:prstGeom prst="rect">
            <a:avLst/>
          </a:prstGeom>
        </p:spPr>
      </p:pic>
      <p:pic>
        <p:nvPicPr>
          <p:cNvPr id="99" name="תמונה 98" descr="תמונה שמכילה צבעוני, צילום מסך, גרפיקה, יצירתיות&#10;&#10;התיאור נוצר באופן אוטומטי">
            <a:extLst>
              <a:ext uri="{FF2B5EF4-FFF2-40B4-BE49-F238E27FC236}">
                <a16:creationId xmlns:a16="http://schemas.microsoft.com/office/drawing/2014/main" id="{7C8995BA-6156-FBF8-2042-BDF1AADFDD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6068" y="9393157"/>
            <a:ext cx="1589024" cy="354608"/>
          </a:xfrm>
          <a:prstGeom prst="rect">
            <a:avLst/>
          </a:prstGeom>
        </p:spPr>
      </p:pic>
      <p:pic>
        <p:nvPicPr>
          <p:cNvPr id="100" name="תמונה 99" descr="תמונה שמכילה גופן, גרפיקה, עיצוב גרפי, לוגו&#10;&#10;התיאור נוצר באופן אוטומטי">
            <a:extLst>
              <a:ext uri="{FF2B5EF4-FFF2-40B4-BE49-F238E27FC236}">
                <a16:creationId xmlns:a16="http://schemas.microsoft.com/office/drawing/2014/main" id="{6D7EFC70-268B-61EE-7293-6082F70409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696" y="9444727"/>
            <a:ext cx="1133889" cy="245675"/>
          </a:xfrm>
          <a:prstGeom prst="rect">
            <a:avLst/>
          </a:prstGeom>
        </p:spPr>
      </p:pic>
      <p:sp>
        <p:nvSpPr>
          <p:cNvPr id="2" name="כותרת 10">
            <a:extLst>
              <a:ext uri="{FF2B5EF4-FFF2-40B4-BE49-F238E27FC236}">
                <a16:creationId xmlns:a16="http://schemas.microsoft.com/office/drawing/2014/main" id="{4FBE1C11-10C4-B121-05E4-8535BDC79466}"/>
              </a:ext>
            </a:extLst>
          </p:cNvPr>
          <p:cNvSpPr txBox="1">
            <a:spLocks/>
          </p:cNvSpPr>
          <p:nvPr/>
        </p:nvSpPr>
        <p:spPr>
          <a:xfrm>
            <a:off x="171294" y="324829"/>
            <a:ext cx="5915025"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800" dirty="0">
                <a:solidFill>
                  <a:srgbClr val="EB5859"/>
                </a:solidFill>
              </a:rPr>
              <a:t>תפיסת החניכות בחינוך היוצר- עקרונות מנחים</a:t>
            </a:r>
          </a:p>
        </p:txBody>
      </p:sp>
      <p:sp>
        <p:nvSpPr>
          <p:cNvPr id="3" name="מלבן 2">
            <a:extLst>
              <a:ext uri="{FF2B5EF4-FFF2-40B4-BE49-F238E27FC236}">
                <a16:creationId xmlns:a16="http://schemas.microsoft.com/office/drawing/2014/main" id="{D60BC668-D056-BB5C-3609-5E6C87CB687C}"/>
              </a:ext>
            </a:extLst>
          </p:cNvPr>
          <p:cNvSpPr/>
          <p:nvPr/>
        </p:nvSpPr>
        <p:spPr>
          <a:xfrm>
            <a:off x="6113392" y="324829"/>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5" name="קבוצה 4">
            <a:extLst>
              <a:ext uri="{FF2B5EF4-FFF2-40B4-BE49-F238E27FC236}">
                <a16:creationId xmlns:a16="http://schemas.microsoft.com/office/drawing/2014/main" id="{1F6BA062-BB75-5764-27AA-549CE95D75B7}"/>
              </a:ext>
            </a:extLst>
          </p:cNvPr>
          <p:cNvGrpSpPr/>
          <p:nvPr/>
        </p:nvGrpSpPr>
        <p:grpSpPr>
          <a:xfrm>
            <a:off x="6207327" y="423849"/>
            <a:ext cx="385444" cy="375273"/>
            <a:chOff x="11021786" y="2307771"/>
            <a:chExt cx="385444" cy="375273"/>
          </a:xfrm>
          <a:solidFill>
            <a:schemeClr val="bg1"/>
          </a:solidFill>
        </p:grpSpPr>
        <p:sp>
          <p:nvSpPr>
            <p:cNvPr id="7" name="אליפסה 6">
              <a:extLst>
                <a:ext uri="{FF2B5EF4-FFF2-40B4-BE49-F238E27FC236}">
                  <a16:creationId xmlns:a16="http://schemas.microsoft.com/office/drawing/2014/main" id="{FB89B6F6-90C1-A312-9DBB-9F9132F532D1}"/>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CDD42DCA-A887-B0D1-C7D8-974D2E09440E}"/>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9E02303A-FED1-803F-C9EA-63E27F0F0661}"/>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253E8AC9-8771-9346-D0B8-FB301998CBF8}"/>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3C61A60F-A656-1B65-91EA-CCDBD9250E01}"/>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54D97314-D5FA-03A9-26F6-61303C3E744A}"/>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09F98BF6-3E6C-F3CE-F727-FFDD78CDEE43}"/>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5350ADA1-F085-213D-CA93-9B4BD5F35FD3}"/>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20B79A7C-1ECA-8F03-C6CC-2E38B3510CB9}"/>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FBCE5934-0A85-A45E-DCA6-087A0B2454F1}"/>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FFDF19B4-B6CC-61AD-7FF1-9118030F2F64}"/>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FC24149-D829-7430-FA18-B0E819495191}"/>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2ADA3A16-932B-ECFD-F935-4467BFFA8AE5}"/>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9AD25E11-9079-FAED-8E7F-912E460A05D9}"/>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7F814A23-C0B6-915F-124C-5CD91486F58F}"/>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270896A5-EDC6-F7B8-4966-25617022FD21}"/>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 name="מלבן 22">
            <a:extLst>
              <a:ext uri="{FF2B5EF4-FFF2-40B4-BE49-F238E27FC236}">
                <a16:creationId xmlns:a16="http://schemas.microsoft.com/office/drawing/2014/main" id="{E0D5E6A3-5B64-4D17-8C09-781194D15B90}"/>
              </a:ext>
            </a:extLst>
          </p:cNvPr>
          <p:cNvSpPr/>
          <p:nvPr/>
        </p:nvSpPr>
        <p:spPr>
          <a:xfrm>
            <a:off x="6113392" y="324829"/>
            <a:ext cx="573314" cy="573314"/>
          </a:xfrm>
          <a:prstGeom prst="rect">
            <a:avLst/>
          </a:prstGeom>
          <a:solidFill>
            <a:srgbClr val="EB585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24" name="קבוצה 23">
            <a:extLst>
              <a:ext uri="{FF2B5EF4-FFF2-40B4-BE49-F238E27FC236}">
                <a16:creationId xmlns:a16="http://schemas.microsoft.com/office/drawing/2014/main" id="{F1473AD1-EBB0-840A-3795-BBDCC0CB2AED}"/>
              </a:ext>
            </a:extLst>
          </p:cNvPr>
          <p:cNvGrpSpPr/>
          <p:nvPr/>
        </p:nvGrpSpPr>
        <p:grpSpPr>
          <a:xfrm>
            <a:off x="6207327" y="423849"/>
            <a:ext cx="385444" cy="375273"/>
            <a:chOff x="11021786" y="2307771"/>
            <a:chExt cx="385444" cy="375273"/>
          </a:xfrm>
          <a:solidFill>
            <a:schemeClr val="bg1"/>
          </a:solidFill>
        </p:grpSpPr>
        <p:sp>
          <p:nvSpPr>
            <p:cNvPr id="25" name="אליפסה 24">
              <a:extLst>
                <a:ext uri="{FF2B5EF4-FFF2-40B4-BE49-F238E27FC236}">
                  <a16:creationId xmlns:a16="http://schemas.microsoft.com/office/drawing/2014/main" id="{F0B41D38-0423-B426-6FE5-274BAA0B8CB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25240413-C453-142F-8D82-D4F8459AA0FF}"/>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A1951451-BA94-4119-5A54-06D056AC275E}"/>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DB9AF80C-C58A-0A84-0C37-A33848A2E90E}"/>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FED4B643-9630-2D0C-D0B2-C74A57707C3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C20461E6-36DF-3451-40F8-4C503C1760F7}"/>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E4C39AB4-BA69-2D96-CA8C-EC3945B63641}"/>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9" name="אליפסה 48">
              <a:extLst>
                <a:ext uri="{FF2B5EF4-FFF2-40B4-BE49-F238E27FC236}">
                  <a16:creationId xmlns:a16="http://schemas.microsoft.com/office/drawing/2014/main" id="{CC86BB4F-867C-0A37-7C34-3F436428410B}"/>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6FDEB364-41EC-3958-159F-F2BF0D176263}"/>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C2BCE73-FD6D-25E1-4BD6-147BA5B283CC}"/>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9E5906CE-7AFB-3854-8EC1-9B7250C46A66}"/>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A105ABEE-4439-F847-20EF-411594145D8D}"/>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93AA569F-93DF-0F5D-178A-1C31D01668A1}"/>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F579CDAA-DB57-6D47-137C-299156C6DD7A}"/>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F22E93D4-DAFE-1CFE-D3F9-845C40AA0026}"/>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A8C9E2D2-1E1D-6117-9290-A31C8007A25E}"/>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29" name="Rectangle 9">
            <a:extLst>
              <a:ext uri="{FF2B5EF4-FFF2-40B4-BE49-F238E27FC236}">
                <a16:creationId xmlns:a16="http://schemas.microsoft.com/office/drawing/2014/main" id="{49E40413-7248-1EDC-6964-3F6DE0E5A5AF}"/>
              </a:ext>
            </a:extLst>
          </p:cNvPr>
          <p:cNvSpPr>
            <a:spLocks noChangeArrowheads="1"/>
          </p:cNvSpPr>
          <p:nvPr/>
        </p:nvSpPr>
        <p:spPr bwMode="auto">
          <a:xfrm>
            <a:off x="-547374" y="-27749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
        <p:nvSpPr>
          <p:cNvPr id="130" name="Rectangle 14">
            <a:extLst>
              <a:ext uri="{FF2B5EF4-FFF2-40B4-BE49-F238E27FC236}">
                <a16:creationId xmlns:a16="http://schemas.microsoft.com/office/drawing/2014/main" id="{AE100B5F-CB06-A27D-C3FF-2FC49A7BA5D1}"/>
              </a:ext>
            </a:extLst>
          </p:cNvPr>
          <p:cNvSpPr>
            <a:spLocks noChangeArrowheads="1"/>
          </p:cNvSpPr>
          <p:nvPr/>
        </p:nvSpPr>
        <p:spPr bwMode="auto">
          <a:xfrm>
            <a:off x="-547374" y="-231775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sp>
        <p:nvSpPr>
          <p:cNvPr id="4" name="מלבן 3">
            <a:extLst>
              <a:ext uri="{FF2B5EF4-FFF2-40B4-BE49-F238E27FC236}">
                <a16:creationId xmlns:a16="http://schemas.microsoft.com/office/drawing/2014/main" id="{AD713D30-04D5-F590-CB02-E226BD209471}"/>
              </a:ext>
            </a:extLst>
          </p:cNvPr>
          <p:cNvSpPr/>
          <p:nvPr/>
        </p:nvSpPr>
        <p:spPr>
          <a:xfrm>
            <a:off x="454227" y="1413323"/>
            <a:ext cx="5753100" cy="192405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marL="862965" algn="just" rtl="1">
              <a:lnSpc>
                <a:spcPct val="115000"/>
              </a:lnSpc>
              <a:spcAft>
                <a:spcPts val="200"/>
              </a:spcAft>
              <a:buNone/>
            </a:pPr>
            <a:r>
              <a:rPr lang="he-IL" sz="1200" b="1" dirty="0">
                <a:solidFill>
                  <a:srgbClr val="FFFFFF"/>
                </a:solidFill>
                <a:effectLst/>
                <a:ea typeface="Times New Roman" panose="02020603050405020304" pitchFamily="18" charset="0"/>
                <a:cs typeface="Calibri" panose="020F0502020204030204" pitchFamily="34" charset="0"/>
              </a:rPr>
              <a:t>החניכות תפתח אצל הלומדים הרגלים ויכולות של לומדים עצמאיים, מסוגלות ללמידה לאורך החיים, ראיית עתיד ותחושת </a:t>
            </a:r>
            <a:r>
              <a:rPr lang="en-US" sz="1200" b="1" dirty="0">
                <a:solidFill>
                  <a:srgbClr val="FFFFFF"/>
                </a:solidFill>
                <a:effectLst/>
                <a:ea typeface="Times New Roman" panose="02020603050405020304" pitchFamily="18" charset="0"/>
                <a:cs typeface="Calibri" panose="020F0502020204030204" pitchFamily="34" charset="0"/>
              </a:rPr>
              <a:t>AGENCY</a:t>
            </a:r>
            <a:r>
              <a:rPr lang="he-IL" sz="1200" b="1" dirty="0">
                <a:solidFill>
                  <a:srgbClr val="FFFFFF"/>
                </a:solidFill>
                <a:effectLst/>
                <a:ea typeface="Times New Roman" panose="02020603050405020304" pitchFamily="18" charset="0"/>
                <a:cs typeface="Calibri" panose="020F0502020204030204" pitchFamily="34" charset="0"/>
              </a:rPr>
              <a:t>.</a:t>
            </a:r>
            <a:endParaRPr lang="en-US" sz="1100" dirty="0">
              <a:effectLst/>
              <a:ea typeface="Calibri" panose="020F0502020204030204" pitchFamily="34" charset="0"/>
              <a:cs typeface="Heebo" pitchFamily="2" charset="-79"/>
            </a:endParaRPr>
          </a:p>
          <a:p>
            <a:pPr marL="862965" indent="-228600" algn="just" rtl="1">
              <a:lnSpc>
                <a:spcPct val="115000"/>
              </a:lnSpc>
              <a:spcAft>
                <a:spcPts val="1000"/>
              </a:spcAft>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בוגרים אשר יודעים ללמוד באופן עצמאי ואשר לוקחים אחריות על עיצוב זהותם, התפתחותם וסביבתם</a:t>
            </a:r>
            <a:endParaRPr lang="en-US" sz="1100" dirty="0">
              <a:effectLst/>
              <a:ea typeface="Calibri" panose="020F0502020204030204" pitchFamily="34" charset="0"/>
              <a:cs typeface="Heebo" pitchFamily="2" charset="-79"/>
            </a:endParaRPr>
          </a:p>
          <a:p>
            <a:pPr marL="862965" indent="-228600" algn="just" rtl="1">
              <a:lnSpc>
                <a:spcPct val="115000"/>
              </a:lnSpc>
              <a:spcAft>
                <a:spcPts val="1000"/>
              </a:spcAft>
              <a:buFont typeface="Arial" panose="020B0604020202020204" pitchFamily="34" charset="0"/>
              <a:buChar char="•"/>
            </a:pPr>
            <a:r>
              <a:rPr lang="he-IL" sz="1200" dirty="0">
                <a:solidFill>
                  <a:srgbClr val="FFFFFF"/>
                </a:solidFill>
                <a:effectLst/>
                <a:ea typeface="Times New Roman" panose="02020603050405020304" pitchFamily="18" charset="0"/>
                <a:cs typeface="Calibri" panose="020F0502020204030204" pitchFamily="34" charset="0"/>
              </a:rPr>
              <a:t>בוגרים אשר משכילים לנצל את המגוון הרחב של אפשרויות הפיתוח והרחבת הידע והכישורים, ולהתאים את עצמם לדרישות המשתנות תדיר של שוק החניכות</a:t>
            </a:r>
            <a:r>
              <a:rPr lang="he-IL" sz="1200" dirty="0">
                <a:solidFill>
                  <a:srgbClr val="FFFFFF"/>
                </a:solidFill>
                <a:effectLst/>
                <a:ea typeface="Calibri" panose="020F0502020204030204" pitchFamily="34" charset="0"/>
                <a:cs typeface="Calibri" panose="020F0502020204030204" pitchFamily="34" charset="0"/>
              </a:rPr>
              <a:t> </a:t>
            </a:r>
            <a:endParaRPr lang="en-US" sz="1100" dirty="0">
              <a:effectLst/>
              <a:ea typeface="Calibri" panose="020F0502020204030204" pitchFamily="34" charset="0"/>
              <a:cs typeface="Heebo" pitchFamily="2" charset="-79"/>
            </a:endParaRPr>
          </a:p>
        </p:txBody>
      </p:sp>
      <p:pic>
        <p:nvPicPr>
          <p:cNvPr id="6" name="תמונה 5">
            <a:extLst>
              <a:ext uri="{FF2B5EF4-FFF2-40B4-BE49-F238E27FC236}">
                <a16:creationId xmlns:a16="http://schemas.microsoft.com/office/drawing/2014/main" id="{D6C5E120-6F50-78AB-01E8-0FD8012AAC9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3904"/>
          <a:stretch/>
        </p:blipFill>
        <p:spPr bwMode="auto">
          <a:xfrm>
            <a:off x="5630112" y="1746063"/>
            <a:ext cx="1078865" cy="1028700"/>
          </a:xfrm>
          <a:prstGeom prst="ellipse">
            <a:avLst/>
          </a:prstGeom>
          <a:solidFill>
            <a:schemeClr val="bg1"/>
          </a:solidFill>
          <a:ln>
            <a:noFill/>
          </a:ln>
          <a:extLst>
            <a:ext uri="{53640926-AAD7-44D8-BBD7-CCE9431645EC}">
              <a14:shadowObscured xmlns:a14="http://schemas.microsoft.com/office/drawing/2010/main"/>
            </a:ext>
          </a:extLst>
        </p:spPr>
      </p:pic>
      <p:sp>
        <p:nvSpPr>
          <p:cNvPr id="33" name="תיבת טקסט 32">
            <a:extLst>
              <a:ext uri="{FF2B5EF4-FFF2-40B4-BE49-F238E27FC236}">
                <a16:creationId xmlns:a16="http://schemas.microsoft.com/office/drawing/2014/main" id="{1DD3B28E-4EB7-7AF4-D817-DFB1D8B69C21}"/>
              </a:ext>
            </a:extLst>
          </p:cNvPr>
          <p:cNvSpPr txBox="1"/>
          <p:nvPr/>
        </p:nvSpPr>
        <p:spPr>
          <a:xfrm>
            <a:off x="551885" y="3493834"/>
            <a:ext cx="5655442" cy="5327677"/>
          </a:xfrm>
          <a:prstGeom prst="rect">
            <a:avLst/>
          </a:prstGeom>
          <a:noFill/>
        </p:spPr>
        <p:txBody>
          <a:bodyPr wrap="square">
            <a:spAutoFit/>
          </a:bodyPr>
          <a:lstStyle/>
          <a:p>
            <a:pPr marL="342900" lvl="0" indent="-342900" algn="just" rtl="1" fontAlgn="base">
              <a:lnSpc>
                <a:spcPct val="114000"/>
              </a:lnSpc>
              <a:spcAft>
                <a:spcPts val="420"/>
              </a:spcAft>
              <a:buSzPts val="1100"/>
              <a:buFont typeface="Symbol" panose="05050102010706020507" pitchFamily="18" charset="2"/>
              <a:buBlip>
                <a:blip r:embed="rId7"/>
              </a:buBlip>
            </a:pP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כל בי"ס יבחר מודל חניכות בהתאם לאופי בית הספר והמגמות. ניתן לבחור מודלים שונים למגמות שונות (הפעלה של מספר מודלים במקביל).</a:t>
            </a:r>
            <a:endParaRPr lang="en-US" sz="1100" u="none" strike="noStrike" dirty="0">
              <a:effectLst/>
              <a:uFill>
                <a:solidFill>
                  <a:srgbClr val="000000"/>
                </a:solidFill>
              </a:uFill>
              <a:latin typeface="Calibri" panose="020F0502020204030204" pitchFamily="34" charset="0"/>
              <a:ea typeface="Calibri" panose="020F0502020204030204" pitchFamily="34" charset="0"/>
              <a:cs typeface="Heebo" pitchFamily="2" charset="-79"/>
            </a:endParaRPr>
          </a:p>
          <a:p>
            <a:pPr marL="342900" lvl="0" indent="-342900" algn="just" rtl="1" fontAlgn="base">
              <a:lnSpc>
                <a:spcPct val="114000"/>
              </a:lnSpc>
              <a:spcAft>
                <a:spcPts val="420"/>
              </a:spcAft>
              <a:buSzPts val="1100"/>
              <a:buFont typeface="Symbol" panose="05050102010706020507" pitchFamily="18" charset="2"/>
              <a:buBlip>
                <a:blip r:embed="rId7"/>
              </a:buBlip>
            </a:pP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כל בי"ס יבנה תוכנית חניכות שנתית מתוך שאיפה לקדם כל תלמיד בפירמידת החניכות.</a:t>
            </a:r>
            <a:endParaRPr lang="en-US" sz="1100" u="none" strike="noStrike" dirty="0">
              <a:effectLst/>
              <a:uFill>
                <a:solidFill>
                  <a:srgbClr val="000000"/>
                </a:solidFill>
              </a:uFill>
              <a:latin typeface="Calibri" panose="020F0502020204030204" pitchFamily="34" charset="0"/>
              <a:ea typeface="Calibri" panose="020F0502020204030204" pitchFamily="34" charset="0"/>
              <a:cs typeface="Heebo" pitchFamily="2" charset="-79"/>
            </a:endParaRPr>
          </a:p>
          <a:p>
            <a:pPr marL="342900" lvl="0" indent="-342900" algn="just" rtl="1" fontAlgn="base">
              <a:lnSpc>
                <a:spcPct val="114000"/>
              </a:lnSpc>
              <a:buSzPts val="1100"/>
              <a:buFont typeface="Symbol" panose="05050102010706020507" pitchFamily="18" charset="2"/>
              <a:buBlip>
                <a:blip r:embed="rId7"/>
              </a:buBlip>
            </a:pP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תתקיים הלימה בין למידה בסדנא לחניכות  - חלק מעבודת רכז החניכות היא חיבור בין תכני הלימוד לחניכות, ברמה שנתית ונקודתית לאורך השנה. הנחיית המעסיק צריכה להיות מגולמת </a:t>
            </a:r>
            <a:r>
              <a:rPr lang="he-IL" sz="1100" u="none" strike="noStrike" dirty="0" err="1">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בסדירויות</a:t>
            </a: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הכוללות מפגשים ושיחות.</a:t>
            </a:r>
            <a:endParaRPr lang="en-US" sz="1100" u="none" strike="noStrike" dirty="0">
              <a:effectLst/>
              <a:uFill>
                <a:solidFill>
                  <a:srgbClr val="000000"/>
                </a:solidFill>
              </a:uFill>
              <a:latin typeface="Calibri" panose="020F0502020204030204" pitchFamily="34" charset="0"/>
              <a:ea typeface="Calibri" panose="020F0502020204030204" pitchFamily="34" charset="0"/>
              <a:cs typeface="Heebo" pitchFamily="2" charset="-79"/>
            </a:endParaRPr>
          </a:p>
          <a:p>
            <a:pPr marL="342900" lvl="0" indent="-342900" algn="just" rtl="1" fontAlgn="base">
              <a:lnSpc>
                <a:spcPct val="114000"/>
              </a:lnSpc>
              <a:spcAft>
                <a:spcPts val="420"/>
              </a:spcAft>
              <a:buSzPts val="1100"/>
              <a:buFont typeface="Symbol" panose="05050102010706020507" pitchFamily="18" charset="2"/>
              <a:buBlip>
                <a:blip r:embed="rId7"/>
              </a:buBlip>
            </a:pP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תחום החניכות יקבל ביטוי בהערכת התלמיד, בתעודה, בשיחות אישיות </a:t>
            </a:r>
            <a:r>
              <a:rPr lang="he-IL" sz="1100" u="none" strike="noStrike" dirty="0" err="1">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וכו</a:t>
            </a: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a:t>
            </a:r>
            <a:endParaRPr lang="en-US" sz="1100" u="none" strike="noStrike" dirty="0">
              <a:effectLst/>
              <a:uFill>
                <a:solidFill>
                  <a:srgbClr val="000000"/>
                </a:solidFill>
              </a:uFill>
              <a:latin typeface="Calibri" panose="020F0502020204030204" pitchFamily="34" charset="0"/>
              <a:ea typeface="Calibri" panose="020F0502020204030204" pitchFamily="34" charset="0"/>
              <a:cs typeface="Heebo" pitchFamily="2" charset="-79"/>
            </a:endParaRPr>
          </a:p>
          <a:p>
            <a:pPr marL="342900" lvl="0" indent="-342900" algn="just" rtl="1" fontAlgn="base">
              <a:lnSpc>
                <a:spcPct val="114000"/>
              </a:lnSpc>
              <a:spcAft>
                <a:spcPts val="420"/>
              </a:spcAft>
              <a:buSzPts val="1100"/>
              <a:buFont typeface="Symbol" panose="05050102010706020507" pitchFamily="18" charset="2"/>
              <a:buBlip>
                <a:blip r:embed="rId7"/>
              </a:buBlip>
            </a:pP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תחום החניכות יקבל ביטוי </a:t>
            </a:r>
            <a:r>
              <a:rPr lang="he-IL" sz="1100" u="none" strike="noStrike" dirty="0" err="1">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בסדירויות</a:t>
            </a:r>
            <a:r>
              <a:rPr lang="he-IL" sz="1100" u="none" strike="noStrike" dirty="0">
                <a:effectLst/>
                <a:uFill>
                  <a:solidFill>
                    <a:srgbClr val="000000"/>
                  </a:solidFill>
                </a:uFill>
                <a:latin typeface="Calibri" panose="020F0502020204030204" pitchFamily="34" charset="0"/>
                <a:ea typeface="Calibri" panose="020F0502020204030204" pitchFamily="34" charset="0"/>
                <a:cs typeface="Calibri" panose="020F0502020204030204" pitchFamily="34" charset="0"/>
              </a:rPr>
              <a:t> הבית ספריות- פגישות עם מחנכים, רכזי מקצוע, צוות הנהלה וכו'</a:t>
            </a:r>
            <a:endParaRPr lang="he-IL" sz="1100" dirty="0">
              <a:uFill>
                <a:solidFill>
                  <a:srgbClr val="000000"/>
                </a:solidFill>
              </a:uFill>
              <a:latin typeface="Calibri" panose="020F0502020204030204" pitchFamily="34" charset="0"/>
              <a:ea typeface="Calibri" panose="020F0502020204030204" pitchFamily="34" charset="0"/>
              <a:cs typeface="Heebo" pitchFamily="2" charset="-79"/>
            </a:endParaRPr>
          </a:p>
          <a:p>
            <a:pPr lvl="0" algn="just" rtl="1" fontAlgn="base">
              <a:lnSpc>
                <a:spcPct val="114000"/>
              </a:lnSpc>
              <a:spcAft>
                <a:spcPts val="420"/>
              </a:spcAft>
              <a:buSzPts val="1100"/>
            </a:pPr>
            <a:r>
              <a:rPr lang="he-IL" sz="1100" b="1" dirty="0">
                <a:effectLst/>
                <a:latin typeface="Calibri" panose="020F0502020204030204" pitchFamily="34" charset="0"/>
                <a:ea typeface="Calibri" panose="020F0502020204030204" pitchFamily="34" charset="0"/>
                <a:cs typeface="Calibri" panose="020F0502020204030204" pitchFamily="34" charset="0"/>
              </a:rPr>
              <a:t>סל שעות חניכות</a:t>
            </a:r>
            <a:r>
              <a:rPr lang="he-IL" sz="11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Heebo" pitchFamily="2" charset="-79"/>
            </a:endParaRPr>
          </a:p>
          <a:p>
            <a:pPr algn="just" rtl="1">
              <a:lnSpc>
                <a:spcPct val="114000"/>
              </a:lnSpc>
              <a:spcAft>
                <a:spcPts val="200"/>
              </a:spcAft>
              <a:buNone/>
            </a:pPr>
            <a:r>
              <a:rPr lang="he-IL" sz="1100" dirty="0">
                <a:effectLst/>
                <a:latin typeface="Calibri" panose="020F0502020204030204" pitchFamily="34" charset="0"/>
                <a:ea typeface="Calibri" panose="020F0502020204030204" pitchFamily="34" charset="0"/>
                <a:cs typeface="Calibri" panose="020F0502020204030204" pitchFamily="34" charset="0"/>
              </a:rPr>
              <a:t>על כל תלמיד לעמוד במכסה של מינימום 200 שעות חניכות בשנה.</a:t>
            </a:r>
            <a:endParaRPr lang="en-US" sz="1100" dirty="0">
              <a:effectLst/>
              <a:latin typeface="Calibri" panose="020F0502020204030204" pitchFamily="34" charset="0"/>
              <a:ea typeface="Calibri" panose="020F0502020204030204" pitchFamily="34" charset="0"/>
              <a:cs typeface="Heebo" pitchFamily="2" charset="-79"/>
            </a:endParaRPr>
          </a:p>
          <a:p>
            <a:pPr lvl="0" algn="just" rtl="1">
              <a:lnSpc>
                <a:spcPct val="114000"/>
              </a:lnSpc>
              <a:spcAft>
                <a:spcPts val="200"/>
              </a:spcAft>
            </a:pPr>
            <a:r>
              <a:rPr lang="he-IL" sz="1100" b="1" dirty="0">
                <a:effectLst/>
                <a:latin typeface="Calibri" panose="020F0502020204030204" pitchFamily="34" charset="0"/>
                <a:ea typeface="Calibri" panose="020F0502020204030204" pitchFamily="34" charset="0"/>
                <a:cs typeface="Calibri" panose="020F0502020204030204" pitchFamily="34" charset="0"/>
              </a:rPr>
              <a:t>סדירות עבודה גמישה </a:t>
            </a:r>
            <a:endParaRPr lang="en-US" sz="1100" dirty="0">
              <a:effectLst/>
              <a:latin typeface="Calibri" panose="020F0502020204030204" pitchFamily="34" charset="0"/>
              <a:ea typeface="Calibri" panose="020F0502020204030204" pitchFamily="34" charset="0"/>
              <a:cs typeface="Heebo" pitchFamily="2" charset="-79"/>
            </a:endParaRPr>
          </a:p>
          <a:p>
            <a:pPr algn="just" rtl="1">
              <a:lnSpc>
                <a:spcPct val="114000"/>
              </a:lnSpc>
              <a:spcAft>
                <a:spcPts val="200"/>
              </a:spcAft>
              <a:buNone/>
            </a:pPr>
            <a:r>
              <a:rPr lang="he-IL" sz="1100" dirty="0">
                <a:effectLst/>
                <a:latin typeface="Calibri" panose="020F0502020204030204" pitchFamily="34" charset="0"/>
                <a:ea typeface="Calibri" panose="020F0502020204030204" pitchFamily="34" charset="0"/>
                <a:cs typeface="Calibri" panose="020F0502020204030204" pitchFamily="34" charset="0"/>
              </a:rPr>
              <a:t>אפשרות בחירה לתלמידים ולצוות בחלוקת תכני הלימוד בין בית הספר ומקומות החניכות, גמישות בביצוע שעות החניכות בהתאם וביחס לתחום, לצרכי השטח ולצרכי בית הספר. </a:t>
            </a:r>
            <a:endParaRPr lang="en-US" sz="1100" dirty="0">
              <a:effectLst/>
              <a:latin typeface="Calibri" panose="020F0502020204030204" pitchFamily="34" charset="0"/>
              <a:ea typeface="Calibri" panose="020F0502020204030204" pitchFamily="34" charset="0"/>
              <a:cs typeface="Heebo" pitchFamily="2" charset="-79"/>
            </a:endParaRPr>
          </a:p>
          <a:p>
            <a:pPr algn="just" rtl="1">
              <a:lnSpc>
                <a:spcPct val="114000"/>
              </a:lnSpc>
              <a:spcAft>
                <a:spcPts val="200"/>
              </a:spcAft>
              <a:buNone/>
            </a:pPr>
            <a:r>
              <a:rPr lang="he-IL" sz="1100" dirty="0">
                <a:effectLst/>
                <a:latin typeface="Calibri" panose="020F0502020204030204" pitchFamily="34" charset="0"/>
                <a:ea typeface="Calibri" panose="020F0502020204030204" pitchFamily="34" charset="0"/>
                <a:cs typeface="Calibri" panose="020F0502020204030204" pitchFamily="34" charset="0"/>
              </a:rPr>
              <a:t>שעות העבודה של התלמידים יפרסו על פני השנה בצורה מגוונת, בהתאם למודלים הנבחרים ולמגמות השונות. ניתן לבנות מערכת חניכות הבנויה על מספר </a:t>
            </a:r>
            <a:r>
              <a:rPr lang="he-IL" sz="1100" dirty="0" err="1">
                <a:effectLst/>
                <a:latin typeface="Calibri" panose="020F0502020204030204" pitchFamily="34" charset="0"/>
                <a:ea typeface="Calibri" panose="020F0502020204030204" pitchFamily="34" charset="0"/>
                <a:cs typeface="Calibri" panose="020F0502020204030204" pitchFamily="34" charset="0"/>
              </a:rPr>
              <a:t>סדירויות</a:t>
            </a:r>
            <a:r>
              <a:rPr lang="he-IL" sz="1100" dirty="0">
                <a:effectLst/>
                <a:latin typeface="Calibri" panose="020F0502020204030204" pitchFamily="34" charset="0"/>
                <a:ea typeface="Calibri" panose="020F0502020204030204" pitchFamily="34" charset="0"/>
                <a:cs typeface="Calibri" panose="020F0502020204030204" pitchFamily="34" charset="0"/>
              </a:rPr>
              <a:t>, ובהבדלים בין המגמות והשנים.  אפשרויות </a:t>
            </a:r>
            <a:r>
              <a:rPr lang="he-IL" sz="1100" dirty="0" err="1">
                <a:effectLst/>
                <a:latin typeface="Calibri" panose="020F0502020204030204" pitchFamily="34" charset="0"/>
                <a:ea typeface="Calibri" panose="020F0502020204030204" pitchFamily="34" charset="0"/>
                <a:cs typeface="Calibri" panose="020F0502020204030204" pitchFamily="34" charset="0"/>
              </a:rPr>
              <a:t>לסדירויות</a:t>
            </a:r>
            <a:r>
              <a:rPr lang="he-IL" sz="1100" dirty="0">
                <a:effectLst/>
                <a:latin typeface="Calibri" panose="020F0502020204030204" pitchFamily="34" charset="0"/>
                <a:ea typeface="Calibri" panose="020F0502020204030204" pitchFamily="34" charset="0"/>
                <a:cs typeface="Calibri" panose="020F0502020204030204" pitchFamily="34" charset="0"/>
              </a:rPr>
              <a:t> עבודה:</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עבודה ביום עבודה שבועי קבוע</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עבודה תקופתית/מרוכזת למספר חודשים</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עבודה על פי פרויקטים</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עבודת קיץ</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עבודה בימים משתנים לפי תקופות השנה (למשל בהתאמה לתקופות מבחנים, חגים)</a:t>
            </a:r>
            <a:endParaRPr lang="en-US" sz="1100" dirty="0">
              <a:effectLst/>
              <a:latin typeface="Calibri" panose="020F0502020204030204" pitchFamily="34" charset="0"/>
              <a:ea typeface="Calibri" panose="020F0502020204030204" pitchFamily="34" charset="0"/>
              <a:cs typeface="Heebo" pitchFamily="2" charset="-79"/>
            </a:endParaRPr>
          </a:p>
          <a:p>
            <a:pPr marL="342900" lvl="0" indent="-342900" algn="just" rtl="1">
              <a:lnSpc>
                <a:spcPct val="114000"/>
              </a:lnSpc>
              <a:spcAft>
                <a:spcPts val="1000"/>
              </a:spcAft>
              <a:buFont typeface="Arial" panose="020B0604020202020204" pitchFamily="34" charset="0"/>
              <a:buChar char="•"/>
            </a:pPr>
            <a:r>
              <a:rPr lang="he-IL" sz="1100" dirty="0">
                <a:effectLst/>
                <a:latin typeface="Calibri" panose="020F0502020204030204" pitchFamily="34" charset="0"/>
                <a:ea typeface="Calibri" panose="020F0502020204030204" pitchFamily="34" charset="0"/>
                <a:cs typeface="Calibri" panose="020F0502020204030204" pitchFamily="34" charset="0"/>
              </a:rPr>
              <a:t>עבודה בשעות הלימודים או אחר הצהריים</a:t>
            </a:r>
            <a:endParaRPr lang="en-US" sz="1100" dirty="0">
              <a:effectLst/>
              <a:latin typeface="Calibri" panose="020F0502020204030204" pitchFamily="34" charset="0"/>
              <a:ea typeface="Calibri" panose="020F0502020204030204" pitchFamily="34" charset="0"/>
              <a:cs typeface="Heebo" pitchFamily="2" charset="-79"/>
            </a:endParaRPr>
          </a:p>
        </p:txBody>
      </p:sp>
      <p:pic>
        <p:nvPicPr>
          <p:cNvPr id="32" name="תמונה 31">
            <a:extLst>
              <a:ext uri="{FF2B5EF4-FFF2-40B4-BE49-F238E27FC236}">
                <a16:creationId xmlns:a16="http://schemas.microsoft.com/office/drawing/2014/main" id="{F994C99E-2B8B-C44D-8F52-47B97B81032B}"/>
              </a:ext>
            </a:extLst>
          </p:cNvPr>
          <p:cNvPicPr>
            <a:picLocks noChangeAspect="1"/>
          </p:cNvPicPr>
          <p:nvPr/>
        </p:nvPicPr>
        <p:blipFill>
          <a:blip r:embed="rId8"/>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1644731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0B362-2706-02AC-56B1-3068598EB548}"/>
            </a:ext>
          </a:extLst>
        </p:cNvPr>
        <p:cNvGrpSpPr/>
        <p:nvPr/>
      </p:nvGrpSpPr>
      <p:grpSpPr>
        <a:xfrm>
          <a:off x="0" y="0"/>
          <a:ext cx="0" cy="0"/>
          <a:chOff x="0" y="0"/>
          <a:chExt cx="0" cy="0"/>
        </a:xfrm>
      </p:grpSpPr>
      <p:sp>
        <p:nvSpPr>
          <p:cNvPr id="6" name="כותרת 10">
            <a:extLst>
              <a:ext uri="{FF2B5EF4-FFF2-40B4-BE49-F238E27FC236}">
                <a16:creationId xmlns:a16="http://schemas.microsoft.com/office/drawing/2014/main" id="{FBEA8C1E-3370-D4FF-64AC-DA4EEC0A1912}"/>
              </a:ext>
            </a:extLst>
          </p:cNvPr>
          <p:cNvSpPr txBox="1">
            <a:spLocks/>
          </p:cNvSpPr>
          <p:nvPr/>
        </p:nvSpPr>
        <p:spPr>
          <a:xfrm>
            <a:off x="77359" y="207304"/>
            <a:ext cx="6117421"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3600" dirty="0">
                <a:solidFill>
                  <a:srgbClr val="3088C9"/>
                </a:solidFill>
              </a:rPr>
              <a:t>מודל חניכות</a:t>
            </a:r>
          </a:p>
        </p:txBody>
      </p:sp>
      <p:pic>
        <p:nvPicPr>
          <p:cNvPr id="8" name="תמונה 7" descr="תמונה שמכילה גופן, צילום מסך, גרפיקה, טקסט&#10;&#10;התיאור נוצר באופן אוטומטי">
            <a:extLst>
              <a:ext uri="{FF2B5EF4-FFF2-40B4-BE49-F238E27FC236}">
                <a16:creationId xmlns:a16="http://schemas.microsoft.com/office/drawing/2014/main" id="{67275A87-4388-3A5F-E94F-298C8F974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359" y="9443054"/>
            <a:ext cx="669022" cy="255594"/>
          </a:xfrm>
          <a:prstGeom prst="rect">
            <a:avLst/>
          </a:prstGeom>
        </p:spPr>
      </p:pic>
      <p:pic>
        <p:nvPicPr>
          <p:cNvPr id="9" name="תמונה 8" descr="תמונה שמכילה צבעוני, צילום מסך, גרפיקה, יצירתיות&#10;&#10;התיאור נוצר באופן אוטומטי">
            <a:extLst>
              <a:ext uri="{FF2B5EF4-FFF2-40B4-BE49-F238E27FC236}">
                <a16:creationId xmlns:a16="http://schemas.microsoft.com/office/drawing/2014/main" id="{233AF9C0-DAEB-F5B2-FB1D-13B0AA359B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8729" y="9385870"/>
            <a:ext cx="1698815" cy="379109"/>
          </a:xfrm>
          <a:prstGeom prst="rect">
            <a:avLst/>
          </a:prstGeom>
        </p:spPr>
      </p:pic>
      <p:pic>
        <p:nvPicPr>
          <p:cNvPr id="10" name="תמונה 9" descr="תמונה שמכילה גופן, גרפיקה, עיצוב גרפי, לוגו&#10;&#10;התיאור נוצר באופן אוטומטי">
            <a:extLst>
              <a:ext uri="{FF2B5EF4-FFF2-40B4-BE49-F238E27FC236}">
                <a16:creationId xmlns:a16="http://schemas.microsoft.com/office/drawing/2014/main" id="{45DB82B3-B952-4A00-95CF-C409B16768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685" y="9434139"/>
            <a:ext cx="970965" cy="210375"/>
          </a:xfrm>
          <a:prstGeom prst="rect">
            <a:avLst/>
          </a:prstGeom>
        </p:spPr>
      </p:pic>
      <p:grpSp>
        <p:nvGrpSpPr>
          <p:cNvPr id="11" name="קבוצה 10">
            <a:extLst>
              <a:ext uri="{FF2B5EF4-FFF2-40B4-BE49-F238E27FC236}">
                <a16:creationId xmlns:a16="http://schemas.microsoft.com/office/drawing/2014/main" id="{8CC0D021-8B23-DCE1-7E55-D6A9F89CD9FF}"/>
              </a:ext>
            </a:extLst>
          </p:cNvPr>
          <p:cNvGrpSpPr/>
          <p:nvPr/>
        </p:nvGrpSpPr>
        <p:grpSpPr>
          <a:xfrm>
            <a:off x="169417" y="9358656"/>
            <a:ext cx="385444" cy="375273"/>
            <a:chOff x="11021786" y="2307771"/>
            <a:chExt cx="385444" cy="375273"/>
          </a:xfrm>
          <a:solidFill>
            <a:schemeClr val="accent5"/>
          </a:solidFill>
        </p:grpSpPr>
        <p:sp>
          <p:nvSpPr>
            <p:cNvPr id="12" name="אליפסה 11">
              <a:extLst>
                <a:ext uri="{FF2B5EF4-FFF2-40B4-BE49-F238E27FC236}">
                  <a16:creationId xmlns:a16="http://schemas.microsoft.com/office/drawing/2014/main" id="{49666B04-B245-4287-8401-B06F369DB283}"/>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0E5BE4FE-B670-1658-ED0F-8139ECB9D4A9}"/>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00D84AB8-9956-8AF5-A450-9C7DB9B78821}"/>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3DE4D650-B962-A89E-D07F-1D4CF01F568E}"/>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B116E63A-C320-9247-3175-01946013F19B}"/>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BE2D48D0-5586-46E4-D04B-C7249616CA8A}"/>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177B818-8CAE-E39C-5AC4-6FD3BBFE922F}"/>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D034739C-C240-A680-6A99-0512B1498F80}"/>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5BF54FE7-6F0D-6404-42F4-AF63FEAFE0E7}"/>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1D5A7893-9264-4E09-1AB1-D7AAC2D35CCB}"/>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544C1FB4-9D17-4EDC-DAD2-36533961B1F9}"/>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5C20834E-91CD-1E0D-1233-28EA8EBD32C0}"/>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9096F524-826A-7497-9FC6-1BE1BEEBF961}"/>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A356F49E-19DC-6B25-12D1-E182B166A959}"/>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5047D7E2-C635-D52B-CDBC-2E46A0AEDD54}"/>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C68F04DD-7B02-45FE-4F31-6197ADC12295}"/>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131B4794-6FBE-C35F-A080-BD65F67D773C}"/>
              </a:ext>
            </a:extLst>
          </p:cNvPr>
          <p:cNvGrpSpPr/>
          <p:nvPr/>
        </p:nvGrpSpPr>
        <p:grpSpPr>
          <a:xfrm rot="10800000" flipV="1">
            <a:off x="-17175" y="-3632"/>
            <a:ext cx="6892350" cy="69526"/>
            <a:chOff x="-1" y="-3"/>
            <a:chExt cx="3965612" cy="140680"/>
          </a:xfrm>
        </p:grpSpPr>
        <p:sp>
          <p:nvSpPr>
            <p:cNvPr id="30" name="מלבן 29">
              <a:extLst>
                <a:ext uri="{FF2B5EF4-FFF2-40B4-BE49-F238E27FC236}">
                  <a16:creationId xmlns:a16="http://schemas.microsoft.com/office/drawing/2014/main" id="{7578B099-99B1-777E-1E40-0A1A24EFFDEA}"/>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1" name="מלבן 30">
              <a:extLst>
                <a:ext uri="{FF2B5EF4-FFF2-40B4-BE49-F238E27FC236}">
                  <a16:creationId xmlns:a16="http://schemas.microsoft.com/office/drawing/2014/main" id="{3B75F1B5-A4C2-31A8-A1CD-01BDC6CB1EFE}"/>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2" name="מלבן 31">
              <a:extLst>
                <a:ext uri="{FF2B5EF4-FFF2-40B4-BE49-F238E27FC236}">
                  <a16:creationId xmlns:a16="http://schemas.microsoft.com/office/drawing/2014/main" id="{B426D837-6B2F-29A6-54A9-E0EAE2926BFF}"/>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3" name="מלבן 32">
              <a:extLst>
                <a:ext uri="{FF2B5EF4-FFF2-40B4-BE49-F238E27FC236}">
                  <a16:creationId xmlns:a16="http://schemas.microsoft.com/office/drawing/2014/main" id="{18AB9F2A-BBA5-6C01-DD37-AA2F26DC3F2F}"/>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4" name="מלבן 33">
              <a:extLst>
                <a:ext uri="{FF2B5EF4-FFF2-40B4-BE49-F238E27FC236}">
                  <a16:creationId xmlns:a16="http://schemas.microsoft.com/office/drawing/2014/main" id="{AA9A441B-5953-73F1-8B87-EF5D863DF031}"/>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sp>
        <p:nvSpPr>
          <p:cNvPr id="36" name="מלבן 35">
            <a:extLst>
              <a:ext uri="{FF2B5EF4-FFF2-40B4-BE49-F238E27FC236}">
                <a16:creationId xmlns:a16="http://schemas.microsoft.com/office/drawing/2014/main" id="{C3B35B28-1289-CB97-3602-D69BC17AC907}"/>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37" name="קבוצה 36">
            <a:extLst>
              <a:ext uri="{FF2B5EF4-FFF2-40B4-BE49-F238E27FC236}">
                <a16:creationId xmlns:a16="http://schemas.microsoft.com/office/drawing/2014/main" id="{35091E0E-A7A0-09E1-B1FE-251AF4FD9E34}"/>
              </a:ext>
            </a:extLst>
          </p:cNvPr>
          <p:cNvGrpSpPr/>
          <p:nvPr/>
        </p:nvGrpSpPr>
        <p:grpSpPr>
          <a:xfrm>
            <a:off x="6301262" y="300130"/>
            <a:ext cx="385444" cy="375273"/>
            <a:chOff x="11021786" y="2307771"/>
            <a:chExt cx="385444" cy="375273"/>
          </a:xfrm>
          <a:solidFill>
            <a:schemeClr val="bg1"/>
          </a:solidFill>
        </p:grpSpPr>
        <p:sp>
          <p:nvSpPr>
            <p:cNvPr id="38" name="אליפסה 37">
              <a:extLst>
                <a:ext uri="{FF2B5EF4-FFF2-40B4-BE49-F238E27FC236}">
                  <a16:creationId xmlns:a16="http://schemas.microsoft.com/office/drawing/2014/main" id="{2DAAD3B2-3C45-BE29-BA36-9F1BBDD48AA5}"/>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DC6D38FB-40AB-E721-305A-DCA2D632D60B}"/>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8756632D-586A-3B9A-B372-EC0846D98578}"/>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FF1CB323-3EDF-445A-BA84-356EDB860280}"/>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7C887FC2-F1A6-AB92-8D89-4680F7FA614E}"/>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A51EDF06-2EEF-9857-71A1-6846EA86C33B}"/>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75AED144-FF68-400E-5F3A-7B4F35DECD77}"/>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8ECEB926-7B8E-0D5C-05A6-29418F6CFEAB}"/>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A18A2771-FAF4-CBD7-F3BA-A9D59DBD56F7}"/>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F06E0943-58BA-AB03-BD08-195B120AFB3E}"/>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D2563DAA-EDF2-5326-F725-DBA9C2764A4A}"/>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0DA06BA7-D5E6-5C0F-DBCA-322D2566F75A}"/>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0343F7E9-5F84-B126-6212-D47CBE8203E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082218BE-9F4E-74CF-22EE-FE2F070DD48C}"/>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CCF20B1E-D06F-1FB2-6E05-E1F1D3575934}"/>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2E0822B-BEEA-3139-DD42-02304C1BE71B}"/>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4" name="מלבן 53">
            <a:extLst>
              <a:ext uri="{FF2B5EF4-FFF2-40B4-BE49-F238E27FC236}">
                <a16:creationId xmlns:a16="http://schemas.microsoft.com/office/drawing/2014/main" id="{CED8AA8A-7EE2-2195-4AE7-A083DD8C0988}"/>
              </a:ext>
            </a:extLst>
          </p:cNvPr>
          <p:cNvSpPr/>
          <p:nvPr/>
        </p:nvSpPr>
        <p:spPr>
          <a:xfrm>
            <a:off x="6207327" y="201110"/>
            <a:ext cx="573314" cy="573314"/>
          </a:xfrm>
          <a:prstGeom prst="rect">
            <a:avLst/>
          </a:prstGeom>
          <a:solidFill>
            <a:srgbClr val="308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55" name="קבוצה 54">
            <a:extLst>
              <a:ext uri="{FF2B5EF4-FFF2-40B4-BE49-F238E27FC236}">
                <a16:creationId xmlns:a16="http://schemas.microsoft.com/office/drawing/2014/main" id="{ACBE3C53-6107-F8A2-B440-5F6A98979755}"/>
              </a:ext>
            </a:extLst>
          </p:cNvPr>
          <p:cNvGrpSpPr/>
          <p:nvPr/>
        </p:nvGrpSpPr>
        <p:grpSpPr>
          <a:xfrm>
            <a:off x="6301262" y="300130"/>
            <a:ext cx="385444" cy="375273"/>
            <a:chOff x="11021786" y="2307771"/>
            <a:chExt cx="385444" cy="375273"/>
          </a:xfrm>
          <a:solidFill>
            <a:schemeClr val="bg1"/>
          </a:solidFill>
        </p:grpSpPr>
        <p:sp>
          <p:nvSpPr>
            <p:cNvPr id="56" name="אליפסה 55">
              <a:extLst>
                <a:ext uri="{FF2B5EF4-FFF2-40B4-BE49-F238E27FC236}">
                  <a16:creationId xmlns:a16="http://schemas.microsoft.com/office/drawing/2014/main" id="{36058CE4-70DD-A3B4-8D3F-2F5FF4B31AFA}"/>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E738B4CA-71D2-FADA-41B6-64136C9D8857}"/>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A79858FD-4616-F656-AA0A-CD59063C2096}"/>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E26F88E2-C057-5294-0BBC-F8E33EE6420A}"/>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DFCFB80F-A27B-9F13-D8CB-157F2FB9CB0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A8AF4480-1F3C-3E11-C483-FD004EF83C57}"/>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E18742C5-7155-48D0-9FC7-F998E9D900CA}"/>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3" name="אליפסה 62">
              <a:extLst>
                <a:ext uri="{FF2B5EF4-FFF2-40B4-BE49-F238E27FC236}">
                  <a16:creationId xmlns:a16="http://schemas.microsoft.com/office/drawing/2014/main" id="{3EA7D63F-FBD0-3324-C1B5-366CB584B140}"/>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C29833F7-B20B-0EDD-DF5E-BE6782483EED}"/>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7B87B684-6962-CB5B-97A7-0D369B53AB49}"/>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4226A58E-452C-58CE-2468-52182AC047BB}"/>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AAFEC617-71F4-64A5-CC81-E9944A957792}"/>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7AFC879F-FAFA-1645-991A-475A5CC5A8AE}"/>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137FD3E0-2EB9-0D3B-133C-638038F4D892}"/>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04EDE731-F431-B245-EC6F-85FC2C91CCB5}"/>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06A339C2-86AE-1F76-1E3F-BFED5BD32DC8}"/>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2" name="תמונה 1">
            <a:extLst>
              <a:ext uri="{FF2B5EF4-FFF2-40B4-BE49-F238E27FC236}">
                <a16:creationId xmlns:a16="http://schemas.microsoft.com/office/drawing/2014/main" id="{0A10C389-D289-9B02-5E32-13C502ACEC9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86403" y="1615906"/>
            <a:ext cx="6135537" cy="6135537"/>
          </a:xfrm>
          <a:prstGeom prst="rect">
            <a:avLst/>
          </a:prstGeom>
        </p:spPr>
      </p:pic>
      <p:sp>
        <p:nvSpPr>
          <p:cNvPr id="3" name="כותרת 11">
            <a:extLst>
              <a:ext uri="{FF2B5EF4-FFF2-40B4-BE49-F238E27FC236}">
                <a16:creationId xmlns:a16="http://schemas.microsoft.com/office/drawing/2014/main" id="{F72ADF4A-AD59-6B28-D631-FDD7BFE5AAF9}"/>
              </a:ext>
            </a:extLst>
          </p:cNvPr>
          <p:cNvSpPr>
            <a:spLocks noGrp="1"/>
          </p:cNvSpPr>
          <p:nvPr>
            <p:ph type="title"/>
          </p:nvPr>
        </p:nvSpPr>
        <p:spPr>
          <a:xfrm>
            <a:off x="2404411" y="4451543"/>
            <a:ext cx="2147722" cy="433023"/>
          </a:xfrm>
        </p:spPr>
        <p:txBody>
          <a:bodyPr>
            <a:noAutofit/>
          </a:bodyPr>
          <a:lstStyle/>
          <a:p>
            <a:pPr algn="ctr"/>
            <a:r>
              <a:rPr lang="he-IL" sz="3200" dirty="0">
                <a:latin typeface="Heebo Black" pitchFamily="2" charset="-79"/>
                <a:cs typeface="Heebo Black" pitchFamily="2" charset="-79"/>
              </a:rPr>
              <a:t>מודלים לתעסוקה</a:t>
            </a:r>
          </a:p>
        </p:txBody>
      </p:sp>
      <p:sp>
        <p:nvSpPr>
          <p:cNvPr id="4" name="תיבת טקסט 3">
            <a:extLst>
              <a:ext uri="{FF2B5EF4-FFF2-40B4-BE49-F238E27FC236}">
                <a16:creationId xmlns:a16="http://schemas.microsoft.com/office/drawing/2014/main" id="{83C5A034-ADFD-F4B9-9B4E-7A5A1B3882B2}"/>
              </a:ext>
            </a:extLst>
          </p:cNvPr>
          <p:cNvSpPr txBox="1"/>
          <p:nvPr/>
        </p:nvSpPr>
        <p:spPr>
          <a:xfrm>
            <a:off x="1262322" y="2649653"/>
            <a:ext cx="1020415" cy="738664"/>
          </a:xfrm>
          <a:prstGeom prst="rect">
            <a:avLst/>
          </a:prstGeom>
          <a:noFill/>
        </p:spPr>
        <p:txBody>
          <a:bodyPr wrap="square" rtlCol="1">
            <a:spAutoFit/>
          </a:bodyPr>
          <a:lstStyle/>
          <a:p>
            <a:pPr algn="ctr"/>
            <a:r>
              <a:rPr lang="he-IL" sz="1400" b="1" dirty="0">
                <a:latin typeface="Heebo" pitchFamily="2" charset="-79"/>
                <a:cs typeface="Heebo" pitchFamily="2" charset="-79"/>
              </a:rPr>
              <a:t>עסק עצמאי (פרילנס) </a:t>
            </a:r>
          </a:p>
        </p:txBody>
      </p:sp>
      <p:sp>
        <p:nvSpPr>
          <p:cNvPr id="5" name="תיבת טקסט 4">
            <a:extLst>
              <a:ext uri="{FF2B5EF4-FFF2-40B4-BE49-F238E27FC236}">
                <a16:creationId xmlns:a16="http://schemas.microsoft.com/office/drawing/2014/main" id="{DB62DFF2-C10F-BED9-2E20-4C5E6BAF7C8F}"/>
              </a:ext>
            </a:extLst>
          </p:cNvPr>
          <p:cNvSpPr txBox="1"/>
          <p:nvPr/>
        </p:nvSpPr>
        <p:spPr>
          <a:xfrm>
            <a:off x="1262322" y="5871310"/>
            <a:ext cx="1020415" cy="954107"/>
          </a:xfrm>
          <a:prstGeom prst="rect">
            <a:avLst/>
          </a:prstGeom>
          <a:noFill/>
        </p:spPr>
        <p:txBody>
          <a:bodyPr wrap="square" rtlCol="1">
            <a:spAutoFit/>
          </a:bodyPr>
          <a:lstStyle/>
          <a:p>
            <a:pPr algn="ctr"/>
            <a:r>
              <a:rPr lang="he-IL" sz="1400" b="1" dirty="0">
                <a:latin typeface="Heebo" pitchFamily="2" charset="-79"/>
                <a:cs typeface="Heebo" pitchFamily="2" charset="-79"/>
              </a:rPr>
              <a:t>עסק חינוכי </a:t>
            </a:r>
            <a:br>
              <a:rPr lang="en-US" sz="1400" b="1" dirty="0">
                <a:latin typeface="Heebo" pitchFamily="2" charset="-79"/>
                <a:cs typeface="Heebo" pitchFamily="2" charset="-79"/>
              </a:rPr>
            </a:br>
            <a:r>
              <a:rPr lang="he-IL" sz="1400" b="1" dirty="0">
                <a:latin typeface="Heebo" pitchFamily="2" charset="-79"/>
                <a:cs typeface="Heebo" pitchFamily="2" charset="-79"/>
              </a:rPr>
              <a:t>(מודל שותפים)</a:t>
            </a:r>
          </a:p>
        </p:txBody>
      </p:sp>
      <p:sp>
        <p:nvSpPr>
          <p:cNvPr id="28" name="תיבת טקסט 27">
            <a:extLst>
              <a:ext uri="{FF2B5EF4-FFF2-40B4-BE49-F238E27FC236}">
                <a16:creationId xmlns:a16="http://schemas.microsoft.com/office/drawing/2014/main" id="{5D39DAD8-F1DB-FB0A-8667-614EFBE6A88B}"/>
              </a:ext>
            </a:extLst>
          </p:cNvPr>
          <p:cNvSpPr txBox="1"/>
          <p:nvPr/>
        </p:nvSpPr>
        <p:spPr>
          <a:xfrm>
            <a:off x="3024649" y="6759830"/>
            <a:ext cx="808700" cy="584775"/>
          </a:xfrm>
          <a:prstGeom prst="rect">
            <a:avLst/>
          </a:prstGeom>
          <a:noFill/>
        </p:spPr>
        <p:txBody>
          <a:bodyPr wrap="square" rtlCol="1">
            <a:spAutoFit/>
          </a:bodyPr>
          <a:lstStyle/>
          <a:p>
            <a:pPr algn="ctr"/>
            <a:r>
              <a:rPr lang="he-IL" sz="1600" b="1" dirty="0">
                <a:latin typeface="Heebo" pitchFamily="2" charset="-79"/>
                <a:cs typeface="Heebo" pitchFamily="2" charset="-79"/>
              </a:rPr>
              <a:t>צמוד בסיס</a:t>
            </a:r>
          </a:p>
        </p:txBody>
      </p:sp>
      <p:sp>
        <p:nvSpPr>
          <p:cNvPr id="35" name="תיבת טקסט 34">
            <a:extLst>
              <a:ext uri="{FF2B5EF4-FFF2-40B4-BE49-F238E27FC236}">
                <a16:creationId xmlns:a16="http://schemas.microsoft.com/office/drawing/2014/main" id="{E63E93CD-5B79-4FBD-06A3-28476FE06ECB}"/>
              </a:ext>
            </a:extLst>
          </p:cNvPr>
          <p:cNvSpPr txBox="1"/>
          <p:nvPr/>
        </p:nvSpPr>
        <p:spPr>
          <a:xfrm>
            <a:off x="4764179" y="6086753"/>
            <a:ext cx="732285" cy="523220"/>
          </a:xfrm>
          <a:prstGeom prst="rect">
            <a:avLst/>
          </a:prstGeom>
          <a:noFill/>
        </p:spPr>
        <p:txBody>
          <a:bodyPr wrap="square" rtlCol="1">
            <a:spAutoFit/>
          </a:bodyPr>
          <a:lstStyle/>
          <a:p>
            <a:pPr algn="ctr"/>
            <a:r>
              <a:rPr lang="he-IL" sz="1400" b="1" dirty="0">
                <a:latin typeface="Heebo" pitchFamily="2" charset="-79"/>
                <a:cs typeface="Heebo" pitchFamily="2" charset="-79"/>
              </a:rPr>
              <a:t>צמוד מפעל</a:t>
            </a:r>
          </a:p>
        </p:txBody>
      </p:sp>
      <p:sp>
        <p:nvSpPr>
          <p:cNvPr id="72" name="תיבת טקסט 71">
            <a:extLst>
              <a:ext uri="{FF2B5EF4-FFF2-40B4-BE49-F238E27FC236}">
                <a16:creationId xmlns:a16="http://schemas.microsoft.com/office/drawing/2014/main" id="{508A26B6-4272-DF57-3A44-07A3563199A9}"/>
              </a:ext>
            </a:extLst>
          </p:cNvPr>
          <p:cNvSpPr txBox="1"/>
          <p:nvPr/>
        </p:nvSpPr>
        <p:spPr>
          <a:xfrm>
            <a:off x="4724885" y="2731652"/>
            <a:ext cx="803060" cy="584775"/>
          </a:xfrm>
          <a:prstGeom prst="rect">
            <a:avLst/>
          </a:prstGeom>
          <a:noFill/>
        </p:spPr>
        <p:txBody>
          <a:bodyPr wrap="square" rtlCol="1">
            <a:spAutoFit/>
          </a:bodyPr>
          <a:lstStyle/>
          <a:p>
            <a:pPr algn="ctr"/>
            <a:r>
              <a:rPr lang="he-IL" sz="1600" b="1" dirty="0">
                <a:latin typeface="Heebo" pitchFamily="2" charset="-79"/>
                <a:cs typeface="Heebo" pitchFamily="2" charset="-79"/>
              </a:rPr>
              <a:t>ספק משנה</a:t>
            </a:r>
          </a:p>
        </p:txBody>
      </p:sp>
      <p:sp>
        <p:nvSpPr>
          <p:cNvPr id="73" name="תיבת טקסט 7">
            <a:extLst>
              <a:ext uri="{FF2B5EF4-FFF2-40B4-BE49-F238E27FC236}">
                <a16:creationId xmlns:a16="http://schemas.microsoft.com/office/drawing/2014/main" id="{C2D4E92A-8301-12AB-6556-53E9B6B79A17}"/>
              </a:ext>
            </a:extLst>
          </p:cNvPr>
          <p:cNvSpPr txBox="1"/>
          <p:nvPr/>
        </p:nvSpPr>
        <p:spPr>
          <a:xfrm>
            <a:off x="3011775" y="1937442"/>
            <a:ext cx="932994" cy="738664"/>
          </a:xfrm>
          <a:prstGeom prst="rect">
            <a:avLst/>
          </a:prstGeom>
          <a:noFill/>
        </p:spPr>
        <p:txBody>
          <a:bodyPr wrap="square" rtlCol="1">
            <a:spAutoFit/>
          </a:bodyPr>
          <a:lstStyle/>
          <a:p>
            <a:pPr algn="ctr"/>
            <a:r>
              <a:rPr lang="he-IL" sz="1400" b="1" dirty="0">
                <a:latin typeface="Heebo" pitchFamily="2" charset="-79"/>
                <a:cs typeface="Heebo" pitchFamily="2" charset="-79"/>
              </a:rPr>
              <a:t> תעסוקה "קלאסית" חיצונית </a:t>
            </a:r>
          </a:p>
        </p:txBody>
      </p:sp>
      <p:sp>
        <p:nvSpPr>
          <p:cNvPr id="74" name="תיבת טקסט 7">
            <a:extLst>
              <a:ext uri="{FF2B5EF4-FFF2-40B4-BE49-F238E27FC236}">
                <a16:creationId xmlns:a16="http://schemas.microsoft.com/office/drawing/2014/main" id="{8D42B25D-478A-2278-3D19-2DC207E48623}"/>
              </a:ext>
            </a:extLst>
          </p:cNvPr>
          <p:cNvSpPr txBox="1"/>
          <p:nvPr/>
        </p:nvSpPr>
        <p:spPr>
          <a:xfrm>
            <a:off x="568012" y="4422064"/>
            <a:ext cx="1020415" cy="523220"/>
          </a:xfrm>
          <a:prstGeom prst="rect">
            <a:avLst/>
          </a:prstGeom>
          <a:noFill/>
        </p:spPr>
        <p:txBody>
          <a:bodyPr wrap="square" rtlCol="1">
            <a:spAutoFit/>
          </a:bodyPr>
          <a:lstStyle/>
          <a:p>
            <a:pPr algn="ctr"/>
            <a:r>
              <a:rPr lang="he-IL" sz="1400" b="1" dirty="0">
                <a:latin typeface="Heebo" pitchFamily="2" charset="-79"/>
                <a:cs typeface="Heebo" pitchFamily="2" charset="-79"/>
              </a:rPr>
              <a:t>עבודה היברידית </a:t>
            </a:r>
          </a:p>
        </p:txBody>
      </p:sp>
      <p:sp>
        <p:nvSpPr>
          <p:cNvPr id="76" name="תיבת טקסט 75">
            <a:extLst>
              <a:ext uri="{FF2B5EF4-FFF2-40B4-BE49-F238E27FC236}">
                <a16:creationId xmlns:a16="http://schemas.microsoft.com/office/drawing/2014/main" id="{1650E3ED-21DE-E4F8-EFBF-93062CA68E32}"/>
              </a:ext>
            </a:extLst>
          </p:cNvPr>
          <p:cNvSpPr txBox="1"/>
          <p:nvPr/>
        </p:nvSpPr>
        <p:spPr>
          <a:xfrm>
            <a:off x="5168053" y="4289365"/>
            <a:ext cx="1297975" cy="738664"/>
          </a:xfrm>
          <a:prstGeom prst="rect">
            <a:avLst/>
          </a:prstGeom>
          <a:noFill/>
        </p:spPr>
        <p:txBody>
          <a:bodyPr wrap="square">
            <a:spAutoFit/>
          </a:bodyPr>
          <a:lstStyle/>
          <a:p>
            <a:pPr algn="ctr" rtl="1"/>
            <a:r>
              <a:rPr lang="en-US" sz="1400" b="1" dirty="0">
                <a:solidFill>
                  <a:srgbClr val="000000"/>
                </a:solidFill>
                <a:latin typeface="Heebo" pitchFamily="2" charset="-79"/>
                <a:ea typeface="Calibri" panose="020F0502020204030204" pitchFamily="34" charset="0"/>
                <a:cs typeface="Heebo" pitchFamily="2" charset="-79"/>
              </a:rPr>
              <a:t> </a:t>
            </a:r>
            <a:r>
              <a:rPr lang="en-US" sz="1400" b="1" dirty="0" err="1">
                <a:solidFill>
                  <a:srgbClr val="000000"/>
                </a:solidFill>
                <a:latin typeface="Heebo" pitchFamily="2" charset="-79"/>
                <a:ea typeface="Calibri" panose="020F0502020204030204" pitchFamily="34" charset="0"/>
                <a:cs typeface="Heebo" pitchFamily="2" charset="-79"/>
              </a:rPr>
              <a:t>צמוד</a:t>
            </a:r>
            <a:r>
              <a:rPr lang="en-US" sz="1400" b="1" dirty="0">
                <a:solidFill>
                  <a:srgbClr val="000000"/>
                </a:solidFill>
                <a:latin typeface="Heebo" pitchFamily="2" charset="-79"/>
                <a:ea typeface="Calibri" panose="020F0502020204030204" pitchFamily="34" charset="0"/>
                <a:cs typeface="Heebo" pitchFamily="2" charset="-79"/>
              </a:rPr>
              <a:t> </a:t>
            </a:r>
            <a:r>
              <a:rPr lang="en-US" sz="1400" b="1" dirty="0" err="1">
                <a:solidFill>
                  <a:srgbClr val="000000"/>
                </a:solidFill>
                <a:latin typeface="Heebo" pitchFamily="2" charset="-79"/>
                <a:ea typeface="Calibri" panose="020F0502020204030204" pitchFamily="34" charset="0"/>
                <a:cs typeface="Heebo" pitchFamily="2" charset="-79"/>
              </a:rPr>
              <a:t>אתגר</a:t>
            </a:r>
            <a:r>
              <a:rPr lang="en-US" sz="1400" b="1" dirty="0">
                <a:solidFill>
                  <a:srgbClr val="000000"/>
                </a:solidFill>
                <a:latin typeface="Heebo" pitchFamily="2" charset="-79"/>
                <a:ea typeface="Calibri" panose="020F0502020204030204" pitchFamily="34" charset="0"/>
                <a:cs typeface="Heebo" pitchFamily="2" charset="-79"/>
              </a:rPr>
              <a:t> </a:t>
            </a:r>
            <a:r>
              <a:rPr lang="en-US" sz="1400" b="1" dirty="0" err="1">
                <a:solidFill>
                  <a:srgbClr val="000000"/>
                </a:solidFill>
                <a:latin typeface="Heebo" pitchFamily="2" charset="-79"/>
                <a:ea typeface="Calibri" panose="020F0502020204030204" pitchFamily="34" charset="0"/>
                <a:cs typeface="Heebo" pitchFamily="2" charset="-79"/>
              </a:rPr>
              <a:t>סביבתי</a:t>
            </a:r>
            <a:r>
              <a:rPr lang="en-US" sz="1400" b="1" dirty="0">
                <a:solidFill>
                  <a:srgbClr val="000000"/>
                </a:solidFill>
                <a:latin typeface="Heebo" pitchFamily="2" charset="-79"/>
                <a:ea typeface="Calibri" panose="020F0502020204030204" pitchFamily="34" charset="0"/>
                <a:cs typeface="Heebo" pitchFamily="2" charset="-79"/>
              </a:rPr>
              <a:t>/</a:t>
            </a:r>
            <a:r>
              <a:rPr lang="en-US" sz="1400" b="1" dirty="0" err="1">
                <a:solidFill>
                  <a:srgbClr val="000000"/>
                </a:solidFill>
                <a:latin typeface="Heebo" pitchFamily="2" charset="-79"/>
                <a:ea typeface="Calibri" panose="020F0502020204030204" pitchFamily="34" charset="0"/>
                <a:cs typeface="Heebo" pitchFamily="2" charset="-79"/>
              </a:rPr>
              <a:t>חברתי</a:t>
            </a:r>
            <a:r>
              <a:rPr lang="en-US" sz="1400" b="1" dirty="0">
                <a:solidFill>
                  <a:srgbClr val="000000"/>
                </a:solidFill>
                <a:latin typeface="Heebo" pitchFamily="2" charset="-79"/>
                <a:ea typeface="Calibri" panose="020F0502020204030204" pitchFamily="34" charset="0"/>
                <a:cs typeface="Heebo" pitchFamily="2" charset="-79"/>
              </a:rPr>
              <a:t>/</a:t>
            </a:r>
            <a:r>
              <a:rPr lang="en-US" sz="1400" b="1" dirty="0" err="1">
                <a:solidFill>
                  <a:srgbClr val="000000"/>
                </a:solidFill>
                <a:latin typeface="Heebo" pitchFamily="2" charset="-79"/>
                <a:ea typeface="Calibri" panose="020F0502020204030204" pitchFamily="34" charset="0"/>
                <a:cs typeface="Heebo" pitchFamily="2" charset="-79"/>
              </a:rPr>
              <a:t>קהילתי</a:t>
            </a:r>
            <a:endParaRPr lang="he-IL" sz="1400" b="1" dirty="0"/>
          </a:p>
        </p:txBody>
      </p:sp>
      <p:pic>
        <p:nvPicPr>
          <p:cNvPr id="75" name="תמונה 74">
            <a:extLst>
              <a:ext uri="{FF2B5EF4-FFF2-40B4-BE49-F238E27FC236}">
                <a16:creationId xmlns:a16="http://schemas.microsoft.com/office/drawing/2014/main" id="{17C59390-3175-4A53-F8DD-45CAEFF7C1E6}"/>
              </a:ext>
            </a:extLst>
          </p:cNvPr>
          <p:cNvPicPr>
            <a:picLocks noChangeAspect="1"/>
          </p:cNvPicPr>
          <p:nvPr/>
        </p:nvPicPr>
        <p:blipFill>
          <a:blip r:embed="rId7"/>
          <a:stretch>
            <a:fillRect/>
          </a:stretch>
        </p:blipFill>
        <p:spPr>
          <a:xfrm>
            <a:off x="4807411" y="9333656"/>
            <a:ext cx="2001821" cy="474390"/>
          </a:xfrm>
          <a:prstGeom prst="rect">
            <a:avLst/>
          </a:prstGeom>
        </p:spPr>
      </p:pic>
    </p:spTree>
    <p:extLst>
      <p:ext uri="{BB962C8B-B14F-4D97-AF65-F5344CB8AC3E}">
        <p14:creationId xmlns:p14="http://schemas.microsoft.com/office/powerpoint/2010/main" val="3991776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דיאגרמה 3">
            <a:extLst>
              <a:ext uri="{FF2B5EF4-FFF2-40B4-BE49-F238E27FC236}">
                <a16:creationId xmlns:a16="http://schemas.microsoft.com/office/drawing/2014/main" id="{F9BCAD34-328E-5416-D16F-C768A24780B6}"/>
              </a:ext>
            </a:extLst>
          </p:cNvPr>
          <p:cNvGraphicFramePr/>
          <p:nvPr>
            <p:extLst>
              <p:ext uri="{D42A27DB-BD31-4B8C-83A1-F6EECF244321}">
                <p14:modId xmlns:p14="http://schemas.microsoft.com/office/powerpoint/2010/main" val="3856266980"/>
              </p:ext>
            </p:extLst>
          </p:nvPr>
        </p:nvGraphicFramePr>
        <p:xfrm>
          <a:off x="-271670" y="1811727"/>
          <a:ext cx="7348327" cy="60732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2" name="קבוצה 31">
            <a:extLst>
              <a:ext uri="{FF2B5EF4-FFF2-40B4-BE49-F238E27FC236}">
                <a16:creationId xmlns:a16="http://schemas.microsoft.com/office/drawing/2014/main" id="{4FD1253D-3665-E88D-DC6A-FDED0EAE93F2}"/>
              </a:ext>
            </a:extLst>
          </p:cNvPr>
          <p:cNvGrpSpPr/>
          <p:nvPr/>
        </p:nvGrpSpPr>
        <p:grpSpPr>
          <a:xfrm>
            <a:off x="1871935" y="1703531"/>
            <a:ext cx="276923" cy="547207"/>
            <a:chOff x="11021786" y="2307771"/>
            <a:chExt cx="385444" cy="375273"/>
          </a:xfrm>
          <a:solidFill>
            <a:schemeClr val="bg1"/>
          </a:solidFill>
        </p:grpSpPr>
        <p:sp>
          <p:nvSpPr>
            <p:cNvPr id="33" name="אליפסה 32">
              <a:extLst>
                <a:ext uri="{FF2B5EF4-FFF2-40B4-BE49-F238E27FC236}">
                  <a16:creationId xmlns:a16="http://schemas.microsoft.com/office/drawing/2014/main" id="{83E768F7-E846-CC0C-7AF6-CDB596027C6D}"/>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BFBEE7E0-E90B-091A-30E6-1A9AFD01C005}"/>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1299C7A1-200B-C950-CCAF-1889E19E9802}"/>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CCA7B215-055A-E0BF-6B65-7DE8BB841FCB}"/>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D69DB0E9-2737-6AE0-F761-115F5AF749A4}"/>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E3614FC9-33F2-5CD6-5B0B-588447EAC2FD}"/>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D030D1AE-4EB5-C0C0-0BBF-6AC9E2B856DA}"/>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B7E0A103-3D98-91C2-8C9A-9393A1746833}"/>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23464329-AAE3-4AB1-8C1A-F58836246A1B}"/>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5C58375-33AA-EA8C-D4E2-4CA70F62B65D}"/>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9935AE3C-DDD2-2778-BFD7-0E0B86C9F566}"/>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E4C8CCB6-9175-B0B1-7B6F-002A2777D517}"/>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7E382775-C714-8F32-183B-27FD4E7065DD}"/>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DDC67B71-D650-5B45-4293-83A0AFF4CC5F}"/>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C611CCE4-10F1-708B-CBDF-48988BE1A8CC}"/>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A521A713-2DA4-6828-D628-6798C59ECB2A}"/>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2" name="קבוצה 71">
            <a:extLst>
              <a:ext uri="{FF2B5EF4-FFF2-40B4-BE49-F238E27FC236}">
                <a16:creationId xmlns:a16="http://schemas.microsoft.com/office/drawing/2014/main" id="{6A2E7230-3992-9D10-A882-8722C25EC36D}"/>
              </a:ext>
            </a:extLst>
          </p:cNvPr>
          <p:cNvGrpSpPr/>
          <p:nvPr/>
        </p:nvGrpSpPr>
        <p:grpSpPr>
          <a:xfrm>
            <a:off x="1871935" y="1703531"/>
            <a:ext cx="276923" cy="547207"/>
            <a:chOff x="11021786" y="2307771"/>
            <a:chExt cx="385444" cy="375273"/>
          </a:xfrm>
          <a:solidFill>
            <a:schemeClr val="bg1"/>
          </a:solidFill>
        </p:grpSpPr>
        <p:sp>
          <p:nvSpPr>
            <p:cNvPr id="73" name="אליפסה 72">
              <a:extLst>
                <a:ext uri="{FF2B5EF4-FFF2-40B4-BE49-F238E27FC236}">
                  <a16:creationId xmlns:a16="http://schemas.microsoft.com/office/drawing/2014/main" id="{2C412604-D5F1-787D-B297-02746762F907}"/>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CB3B1242-6971-84B4-3B15-25826B9A15D0}"/>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1A3414AF-9D0C-5FF4-F8C8-13D86B405504}"/>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E49DA49D-C44A-60D9-79D5-BAB559DDC839}"/>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ED037462-AACC-DE56-D863-B97D5BE1BD38}"/>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102EFABC-1307-1426-3026-35CEDE546FA7}"/>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28DD92C6-EF88-D367-B0FB-515499261BC5}"/>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455FFC9A-8DE4-3011-65E9-E71185002AF1}"/>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15CB4809-8B2B-6A57-B317-2EAA9603DD24}"/>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1D8691D5-B93E-1B51-449D-F410028EDCC5}"/>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803DB0A1-CE15-224C-7C16-8776F32A841D}"/>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35E5990A-C9F3-6CA2-AC01-DF732CF640F1}"/>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17D44024-C257-96D2-4A1E-16D6B69E4537}"/>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1659D61B-605A-59E5-3118-DC5ED402DBD6}"/>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86D592E7-641C-F79E-6B98-7C2D59EAD148}"/>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0A0D868F-7C9A-5603-3522-8476268F8612}"/>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9" name="קבוצה 88">
            <a:extLst>
              <a:ext uri="{FF2B5EF4-FFF2-40B4-BE49-F238E27FC236}">
                <a16:creationId xmlns:a16="http://schemas.microsoft.com/office/drawing/2014/main" id="{9D128F6C-E369-BBBB-A995-F8EA1A28A6A6}"/>
              </a:ext>
            </a:extLst>
          </p:cNvPr>
          <p:cNvGrpSpPr/>
          <p:nvPr/>
        </p:nvGrpSpPr>
        <p:grpSpPr>
          <a:xfrm rot="5400000">
            <a:off x="-4919765" y="4919765"/>
            <a:ext cx="10000038" cy="160506"/>
            <a:chOff x="-1" y="-3"/>
            <a:chExt cx="3965612" cy="140680"/>
          </a:xfrm>
        </p:grpSpPr>
        <p:sp>
          <p:nvSpPr>
            <p:cNvPr id="90" name="מלבן 89">
              <a:extLst>
                <a:ext uri="{FF2B5EF4-FFF2-40B4-BE49-F238E27FC236}">
                  <a16:creationId xmlns:a16="http://schemas.microsoft.com/office/drawing/2014/main" id="{868BE1F7-FCCB-47CE-1039-A66DFA63D86F}"/>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91" name="מלבן 90">
              <a:extLst>
                <a:ext uri="{FF2B5EF4-FFF2-40B4-BE49-F238E27FC236}">
                  <a16:creationId xmlns:a16="http://schemas.microsoft.com/office/drawing/2014/main" id="{FCA2B5B7-0619-CF86-3EF5-BA20C6CE124C}"/>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2" name="מלבן 91">
              <a:extLst>
                <a:ext uri="{FF2B5EF4-FFF2-40B4-BE49-F238E27FC236}">
                  <a16:creationId xmlns:a16="http://schemas.microsoft.com/office/drawing/2014/main" id="{058FB969-58EF-899F-63B8-7835A4826752}"/>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3" name="מלבן 92">
              <a:extLst>
                <a:ext uri="{FF2B5EF4-FFF2-40B4-BE49-F238E27FC236}">
                  <a16:creationId xmlns:a16="http://schemas.microsoft.com/office/drawing/2014/main" id="{8A5BD77F-3498-C1D7-DE39-B8B497CDC31B}"/>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4" name="מלבן 93">
              <a:extLst>
                <a:ext uri="{FF2B5EF4-FFF2-40B4-BE49-F238E27FC236}">
                  <a16:creationId xmlns:a16="http://schemas.microsoft.com/office/drawing/2014/main" id="{4DF93CE5-F2CB-573E-23CD-C8554AF5EFEA}"/>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pic>
        <p:nvPicPr>
          <p:cNvPr id="98" name="תמונה 97" descr="תמונה שמכילה גופן, צילום מסך, גרפיקה, טקסט&#10;&#10;התיאור נוצר באופן אוטומטי">
            <a:extLst>
              <a:ext uri="{FF2B5EF4-FFF2-40B4-BE49-F238E27FC236}">
                <a16:creationId xmlns:a16="http://schemas.microsoft.com/office/drawing/2014/main" id="{CE7669CC-F30A-A6DB-9A34-261BAA4D70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41365" y="9444727"/>
            <a:ext cx="794311" cy="303459"/>
          </a:xfrm>
          <a:prstGeom prst="rect">
            <a:avLst/>
          </a:prstGeom>
        </p:spPr>
      </p:pic>
      <p:pic>
        <p:nvPicPr>
          <p:cNvPr id="99" name="תמונה 98" descr="תמונה שמכילה צבעוני, צילום מסך, גרפיקה, יצירתיות&#10;&#10;התיאור נוצר באופן אוטומטי">
            <a:extLst>
              <a:ext uri="{FF2B5EF4-FFF2-40B4-BE49-F238E27FC236}">
                <a16:creationId xmlns:a16="http://schemas.microsoft.com/office/drawing/2014/main" id="{50EE8F30-BF12-2D45-6BD1-207258DC44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16068" y="9393157"/>
            <a:ext cx="1589024" cy="354608"/>
          </a:xfrm>
          <a:prstGeom prst="rect">
            <a:avLst/>
          </a:prstGeom>
        </p:spPr>
      </p:pic>
      <p:pic>
        <p:nvPicPr>
          <p:cNvPr id="100" name="תמונה 99" descr="תמונה שמכילה גופן, גרפיקה, עיצוב גרפי, לוגו&#10;&#10;התיאור נוצר באופן אוטומטי">
            <a:extLst>
              <a:ext uri="{FF2B5EF4-FFF2-40B4-BE49-F238E27FC236}">
                <a16:creationId xmlns:a16="http://schemas.microsoft.com/office/drawing/2014/main" id="{C0385202-C790-6321-FA98-FBDF2B2008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5696" y="9444727"/>
            <a:ext cx="1133889" cy="245675"/>
          </a:xfrm>
          <a:prstGeom prst="rect">
            <a:avLst/>
          </a:prstGeom>
        </p:spPr>
      </p:pic>
      <p:sp>
        <p:nvSpPr>
          <p:cNvPr id="2" name="כותרת 10">
            <a:extLst>
              <a:ext uri="{FF2B5EF4-FFF2-40B4-BE49-F238E27FC236}">
                <a16:creationId xmlns:a16="http://schemas.microsoft.com/office/drawing/2014/main" id="{236DF4F2-4550-7F6C-0929-40E87B6728B1}"/>
              </a:ext>
            </a:extLst>
          </p:cNvPr>
          <p:cNvSpPr txBox="1">
            <a:spLocks/>
          </p:cNvSpPr>
          <p:nvPr/>
        </p:nvSpPr>
        <p:spPr>
          <a:xfrm>
            <a:off x="279755" y="207304"/>
            <a:ext cx="5915025"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3200" dirty="0"/>
              <a:t>פירוט פירמידת החניכות</a:t>
            </a:r>
          </a:p>
        </p:txBody>
      </p:sp>
      <p:sp>
        <p:nvSpPr>
          <p:cNvPr id="3" name="מלבן 2">
            <a:extLst>
              <a:ext uri="{FF2B5EF4-FFF2-40B4-BE49-F238E27FC236}">
                <a16:creationId xmlns:a16="http://schemas.microsoft.com/office/drawing/2014/main" id="{72D731AD-A2C0-CC01-4302-C359853ED804}"/>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5" name="קבוצה 4">
            <a:extLst>
              <a:ext uri="{FF2B5EF4-FFF2-40B4-BE49-F238E27FC236}">
                <a16:creationId xmlns:a16="http://schemas.microsoft.com/office/drawing/2014/main" id="{AA8A52B6-9A5C-CA47-2784-B5AF49764D7D}"/>
              </a:ext>
            </a:extLst>
          </p:cNvPr>
          <p:cNvGrpSpPr/>
          <p:nvPr/>
        </p:nvGrpSpPr>
        <p:grpSpPr>
          <a:xfrm>
            <a:off x="6301262" y="300130"/>
            <a:ext cx="385444" cy="375273"/>
            <a:chOff x="11021786" y="2307771"/>
            <a:chExt cx="385444" cy="375273"/>
          </a:xfrm>
          <a:solidFill>
            <a:schemeClr val="bg1"/>
          </a:solidFill>
        </p:grpSpPr>
        <p:sp>
          <p:nvSpPr>
            <p:cNvPr id="7" name="אליפסה 6">
              <a:extLst>
                <a:ext uri="{FF2B5EF4-FFF2-40B4-BE49-F238E27FC236}">
                  <a16:creationId xmlns:a16="http://schemas.microsoft.com/office/drawing/2014/main" id="{1DEEEE2A-3C41-AB5C-8C9B-97717435C4CA}"/>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9ACEDEC5-1C64-1634-FD1E-B780404F1D0D}"/>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89865F7A-F6C7-5A09-4E19-AE5B45C3F80B}"/>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64A490A9-CDAC-7469-5BA6-47AF563D327C}"/>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C3B7E04C-34AC-F04D-8AB1-FFD966ED56B2}"/>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C95B50CF-A603-E682-A7C5-CAF292E2FEE0}"/>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0E527A64-119B-EC0D-C45C-1331B0C5CFDD}"/>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2990E8C0-1E14-3F80-1433-632E4CA144FF}"/>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E99A96D7-A71B-A5A5-5003-5981FCE5355C}"/>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88749B61-EFFD-5C57-1E74-B18BD57484E5}"/>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2E848D47-FDD1-644A-9199-10C79B0A002C}"/>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91F409AF-6DF6-7738-3180-73C3C3280D6D}"/>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F3749F52-C890-9BA0-C810-F06837AE0FC0}"/>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C2D5B371-943C-09A8-579F-F9BE8F789FE6}"/>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20E31B63-E2A0-C4AB-0D0C-C1BD5F6E11B1}"/>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B3C1998F-8390-147D-E498-745FA40562D8}"/>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 name="מלבן 22">
            <a:extLst>
              <a:ext uri="{FF2B5EF4-FFF2-40B4-BE49-F238E27FC236}">
                <a16:creationId xmlns:a16="http://schemas.microsoft.com/office/drawing/2014/main" id="{C441A8E5-A320-D5A8-EED3-C1CA231369BA}"/>
              </a:ext>
            </a:extLst>
          </p:cNvPr>
          <p:cNvSpPr/>
          <p:nvPr/>
        </p:nvSpPr>
        <p:spPr>
          <a:xfrm>
            <a:off x="6207327" y="201110"/>
            <a:ext cx="573314" cy="573314"/>
          </a:xfrm>
          <a:prstGeom prst="rect">
            <a:avLst/>
          </a:prstGeom>
          <a:solidFill>
            <a:srgbClr val="EB585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24" name="קבוצה 23">
            <a:extLst>
              <a:ext uri="{FF2B5EF4-FFF2-40B4-BE49-F238E27FC236}">
                <a16:creationId xmlns:a16="http://schemas.microsoft.com/office/drawing/2014/main" id="{E7EAAA79-D5E6-DE05-2B79-5A8B12A800B9}"/>
              </a:ext>
            </a:extLst>
          </p:cNvPr>
          <p:cNvGrpSpPr/>
          <p:nvPr/>
        </p:nvGrpSpPr>
        <p:grpSpPr>
          <a:xfrm>
            <a:off x="6301262" y="300130"/>
            <a:ext cx="385444" cy="375273"/>
            <a:chOff x="11021786" y="2307771"/>
            <a:chExt cx="385444" cy="375273"/>
          </a:xfrm>
          <a:solidFill>
            <a:schemeClr val="bg1"/>
          </a:solidFill>
        </p:grpSpPr>
        <p:sp>
          <p:nvSpPr>
            <p:cNvPr id="25" name="אליפסה 24">
              <a:extLst>
                <a:ext uri="{FF2B5EF4-FFF2-40B4-BE49-F238E27FC236}">
                  <a16:creationId xmlns:a16="http://schemas.microsoft.com/office/drawing/2014/main" id="{4397D2BD-53E7-831C-C39A-FB3B7786C54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F8A623CA-B28D-0335-BE45-63ACAFD28ACE}"/>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DE62FE75-7508-25F9-96E9-0166C7966FF3}"/>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C3999737-EA38-B851-E6FB-77797AA79A60}"/>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3890861D-3B46-0E18-3B99-89BD9BCB20DD}"/>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163339A-6EBD-0E0F-88DE-C78C13FA18E6}"/>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295DAAB6-C113-2988-8D74-54AA87A6A1B0}"/>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9" name="אליפסה 48">
              <a:extLst>
                <a:ext uri="{FF2B5EF4-FFF2-40B4-BE49-F238E27FC236}">
                  <a16:creationId xmlns:a16="http://schemas.microsoft.com/office/drawing/2014/main" id="{B2F8C591-0CB0-24CA-FD64-03539F03F051}"/>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6AB3A5DA-4ECD-FC84-D595-21C8F0BD325D}"/>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858D9768-0C9D-A41F-F005-E014FE8E149C}"/>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CE3F33A0-4438-454C-F783-0D1C24A236DF}"/>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CF33FDC1-C0EC-DEE8-038A-D2E0B0BE9501}"/>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6D4E1DFC-C971-9F35-A578-02D31489E883}"/>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02C473E6-3414-5491-D832-44DCFEEB9BD8}"/>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27056F70-9DFC-B35F-39DC-1C791669A1EC}"/>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28882D36-CE17-BF15-88E1-A6311A73D8B4}"/>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8" name="תיבת טקסט 57">
            <a:extLst>
              <a:ext uri="{FF2B5EF4-FFF2-40B4-BE49-F238E27FC236}">
                <a16:creationId xmlns:a16="http://schemas.microsoft.com/office/drawing/2014/main" id="{E87B22B6-B5FC-081D-A385-1257C7EE282D}"/>
              </a:ext>
            </a:extLst>
          </p:cNvPr>
          <p:cNvSpPr txBox="1"/>
          <p:nvPr/>
        </p:nvSpPr>
        <p:spPr>
          <a:xfrm>
            <a:off x="548711" y="774424"/>
            <a:ext cx="5599092" cy="1433085"/>
          </a:xfrm>
          <a:prstGeom prst="rect">
            <a:avLst/>
          </a:prstGeom>
          <a:noFill/>
        </p:spPr>
        <p:txBody>
          <a:bodyPr wrap="square">
            <a:spAutoFit/>
          </a:bodyPr>
          <a:lstStyle/>
          <a:p>
            <a:pPr algn="r" rtl="1">
              <a:lnSpc>
                <a:spcPct val="115000"/>
              </a:lnSpc>
              <a:spcAft>
                <a:spcPts val="563"/>
              </a:spcAft>
            </a:pPr>
            <a:r>
              <a:rPr lang="he-IL" sz="1800" b="1" dirty="0">
                <a:solidFill>
                  <a:srgbClr val="404040"/>
                </a:solidFill>
                <a:latin typeface="Calibri" panose="020F0502020204030204" pitchFamily="34" charset="0"/>
                <a:ea typeface="Calibri" panose="020F0502020204030204" pitchFamily="34" charset="0"/>
                <a:cs typeface="Heebo" pitchFamily="2" charset="-79"/>
              </a:rPr>
              <a:t>כלי לניתוח ומעקב אחר שלבי התפתחות בתעסוקת תלמידים במקומות העבודה ובחיי בית הספר</a:t>
            </a:r>
            <a:endParaRPr lang="en-US" sz="2800" dirty="0">
              <a:solidFill>
                <a:srgbClr val="404040"/>
              </a:solidFill>
              <a:latin typeface="Calibri" panose="020F0502020204030204" pitchFamily="34" charset="0"/>
              <a:ea typeface="Calibri" panose="020F0502020204030204" pitchFamily="34" charset="0"/>
              <a:cs typeface="Heebo" pitchFamily="2" charset="-79"/>
            </a:endParaRPr>
          </a:p>
          <a:p>
            <a:pPr algn="r" rtl="1">
              <a:lnSpc>
                <a:spcPct val="115000"/>
              </a:lnSpc>
              <a:spcAft>
                <a:spcPts val="563"/>
              </a:spcAft>
            </a:pPr>
            <a:r>
              <a:rPr lang="he-IL" sz="1800" dirty="0">
                <a:solidFill>
                  <a:srgbClr val="404040"/>
                </a:solidFill>
                <a:latin typeface="Calibri" panose="020F0502020204030204" pitchFamily="34" charset="0"/>
                <a:ea typeface="Calibri" panose="020F0502020204030204" pitchFamily="34" charset="0"/>
                <a:cs typeface="Heebo" pitchFamily="2" charset="-79"/>
              </a:rPr>
              <a:t>משמש בעיקר לאחר השמת תלמידים ולאורך שנות ההכשרה.</a:t>
            </a:r>
            <a:endParaRPr lang="en-US" sz="2800" dirty="0">
              <a:solidFill>
                <a:srgbClr val="404040"/>
              </a:solidFill>
              <a:latin typeface="Calibri" panose="020F0502020204030204" pitchFamily="34" charset="0"/>
              <a:ea typeface="Calibri" panose="020F0502020204030204" pitchFamily="34" charset="0"/>
              <a:cs typeface="Heebo" pitchFamily="2" charset="-79"/>
            </a:endParaRPr>
          </a:p>
        </p:txBody>
      </p:sp>
      <p:sp>
        <p:nvSpPr>
          <p:cNvPr id="61" name="Rectangle 1">
            <a:extLst>
              <a:ext uri="{FF2B5EF4-FFF2-40B4-BE49-F238E27FC236}">
                <a16:creationId xmlns:a16="http://schemas.microsoft.com/office/drawing/2014/main" id="{A374557B-43D5-4300-2402-EDEF96D19997}"/>
              </a:ext>
            </a:extLst>
          </p:cNvPr>
          <p:cNvSpPr>
            <a:spLocks noChangeArrowheads="1"/>
          </p:cNvSpPr>
          <p:nvPr/>
        </p:nvSpPr>
        <p:spPr bwMode="auto">
          <a:xfrm>
            <a:off x="-108440" y="8013132"/>
            <a:ext cx="574708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tabLst/>
            </a:pPr>
            <a:r>
              <a:rPr lang="he-IL" altLang="he-IL" sz="1200" b="1" dirty="0">
                <a:latin typeface="Heebo" pitchFamily="2" charset="-79"/>
                <a:cs typeface="Heebo" pitchFamily="2" charset="-79"/>
              </a:rPr>
              <a:t>מקצועי |</a:t>
            </a:r>
            <a:endParaRPr kumimoji="0" lang="he-IL" altLang="he-IL" sz="1200" b="0" i="0" u="none" strike="noStrike" cap="none" normalizeH="0" baseline="0" dirty="0">
              <a:ln>
                <a:noFill/>
              </a:ln>
              <a:solidFill>
                <a:schemeClr val="tx1"/>
              </a:solidFill>
              <a:effectLst/>
              <a:latin typeface="Heebo" pitchFamily="2" charset="-79"/>
              <a:cs typeface="Heebo" pitchFamily="2" charset="-79"/>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altLang="he-IL" sz="1200" b="0" i="0" u="none" strike="noStrike" cap="none" normalizeH="0" baseline="0" dirty="0">
                <a:ln>
                  <a:noFill/>
                </a:ln>
                <a:solidFill>
                  <a:schemeClr val="tx1"/>
                </a:solidFill>
                <a:effectLst/>
                <a:latin typeface="Heebo" pitchFamily="2" charset="-79"/>
                <a:cs typeface="Heebo" pitchFamily="2" charset="-79"/>
              </a:rPr>
              <a:t>מתאר דבר שנעשה באופן שמותאם למקצוע ולדרישותיו.</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altLang="he-IL" sz="1200" b="0" i="0" u="none" strike="noStrike" cap="none" normalizeH="0" baseline="0" dirty="0">
                <a:ln>
                  <a:noFill/>
                </a:ln>
                <a:solidFill>
                  <a:schemeClr val="tx1"/>
                </a:solidFill>
                <a:effectLst/>
                <a:latin typeface="Heebo" pitchFamily="2" charset="-79"/>
                <a:cs typeface="Heebo" pitchFamily="2" charset="-79"/>
              </a:rPr>
              <a:t>מתמקד יותר באופן שבו פעולה מתבצעת ובידע הנדרש לביצועה.</a:t>
            </a:r>
          </a:p>
          <a:p>
            <a:pPr marL="0" marR="0" lvl="0" indent="0" algn="r" defTabSz="914400" rtl="1" eaLnBrk="0" fontAlgn="base" latinLnBrk="0" hangingPunct="0">
              <a:lnSpc>
                <a:spcPct val="100000"/>
              </a:lnSpc>
              <a:spcBef>
                <a:spcPct val="0"/>
              </a:spcBef>
              <a:spcAft>
                <a:spcPct val="0"/>
              </a:spcAft>
              <a:buClrTx/>
              <a:buSzTx/>
              <a:tabLst/>
            </a:pPr>
            <a:r>
              <a:rPr kumimoji="0" lang="he-IL" altLang="he-IL" sz="1200" b="1" i="0" u="none" strike="noStrike" cap="none" normalizeH="0" baseline="0" dirty="0">
                <a:ln>
                  <a:noFill/>
                </a:ln>
                <a:solidFill>
                  <a:schemeClr val="tx1"/>
                </a:solidFill>
                <a:effectLst/>
                <a:latin typeface="Heebo" pitchFamily="2" charset="-79"/>
                <a:cs typeface="Heebo" pitchFamily="2" charset="-79"/>
              </a:rPr>
              <a:t>מקצועני</a:t>
            </a:r>
            <a:r>
              <a:rPr lang="he-IL" altLang="he-IL" sz="1200" dirty="0">
                <a:latin typeface="Heebo" pitchFamily="2" charset="-79"/>
                <a:cs typeface="Heebo" pitchFamily="2" charset="-79"/>
              </a:rPr>
              <a:t> |</a:t>
            </a:r>
            <a:endParaRPr kumimoji="0" lang="he-IL" altLang="he-IL" sz="1200" b="0" i="0" u="none" strike="noStrike" cap="none" normalizeH="0" baseline="0" dirty="0">
              <a:ln>
                <a:noFill/>
              </a:ln>
              <a:solidFill>
                <a:schemeClr val="tx1"/>
              </a:solidFill>
              <a:effectLst/>
              <a:latin typeface="Heebo" pitchFamily="2" charset="-79"/>
              <a:cs typeface="Heebo" pitchFamily="2" charset="-79"/>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altLang="he-IL" sz="1200" b="0" i="0" u="none" strike="noStrike" cap="none" normalizeH="0" baseline="0" dirty="0">
                <a:ln>
                  <a:noFill/>
                </a:ln>
                <a:solidFill>
                  <a:schemeClr val="tx1"/>
                </a:solidFill>
                <a:effectLst/>
                <a:latin typeface="Heebo" pitchFamily="2" charset="-79"/>
                <a:cs typeface="Heebo" pitchFamily="2" charset="-79"/>
              </a:rPr>
              <a:t>מדגיש את הרמה הגבוהה והמתקדמת של העשייה או הביצועים.</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he-IL" altLang="he-IL" sz="1200" b="0" i="0" u="none" strike="noStrike" cap="none" normalizeH="0" baseline="0" dirty="0">
                <a:ln>
                  <a:noFill/>
                </a:ln>
                <a:solidFill>
                  <a:schemeClr val="tx1"/>
                </a:solidFill>
                <a:effectLst/>
                <a:latin typeface="Heebo" pitchFamily="2" charset="-79"/>
                <a:cs typeface="Heebo" pitchFamily="2" charset="-79"/>
              </a:rPr>
              <a:t>לעיתים קרובות מתייחס לאדם שעוסק במקצוע באופן מלא (בניגוד לחובבני).</a:t>
            </a:r>
          </a:p>
        </p:txBody>
      </p:sp>
      <p:pic>
        <p:nvPicPr>
          <p:cNvPr id="6" name="תמונה 5">
            <a:extLst>
              <a:ext uri="{FF2B5EF4-FFF2-40B4-BE49-F238E27FC236}">
                <a16:creationId xmlns:a16="http://schemas.microsoft.com/office/drawing/2014/main" id="{DABDB1D1-F288-DDDB-32BC-3479A0F0ED51}"/>
              </a:ext>
            </a:extLst>
          </p:cNvPr>
          <p:cNvPicPr>
            <a:picLocks noChangeAspect="1"/>
          </p:cNvPicPr>
          <p:nvPr/>
        </p:nvPicPr>
        <p:blipFill>
          <a:blip r:embed="rId11"/>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232092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F9C2F-4083-2EE8-18D3-99C8435E8C38}"/>
            </a:ext>
          </a:extLst>
        </p:cNvPr>
        <p:cNvGrpSpPr/>
        <p:nvPr/>
      </p:nvGrpSpPr>
      <p:grpSpPr>
        <a:xfrm>
          <a:off x="0" y="0"/>
          <a:ext cx="0" cy="0"/>
          <a:chOff x="0" y="0"/>
          <a:chExt cx="0" cy="0"/>
        </a:xfrm>
      </p:grpSpPr>
      <p:graphicFrame>
        <p:nvGraphicFramePr>
          <p:cNvPr id="6" name="טבלה 5">
            <a:extLst>
              <a:ext uri="{FF2B5EF4-FFF2-40B4-BE49-F238E27FC236}">
                <a16:creationId xmlns:a16="http://schemas.microsoft.com/office/drawing/2014/main" id="{AF552439-26FA-F09A-0D01-03105E80D217}"/>
              </a:ext>
            </a:extLst>
          </p:cNvPr>
          <p:cNvGraphicFramePr>
            <a:graphicFrameLocks noGrp="1"/>
          </p:cNvGraphicFramePr>
          <p:nvPr>
            <p:extLst>
              <p:ext uri="{D42A27DB-BD31-4B8C-83A1-F6EECF244321}">
                <p14:modId xmlns:p14="http://schemas.microsoft.com/office/powerpoint/2010/main" val="226807414"/>
              </p:ext>
            </p:extLst>
          </p:nvPr>
        </p:nvGraphicFramePr>
        <p:xfrm>
          <a:off x="479384" y="886544"/>
          <a:ext cx="6024161" cy="8456815"/>
        </p:xfrm>
        <a:graphic>
          <a:graphicData uri="http://schemas.openxmlformats.org/drawingml/2006/table">
            <a:tbl>
              <a:tblPr rtl="1" firstRow="1" bandRow="1">
                <a:tableStyleId>{5C22544A-7EE6-4342-B048-85BDC9FD1C3A}</a:tableStyleId>
              </a:tblPr>
              <a:tblGrid>
                <a:gridCol w="1075657">
                  <a:extLst>
                    <a:ext uri="{9D8B030D-6E8A-4147-A177-3AD203B41FA5}">
                      <a16:colId xmlns:a16="http://schemas.microsoft.com/office/drawing/2014/main" val="797556475"/>
                    </a:ext>
                  </a:extLst>
                </a:gridCol>
                <a:gridCol w="2602873">
                  <a:extLst>
                    <a:ext uri="{9D8B030D-6E8A-4147-A177-3AD203B41FA5}">
                      <a16:colId xmlns:a16="http://schemas.microsoft.com/office/drawing/2014/main" val="347447396"/>
                    </a:ext>
                  </a:extLst>
                </a:gridCol>
                <a:gridCol w="2345631">
                  <a:extLst>
                    <a:ext uri="{9D8B030D-6E8A-4147-A177-3AD203B41FA5}">
                      <a16:colId xmlns:a16="http://schemas.microsoft.com/office/drawing/2014/main" val="3345406121"/>
                    </a:ext>
                  </a:extLst>
                </a:gridCol>
              </a:tblGrid>
              <a:tr h="346089">
                <a:tc>
                  <a:txBody>
                    <a:bodyPr/>
                    <a:lstStyle/>
                    <a:p>
                      <a:pPr rtl="1"/>
                      <a:r>
                        <a:rPr lang="he-IL" sz="1800" dirty="0">
                          <a:latin typeface="Heebo" pitchFamily="2" charset="-79"/>
                          <a:cs typeface="Heebo" pitchFamily="2" charset="-79"/>
                        </a:rPr>
                        <a:t>שלב</a:t>
                      </a:r>
                    </a:p>
                  </a:txBody>
                  <a:tcPr>
                    <a:solidFill>
                      <a:srgbClr val="9481BB"/>
                    </a:solidFill>
                  </a:tcPr>
                </a:tc>
                <a:tc>
                  <a:txBody>
                    <a:bodyPr/>
                    <a:lstStyle/>
                    <a:p>
                      <a:pPr rtl="1"/>
                      <a:r>
                        <a:rPr lang="he-IL" sz="1800" dirty="0">
                          <a:latin typeface="Heebo" pitchFamily="2" charset="-79"/>
                          <a:cs typeface="Heebo" pitchFamily="2" charset="-79"/>
                        </a:rPr>
                        <a:t>פירוט (מחוון)</a:t>
                      </a:r>
                    </a:p>
                  </a:txBody>
                  <a:tcPr>
                    <a:solidFill>
                      <a:srgbClr val="9481BB"/>
                    </a:solidFill>
                  </a:tcPr>
                </a:tc>
                <a:tc>
                  <a:txBody>
                    <a:bodyPr/>
                    <a:lstStyle/>
                    <a:p>
                      <a:pPr rtl="1"/>
                      <a:r>
                        <a:rPr lang="he-IL" sz="1800" dirty="0">
                          <a:latin typeface="Heebo" pitchFamily="2" charset="-79"/>
                          <a:cs typeface="Heebo" pitchFamily="2" charset="-79"/>
                        </a:rPr>
                        <a:t>הערות</a:t>
                      </a:r>
                    </a:p>
                  </a:txBody>
                  <a:tcPr>
                    <a:solidFill>
                      <a:srgbClr val="9481BB"/>
                    </a:solidFill>
                  </a:tcPr>
                </a:tc>
                <a:extLst>
                  <a:ext uri="{0D108BD9-81ED-4DB2-BD59-A6C34878D82A}">
                    <a16:rowId xmlns:a16="http://schemas.microsoft.com/office/drawing/2014/main" val="4009056536"/>
                  </a:ext>
                </a:extLst>
              </a:tr>
              <a:tr h="1662654">
                <a:tc>
                  <a:txBody>
                    <a:bodyPr/>
                    <a:lstStyle/>
                    <a:p>
                      <a:pPr rtl="1"/>
                      <a:r>
                        <a:rPr lang="he-IL" sz="1400" b="1" dirty="0">
                          <a:latin typeface="Heebo" pitchFamily="2" charset="-79"/>
                          <a:cs typeface="Heebo" pitchFamily="2" charset="-79"/>
                        </a:rPr>
                        <a:t>סף</a:t>
                      </a:r>
                    </a:p>
                  </a:txBody>
                  <a:tcPr/>
                </a:tc>
                <a:tc>
                  <a:txBody>
                    <a:bodyPr/>
                    <a:lstStyle/>
                    <a:p>
                      <a:pPr marL="285750" indent="-285750" rtl="1">
                        <a:buFont typeface="Arial" panose="020B0604020202020204" pitchFamily="34" charset="0"/>
                        <a:buChar char="•"/>
                      </a:pPr>
                      <a:r>
                        <a:rPr lang="he-IL" sz="1400" dirty="0">
                          <a:latin typeface="Heebo" pitchFamily="2" charset="-79"/>
                          <a:cs typeface="Heebo" pitchFamily="2" charset="-79"/>
                        </a:rPr>
                        <a:t>תלוש שכר</a:t>
                      </a:r>
                    </a:p>
                    <a:p>
                      <a:pPr marL="285750" indent="-285750" rtl="1">
                        <a:buFont typeface="Arial" panose="020B0604020202020204" pitchFamily="34" charset="0"/>
                        <a:buChar char="•"/>
                      </a:pPr>
                      <a:r>
                        <a:rPr lang="he-IL" sz="1400" dirty="0">
                          <a:latin typeface="Heebo" pitchFamily="2" charset="-79"/>
                          <a:cs typeface="Heebo" pitchFamily="2" charset="-79"/>
                        </a:rPr>
                        <a:t>ביטוח</a:t>
                      </a:r>
                    </a:p>
                    <a:p>
                      <a:pPr marL="285750" indent="-285750" rtl="1">
                        <a:buFont typeface="Arial" panose="020B0604020202020204" pitchFamily="34" charset="0"/>
                        <a:buChar char="•"/>
                      </a:pPr>
                      <a:r>
                        <a:rPr lang="he-IL" sz="1400" dirty="0">
                          <a:latin typeface="Heebo" pitchFamily="2" charset="-79"/>
                          <a:cs typeface="Heebo" pitchFamily="2" charset="-79"/>
                        </a:rPr>
                        <a:t>חונך</a:t>
                      </a:r>
                    </a:p>
                    <a:p>
                      <a:pPr marL="285750" indent="-285750" rtl="1">
                        <a:buFont typeface="Arial" panose="020B0604020202020204" pitchFamily="34" charset="0"/>
                        <a:buChar char="•"/>
                      </a:pPr>
                      <a:r>
                        <a:rPr lang="he-IL" sz="1400" dirty="0">
                          <a:latin typeface="Heebo" pitchFamily="2" charset="-79"/>
                          <a:cs typeface="Heebo" pitchFamily="2" charset="-79"/>
                        </a:rPr>
                        <a:t>סביבה מכבדת, בטוחה ומוגנת </a:t>
                      </a:r>
                    </a:p>
                    <a:p>
                      <a:pPr marL="285750" indent="-285750" rtl="1">
                        <a:buFont typeface="Arial" panose="020B0604020202020204" pitchFamily="34" charset="0"/>
                        <a:buChar char="•"/>
                      </a:pPr>
                      <a:r>
                        <a:rPr lang="he-IL" sz="1400" dirty="0">
                          <a:latin typeface="Heebo" pitchFamily="2" charset="-79"/>
                          <a:cs typeface="Heebo" pitchFamily="2" charset="-79"/>
                        </a:rPr>
                        <a:t>דואלי- במקצוע המגמה</a:t>
                      </a:r>
                    </a:p>
                  </a:txBody>
                  <a:tcPr/>
                </a:tc>
                <a:tc>
                  <a:txBody>
                    <a:bodyPr/>
                    <a:lstStyle/>
                    <a:p>
                      <a:pPr rtl="1"/>
                      <a:r>
                        <a:rPr lang="he-IL" sz="1400" dirty="0">
                          <a:latin typeface="Heebo" pitchFamily="2" charset="-79"/>
                          <a:cs typeface="Heebo" pitchFamily="2" charset="-79"/>
                        </a:rPr>
                        <a:t>ביקור מקדים של רכז מקצוע במקום לבחינת בטיחותית ומקצועית</a:t>
                      </a:r>
                    </a:p>
                    <a:p>
                      <a:pPr rtl="1"/>
                      <a:endParaRPr lang="he-IL" sz="1400" dirty="0">
                        <a:latin typeface="Heebo" pitchFamily="2" charset="-79"/>
                        <a:cs typeface="Heebo" pitchFamily="2" charset="-79"/>
                      </a:endParaRPr>
                    </a:p>
                    <a:p>
                      <a:pPr rtl="1"/>
                      <a:r>
                        <a:rPr lang="he-IL" sz="1400" dirty="0">
                          <a:latin typeface="Heebo" pitchFamily="2" charset="-79"/>
                          <a:cs typeface="Heebo" pitchFamily="2" charset="-79"/>
                        </a:rPr>
                        <a:t>מפגש </a:t>
                      </a:r>
                      <a:r>
                        <a:rPr lang="he-IL" sz="1400" dirty="0" err="1">
                          <a:latin typeface="Heebo" pitchFamily="2" charset="-79"/>
                          <a:cs typeface="Heebo" pitchFamily="2" charset="-79"/>
                        </a:rPr>
                        <a:t>אינטייק</a:t>
                      </a:r>
                      <a:r>
                        <a:rPr lang="he-IL" sz="1400" dirty="0">
                          <a:latin typeface="Heebo" pitchFamily="2" charset="-79"/>
                          <a:cs typeface="Heebo" pitchFamily="2" charset="-79"/>
                        </a:rPr>
                        <a:t> מקדים של רכז התעסוקה עם המקום לבחינת הסעיפים ותאום ציפיות ברור (ראו צ'ק ליסט מצורף)</a:t>
                      </a:r>
                    </a:p>
                  </a:txBody>
                  <a:tcPr/>
                </a:tc>
                <a:extLst>
                  <a:ext uri="{0D108BD9-81ED-4DB2-BD59-A6C34878D82A}">
                    <a16:rowId xmlns:a16="http://schemas.microsoft.com/office/drawing/2014/main" val="2255984828"/>
                  </a:ext>
                </a:extLst>
              </a:tr>
              <a:tr h="1838996">
                <a:tc>
                  <a:txBody>
                    <a:bodyPr/>
                    <a:lstStyle/>
                    <a:p>
                      <a:pPr rtl="1"/>
                      <a:r>
                        <a:rPr lang="he-IL" sz="1400" b="1" dirty="0">
                          <a:latin typeface="Heebo" pitchFamily="2" charset="-79"/>
                          <a:cs typeface="Heebo" pitchFamily="2" charset="-79"/>
                        </a:rPr>
                        <a:t>מיומנויות וכישורים מקצועיים</a:t>
                      </a:r>
                    </a:p>
                  </a:txBody>
                  <a:tcPr/>
                </a:tc>
                <a:tc>
                  <a:txBody>
                    <a:bodyPr/>
                    <a:lstStyle/>
                    <a:p>
                      <a:pPr rtl="1"/>
                      <a:r>
                        <a:rPr lang="he-IL" sz="1400" dirty="0">
                          <a:latin typeface="Heebo" pitchFamily="2" charset="-79"/>
                          <a:cs typeface="Heebo" pitchFamily="2" charset="-79"/>
                        </a:rPr>
                        <a:t>סך כל המיומנויות והכישורים המקצועיים (לפי מה שהוגדר על ידי הפיקוח המקצועי) </a:t>
                      </a:r>
                    </a:p>
                    <a:p>
                      <a:pPr rtl="1"/>
                      <a:endParaRPr lang="he-IL" sz="1400" dirty="0">
                        <a:latin typeface="Heebo" pitchFamily="2" charset="-79"/>
                        <a:cs typeface="Heebo" pitchFamily="2" charset="-79"/>
                      </a:endParaRPr>
                    </a:p>
                    <a:p>
                      <a:pPr rtl="1"/>
                      <a:r>
                        <a:rPr lang="he-IL" sz="1400" dirty="0">
                          <a:latin typeface="Heebo" pitchFamily="2" charset="-79"/>
                          <a:cs typeface="Heebo" pitchFamily="2" charset="-79"/>
                        </a:rPr>
                        <a:t>תיק עבודות שמתקף את ההתנסויות המגוונות ואת רכישת המיומנויות והכישורים</a:t>
                      </a:r>
                    </a:p>
                  </a:txBody>
                  <a:tcPr/>
                </a:tc>
                <a:tc>
                  <a:txBody>
                    <a:bodyPr/>
                    <a:lstStyle/>
                    <a:p>
                      <a:pPr rtl="1"/>
                      <a:r>
                        <a:rPr lang="he-IL" sz="1400" dirty="0">
                          <a:latin typeface="Heebo" pitchFamily="2" charset="-79"/>
                          <a:cs typeface="Heebo" pitchFamily="2" charset="-79"/>
                        </a:rPr>
                        <a:t>כל רכז מגמה בסיוע הפיקוח המקצועי ירכיב רשימה של מיומנויות וכישורים שנכון להעמיק בהם בחניכות.</a:t>
                      </a:r>
                    </a:p>
                    <a:p>
                      <a:pPr rtl="1"/>
                      <a:r>
                        <a:rPr lang="he-IL" sz="1400" dirty="0">
                          <a:latin typeface="Heebo" pitchFamily="2" charset="-79"/>
                          <a:cs typeface="Heebo" pitchFamily="2" charset="-79"/>
                        </a:rPr>
                        <a:t>מיומנויות וכישורים כלליים ניתן לבחור מתוך נספח ייעודי.</a:t>
                      </a:r>
                    </a:p>
                  </a:txBody>
                  <a:tcPr/>
                </a:tc>
                <a:extLst>
                  <a:ext uri="{0D108BD9-81ED-4DB2-BD59-A6C34878D82A}">
                    <a16:rowId xmlns:a16="http://schemas.microsoft.com/office/drawing/2014/main" val="539780289"/>
                  </a:ext>
                </a:extLst>
              </a:tr>
              <a:tr h="2015339">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400" b="1" dirty="0">
                          <a:latin typeface="Heebo" pitchFamily="2" charset="-79"/>
                          <a:cs typeface="Heebo" pitchFamily="2" charset="-79"/>
                        </a:rPr>
                        <a:t>תהליכי התפתחות אישית ומצוינות מקצועית</a:t>
                      </a:r>
                    </a:p>
                  </a:txBody>
                  <a:tcPr/>
                </a:tc>
                <a:tc>
                  <a:txBody>
                    <a:bodyPr/>
                    <a:lstStyle/>
                    <a:p>
                      <a:pPr marL="285750" lvl="0" indent="-285750" fontAlgn="base">
                        <a:buFont typeface="Arial" panose="020B0604020202020204" pitchFamily="34" charset="0"/>
                        <a:buChar char="•"/>
                      </a:pPr>
                      <a:r>
                        <a:rPr lang="he-IL" sz="1400" dirty="0">
                          <a:latin typeface="Heebo" pitchFamily="2" charset="-79"/>
                          <a:cs typeface="Heebo" pitchFamily="2" charset="-79"/>
                        </a:rPr>
                        <a:t>מקום מעורר השראה</a:t>
                      </a:r>
                    </a:p>
                    <a:p>
                      <a:pPr marL="285750" lvl="0" indent="-285750" fontAlgn="base">
                        <a:buFont typeface="Arial" panose="020B0604020202020204" pitchFamily="34" charset="0"/>
                        <a:buChar char="•"/>
                      </a:pPr>
                      <a:r>
                        <a:rPr lang="he-IL" sz="1400" dirty="0">
                          <a:latin typeface="Heebo" pitchFamily="2" charset="-79"/>
                          <a:cs typeface="Heebo" pitchFamily="2" charset="-79"/>
                        </a:rPr>
                        <a:t>החניכות מזמנת התנסויות מגוונות ופותחות אופקים</a:t>
                      </a:r>
                      <a:endParaRPr lang="en-US" sz="1400" dirty="0">
                        <a:latin typeface="Heebo" pitchFamily="2" charset="-79"/>
                        <a:cs typeface="Heebo" pitchFamily="2" charset="-79"/>
                      </a:endParaRPr>
                    </a:p>
                    <a:p>
                      <a:pPr marL="285750" lvl="0" indent="-285750" fontAlgn="base">
                        <a:buFont typeface="Arial" panose="020B0604020202020204" pitchFamily="34" charset="0"/>
                        <a:buChar char="•"/>
                      </a:pPr>
                      <a:r>
                        <a:rPr lang="he-IL" sz="1400" dirty="0">
                          <a:latin typeface="Heebo" pitchFamily="2" charset="-79"/>
                          <a:cs typeface="Heebo" pitchFamily="2" charset="-79"/>
                        </a:rPr>
                        <a:t>התלמיד נדרש להתמודד עם אתגרים, דילמות ובעיות "בחיים האמיתיים</a:t>
                      </a:r>
                      <a:r>
                        <a:rPr lang="en-US" sz="1400" dirty="0">
                          <a:latin typeface="Heebo" pitchFamily="2" charset="-79"/>
                          <a:cs typeface="Heebo" pitchFamily="2" charset="-79"/>
                        </a:rPr>
                        <a:t>"</a:t>
                      </a:r>
                      <a:endParaRPr lang="he-IL" sz="1400" dirty="0">
                        <a:latin typeface="Heebo" pitchFamily="2" charset="-79"/>
                        <a:cs typeface="Heebo" pitchFamily="2" charset="-79"/>
                      </a:endParaRPr>
                    </a:p>
                    <a:p>
                      <a:pPr marL="285750" lvl="0" indent="-285750" fontAlgn="base">
                        <a:buFont typeface="Arial" panose="020B0604020202020204" pitchFamily="34" charset="0"/>
                        <a:buChar char="•"/>
                      </a:pPr>
                      <a:r>
                        <a:rPr lang="he-IL" sz="1400" dirty="0">
                          <a:latin typeface="Heebo" pitchFamily="2" charset="-79"/>
                          <a:cs typeface="Heebo" pitchFamily="2" charset="-79"/>
                        </a:rPr>
                        <a:t>מנטור- חיבור אישי, יודע לזהות את החוזקות ואת הקשיים ויודע ללוות את התלמדי בפיתוח ובטיפוח שלהם.</a:t>
                      </a:r>
                      <a:endParaRPr lang="en-US" sz="1400" dirty="0">
                        <a:latin typeface="Heebo" pitchFamily="2" charset="-79"/>
                        <a:cs typeface="Heebo" pitchFamily="2" charset="-79"/>
                      </a:endParaRPr>
                    </a:p>
                  </a:txBody>
                  <a:tcPr/>
                </a:tc>
                <a:tc>
                  <a:txBody>
                    <a:bodyPr/>
                    <a:lstStyle/>
                    <a:p>
                      <a:pPr rtl="1"/>
                      <a:r>
                        <a:rPr lang="he-IL" sz="1400" dirty="0">
                          <a:latin typeface="Heebo" pitchFamily="2" charset="-79"/>
                          <a:cs typeface="Heebo" pitchFamily="2" charset="-79"/>
                        </a:rPr>
                        <a:t>מומלץ ליצור מעיין  נקודות בחינה לאורך השנה בהן רכז התעסוקה בוחן זאת עם התלמיד ועם המקום. </a:t>
                      </a:r>
                    </a:p>
                    <a:p>
                      <a:pPr rtl="1"/>
                      <a:r>
                        <a:rPr lang="he-IL" sz="1400" dirty="0">
                          <a:latin typeface="Heebo" pitchFamily="2" charset="-79"/>
                          <a:cs typeface="Heebo" pitchFamily="2" charset="-79"/>
                        </a:rPr>
                        <a:t>כדאי לאסוף רעיונות טובים </a:t>
                      </a:r>
                      <a:r>
                        <a:rPr lang="he-IL" sz="1400" dirty="0" err="1">
                          <a:latin typeface="Heebo" pitchFamily="2" charset="-79"/>
                          <a:cs typeface="Heebo" pitchFamily="2" charset="-79"/>
                        </a:rPr>
                        <a:t>מחניכויות</a:t>
                      </a:r>
                      <a:r>
                        <a:rPr lang="he-IL" sz="1400" dirty="0">
                          <a:latin typeface="Heebo" pitchFamily="2" charset="-79"/>
                          <a:cs typeface="Heebo" pitchFamily="2" charset="-79"/>
                        </a:rPr>
                        <a:t> על מנת ליצור בנק השראה למקומות חניכות חדשים. </a:t>
                      </a:r>
                      <a:endParaRPr lang="en-US" sz="1400" dirty="0">
                        <a:latin typeface="Heebo" pitchFamily="2" charset="-79"/>
                        <a:cs typeface="Heebo" pitchFamily="2" charset="-79"/>
                      </a:endParaRPr>
                    </a:p>
                    <a:p>
                      <a:pPr rtl="1"/>
                      <a:r>
                        <a:rPr lang="he-IL" sz="1400" dirty="0">
                          <a:latin typeface="Heebo" pitchFamily="2" charset="-79"/>
                          <a:cs typeface="Heebo" pitchFamily="2" charset="-79"/>
                        </a:rPr>
                        <a:t>מוטיבציה והתמדה של התלמיד בחניכות.</a:t>
                      </a:r>
                    </a:p>
                  </a:txBody>
                  <a:tcPr/>
                </a:tc>
                <a:extLst>
                  <a:ext uri="{0D108BD9-81ED-4DB2-BD59-A6C34878D82A}">
                    <a16:rowId xmlns:a16="http://schemas.microsoft.com/office/drawing/2014/main" val="2551698036"/>
                  </a:ext>
                </a:extLst>
              </a:tr>
              <a:tr h="2015339">
                <a:tc>
                  <a:txBody>
                    <a:bodyPr/>
                    <a:lstStyle/>
                    <a:p>
                      <a:pPr rtl="1"/>
                      <a:r>
                        <a:rPr lang="he-IL" sz="1400" b="1" dirty="0">
                          <a:latin typeface="Heebo" pitchFamily="2" charset="-79"/>
                          <a:cs typeface="Heebo" pitchFamily="2" charset="-79"/>
                        </a:rPr>
                        <a:t>אופק תעסוקתי</a:t>
                      </a:r>
                    </a:p>
                  </a:txBody>
                  <a:tcPr/>
                </a:tc>
                <a:tc>
                  <a:txBody>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1400" dirty="0">
                          <a:latin typeface="Heebo" pitchFamily="2" charset="-79"/>
                          <a:cs typeface="Heebo" pitchFamily="2" charset="-79"/>
                        </a:rPr>
                        <a:t>חיבור לתהליכים עדכניים בעולם העבודה</a:t>
                      </a:r>
                      <a:endParaRPr lang="en-US" sz="1400" dirty="0">
                        <a:latin typeface="Heebo" pitchFamily="2" charset="-79"/>
                        <a:cs typeface="Heebo" pitchFamily="2" charset="-79"/>
                      </a:endParaRPr>
                    </a:p>
                    <a:p>
                      <a:pPr rtl="1"/>
                      <a:r>
                        <a:rPr lang="he-IL" sz="1400" dirty="0">
                          <a:latin typeface="Heebo" pitchFamily="2" charset="-79"/>
                          <a:cs typeface="Heebo" pitchFamily="2" charset="-79"/>
                        </a:rPr>
                        <a:t>עבודה משותפת על תיק עבודות רלוונטי לתחום</a:t>
                      </a:r>
                    </a:p>
                    <a:p>
                      <a:pPr marL="0" marR="0" lvl="0" indent="0" algn="r" defTabSz="685800" rtl="1" eaLnBrk="1" fontAlgn="auto" latinLnBrk="0" hangingPunct="1">
                        <a:lnSpc>
                          <a:spcPct val="100000"/>
                        </a:lnSpc>
                        <a:spcBef>
                          <a:spcPts val="0"/>
                        </a:spcBef>
                        <a:spcAft>
                          <a:spcPts val="0"/>
                        </a:spcAft>
                        <a:buClrTx/>
                        <a:buSzTx/>
                        <a:buFontTx/>
                        <a:buNone/>
                        <a:tabLst/>
                        <a:defRPr/>
                      </a:pPr>
                      <a:r>
                        <a:rPr lang="he-IL" sz="1400" dirty="0">
                          <a:latin typeface="Heebo" pitchFamily="2" charset="-79"/>
                          <a:cs typeface="Heebo" pitchFamily="2" charset="-79"/>
                        </a:rPr>
                        <a:t>התלמיד פוגש מומחים מובילים בתחום, בארץ ובעולם שמאפשרים לו יצירת נטוורקינג</a:t>
                      </a:r>
                      <a:endParaRPr lang="en-US" sz="1400" dirty="0">
                        <a:latin typeface="Heebo" pitchFamily="2" charset="-79"/>
                        <a:cs typeface="Heebo" pitchFamily="2" charset="-79"/>
                      </a:endParaRPr>
                    </a:p>
                  </a:txBody>
                  <a:tcPr/>
                </a:tc>
                <a:tc>
                  <a:txBody>
                    <a:bodyPr/>
                    <a:lstStyle/>
                    <a:p>
                      <a:pPr rtl="1"/>
                      <a:r>
                        <a:rPr lang="he-IL" sz="1400" dirty="0">
                          <a:latin typeface="Heebo" pitchFamily="2" charset="-79"/>
                          <a:cs typeface="Heebo" pitchFamily="2" charset="-79"/>
                        </a:rPr>
                        <a:t>מומלץ ליצור מפגשי חשיבה עם מקום החניכות כיצד לפתח זאת במהלך החניכות</a:t>
                      </a:r>
                    </a:p>
                  </a:txBody>
                  <a:tcPr/>
                </a:tc>
                <a:extLst>
                  <a:ext uri="{0D108BD9-81ED-4DB2-BD59-A6C34878D82A}">
                    <a16:rowId xmlns:a16="http://schemas.microsoft.com/office/drawing/2014/main" val="394050008"/>
                  </a:ext>
                </a:extLst>
              </a:tr>
            </a:tbl>
          </a:graphicData>
        </a:graphic>
      </p:graphicFrame>
      <p:grpSp>
        <p:nvGrpSpPr>
          <p:cNvPr id="89" name="קבוצה 88">
            <a:extLst>
              <a:ext uri="{FF2B5EF4-FFF2-40B4-BE49-F238E27FC236}">
                <a16:creationId xmlns:a16="http://schemas.microsoft.com/office/drawing/2014/main" id="{92D4F451-BC80-07F1-CEBE-C3D46E1D38A0}"/>
              </a:ext>
            </a:extLst>
          </p:cNvPr>
          <p:cNvGrpSpPr/>
          <p:nvPr/>
        </p:nvGrpSpPr>
        <p:grpSpPr>
          <a:xfrm rot="5400000">
            <a:off x="-4919765" y="4919765"/>
            <a:ext cx="10000038" cy="160506"/>
            <a:chOff x="-1" y="-3"/>
            <a:chExt cx="3965612" cy="140680"/>
          </a:xfrm>
        </p:grpSpPr>
        <p:sp>
          <p:nvSpPr>
            <p:cNvPr id="90" name="מלבן 89">
              <a:extLst>
                <a:ext uri="{FF2B5EF4-FFF2-40B4-BE49-F238E27FC236}">
                  <a16:creationId xmlns:a16="http://schemas.microsoft.com/office/drawing/2014/main" id="{4F083A5B-984B-EC29-1D31-9A7A621D962B}"/>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91" name="מלבן 90">
              <a:extLst>
                <a:ext uri="{FF2B5EF4-FFF2-40B4-BE49-F238E27FC236}">
                  <a16:creationId xmlns:a16="http://schemas.microsoft.com/office/drawing/2014/main" id="{4D8AA931-D3B6-C046-1175-274AF99E6CBE}"/>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2" name="מלבן 91">
              <a:extLst>
                <a:ext uri="{FF2B5EF4-FFF2-40B4-BE49-F238E27FC236}">
                  <a16:creationId xmlns:a16="http://schemas.microsoft.com/office/drawing/2014/main" id="{01833E74-B25A-9DC9-A16E-676B6426C484}"/>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3" name="מלבן 92">
              <a:extLst>
                <a:ext uri="{FF2B5EF4-FFF2-40B4-BE49-F238E27FC236}">
                  <a16:creationId xmlns:a16="http://schemas.microsoft.com/office/drawing/2014/main" id="{5F341E16-3537-7416-1087-D5119D48EC4F}"/>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4" name="מלבן 93">
              <a:extLst>
                <a:ext uri="{FF2B5EF4-FFF2-40B4-BE49-F238E27FC236}">
                  <a16:creationId xmlns:a16="http://schemas.microsoft.com/office/drawing/2014/main" id="{0AA0F08F-115B-E343-2766-6852F57B24A7}"/>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pic>
        <p:nvPicPr>
          <p:cNvPr id="98" name="תמונה 97" descr="תמונה שמכילה גופן, צילום מסך, גרפיקה, טקסט&#10;&#10;התיאור נוצר באופן אוטומטי">
            <a:extLst>
              <a:ext uri="{FF2B5EF4-FFF2-40B4-BE49-F238E27FC236}">
                <a16:creationId xmlns:a16="http://schemas.microsoft.com/office/drawing/2014/main" id="{F5C52534-C93A-F856-1AD9-E82E56752C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365" y="9444727"/>
            <a:ext cx="794311" cy="303459"/>
          </a:xfrm>
          <a:prstGeom prst="rect">
            <a:avLst/>
          </a:prstGeom>
        </p:spPr>
      </p:pic>
      <p:pic>
        <p:nvPicPr>
          <p:cNvPr id="99" name="תמונה 98" descr="תמונה שמכילה צבעוני, צילום מסך, גרפיקה, יצירתיות&#10;&#10;התיאור נוצר באופן אוטומטי">
            <a:extLst>
              <a:ext uri="{FF2B5EF4-FFF2-40B4-BE49-F238E27FC236}">
                <a16:creationId xmlns:a16="http://schemas.microsoft.com/office/drawing/2014/main" id="{BF4F88AA-E880-BE6E-0D24-CE074E692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1301" y="9393157"/>
            <a:ext cx="1589024" cy="354608"/>
          </a:xfrm>
          <a:prstGeom prst="rect">
            <a:avLst/>
          </a:prstGeom>
        </p:spPr>
      </p:pic>
      <p:pic>
        <p:nvPicPr>
          <p:cNvPr id="100" name="תמונה 99" descr="תמונה שמכילה גופן, גרפיקה, עיצוב גרפי, לוגו&#10;&#10;התיאור נוצר באופן אוטומטי">
            <a:extLst>
              <a:ext uri="{FF2B5EF4-FFF2-40B4-BE49-F238E27FC236}">
                <a16:creationId xmlns:a16="http://schemas.microsoft.com/office/drawing/2014/main" id="{1FC69465-9C65-4D7E-AC92-2CB35E19F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96" y="9444727"/>
            <a:ext cx="1133889" cy="245675"/>
          </a:xfrm>
          <a:prstGeom prst="rect">
            <a:avLst/>
          </a:prstGeom>
        </p:spPr>
      </p:pic>
      <p:sp>
        <p:nvSpPr>
          <p:cNvPr id="2" name="כותרת 10">
            <a:extLst>
              <a:ext uri="{FF2B5EF4-FFF2-40B4-BE49-F238E27FC236}">
                <a16:creationId xmlns:a16="http://schemas.microsoft.com/office/drawing/2014/main" id="{EF98E915-2379-4F6E-8037-A0699FD53717}"/>
              </a:ext>
            </a:extLst>
          </p:cNvPr>
          <p:cNvSpPr txBox="1">
            <a:spLocks/>
          </p:cNvSpPr>
          <p:nvPr/>
        </p:nvSpPr>
        <p:spPr>
          <a:xfrm>
            <a:off x="279755" y="207304"/>
            <a:ext cx="5915025"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3200" dirty="0"/>
              <a:t>פירוט פירמידת החניכות</a:t>
            </a:r>
          </a:p>
        </p:txBody>
      </p:sp>
      <p:sp>
        <p:nvSpPr>
          <p:cNvPr id="8" name="מלבן 7">
            <a:extLst>
              <a:ext uri="{FF2B5EF4-FFF2-40B4-BE49-F238E27FC236}">
                <a16:creationId xmlns:a16="http://schemas.microsoft.com/office/drawing/2014/main" id="{02A2BC25-AC17-7A95-0A28-393E56FDB57F}"/>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9" name="קבוצה 8">
            <a:extLst>
              <a:ext uri="{FF2B5EF4-FFF2-40B4-BE49-F238E27FC236}">
                <a16:creationId xmlns:a16="http://schemas.microsoft.com/office/drawing/2014/main" id="{591E13CE-638C-501D-291F-33DB6295348C}"/>
              </a:ext>
            </a:extLst>
          </p:cNvPr>
          <p:cNvGrpSpPr/>
          <p:nvPr/>
        </p:nvGrpSpPr>
        <p:grpSpPr>
          <a:xfrm>
            <a:off x="6301262" y="300130"/>
            <a:ext cx="385444" cy="375273"/>
            <a:chOff x="11021786" y="2307771"/>
            <a:chExt cx="385444" cy="375273"/>
          </a:xfrm>
          <a:solidFill>
            <a:schemeClr val="bg1"/>
          </a:solidFill>
        </p:grpSpPr>
        <p:sp>
          <p:nvSpPr>
            <p:cNvPr id="10" name="אליפסה 9">
              <a:extLst>
                <a:ext uri="{FF2B5EF4-FFF2-40B4-BE49-F238E27FC236}">
                  <a16:creationId xmlns:a16="http://schemas.microsoft.com/office/drawing/2014/main" id="{F5BC3EB3-EE7A-8E42-B8E5-2534D8ABD756}"/>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E62B2C4A-487D-3C00-8A31-78C4522EEDFF}"/>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D47407A6-EC6E-3174-7811-E6C2254F5ABB}"/>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24A71B16-11A3-6C17-49C5-026B72018921}"/>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8446DB5A-C6B4-7734-EC27-5EAC1ED3BE12}"/>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D022BFA-2190-8735-071E-2BFE88ADA66A}"/>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384DCE89-A1A7-D701-A8F3-88DEC3E457CF}"/>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C62F6F5D-8407-A167-2774-E811E93BB99B}"/>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A7B4E54D-1A77-A33F-3442-A32008D07219}"/>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213D475F-564F-FB24-DF76-CA65A4C06A61}"/>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B042866D-9EAA-A420-6953-26C933917C0F}"/>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9EE86331-8914-DB1B-38D6-E17585019519}"/>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1C3E3591-2A44-1B8C-95EA-44D950CD8E7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5F8F20B2-D4AA-8608-A06F-1761056ED9C4}"/>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56B7E342-F7AF-9F2D-8B9E-F5B753B64469}"/>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53A2C4E9-A2D3-9F97-29A7-C6A7E54A415A}"/>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6" name="מלבן 25">
            <a:extLst>
              <a:ext uri="{FF2B5EF4-FFF2-40B4-BE49-F238E27FC236}">
                <a16:creationId xmlns:a16="http://schemas.microsoft.com/office/drawing/2014/main" id="{959DE2C8-43BC-0239-E935-7DD3882B6469}"/>
              </a:ext>
            </a:extLst>
          </p:cNvPr>
          <p:cNvSpPr/>
          <p:nvPr/>
        </p:nvSpPr>
        <p:spPr>
          <a:xfrm>
            <a:off x="6207327" y="201110"/>
            <a:ext cx="573314" cy="573314"/>
          </a:xfrm>
          <a:prstGeom prst="rect">
            <a:avLst/>
          </a:prstGeom>
          <a:solidFill>
            <a:srgbClr val="948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27" name="קבוצה 26">
            <a:extLst>
              <a:ext uri="{FF2B5EF4-FFF2-40B4-BE49-F238E27FC236}">
                <a16:creationId xmlns:a16="http://schemas.microsoft.com/office/drawing/2014/main" id="{CC848AA4-0D78-9D01-B21E-6B5253950671}"/>
              </a:ext>
            </a:extLst>
          </p:cNvPr>
          <p:cNvGrpSpPr/>
          <p:nvPr/>
        </p:nvGrpSpPr>
        <p:grpSpPr>
          <a:xfrm>
            <a:off x="6301262" y="300130"/>
            <a:ext cx="385444" cy="375273"/>
            <a:chOff x="11021786" y="2307771"/>
            <a:chExt cx="385444" cy="375273"/>
          </a:xfrm>
          <a:solidFill>
            <a:schemeClr val="bg1"/>
          </a:solidFill>
        </p:grpSpPr>
        <p:sp>
          <p:nvSpPr>
            <p:cNvPr id="28" name="אליפסה 27">
              <a:extLst>
                <a:ext uri="{FF2B5EF4-FFF2-40B4-BE49-F238E27FC236}">
                  <a16:creationId xmlns:a16="http://schemas.microsoft.com/office/drawing/2014/main" id="{E2817FC6-1EA5-5DFA-AA34-A7F2A8CB7196}"/>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56ABAD4-E76B-FBAD-5DF8-0C7F984120B3}"/>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3C80DD42-0CE5-3FD6-4841-3E4FD152BF4D}"/>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DAD0678-3DDB-70A5-2A5A-3092438A90A4}"/>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029D23D9-FBFE-8B8A-1555-5058130438D7}"/>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A6B812C6-3B34-47AD-3C48-14A0D56917D4}"/>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0A5785B5-E711-99F8-AEA9-442247EE6B42}"/>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2" name="אליפסה 51">
              <a:extLst>
                <a:ext uri="{FF2B5EF4-FFF2-40B4-BE49-F238E27FC236}">
                  <a16:creationId xmlns:a16="http://schemas.microsoft.com/office/drawing/2014/main" id="{456B0331-CF60-D8C2-DB30-095F9BE85F40}"/>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8F098AB1-CDA6-C9F0-5F1A-FCF804221765}"/>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6C1209AC-F681-728F-958D-3B46DB4DCB30}"/>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AF664762-9FDB-DCA5-0A41-C27FCE32A329}"/>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53169ADC-4910-E0A6-11E7-282D1244331F}"/>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1E075DE4-A4A5-AFDE-B2E5-C87826D5438F}"/>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99FF807B-2D54-4E0B-A888-A718E0092F17}"/>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92D6A223-F415-3DFF-05D3-EB12F3C61613}"/>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B357D0A6-E941-3D10-32CA-31B94B3E19F4}"/>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3" name="תמונה 2">
            <a:extLst>
              <a:ext uri="{FF2B5EF4-FFF2-40B4-BE49-F238E27FC236}">
                <a16:creationId xmlns:a16="http://schemas.microsoft.com/office/drawing/2014/main" id="{8A59687B-CF55-53CB-3ABD-9C5440B1925F}"/>
              </a:ext>
            </a:extLst>
          </p:cNvPr>
          <p:cNvPicPr>
            <a:picLocks noChangeAspect="1"/>
          </p:cNvPicPr>
          <p:nvPr/>
        </p:nvPicPr>
        <p:blipFill>
          <a:blip r:embed="rId5"/>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339078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FE191-D3B5-21D6-4D74-9778B0CB5D6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D4DF2BE-0EA7-CCD5-4E5D-33B9A9FA3821}"/>
              </a:ext>
            </a:extLst>
          </p:cNvPr>
          <p:cNvSpPr>
            <a:spLocks noGrp="1"/>
          </p:cNvSpPr>
          <p:nvPr>
            <p:ph type="title"/>
          </p:nvPr>
        </p:nvSpPr>
        <p:spPr>
          <a:xfrm>
            <a:off x="-473891" y="-5543"/>
            <a:ext cx="6673633" cy="873378"/>
          </a:xfrm>
        </p:spPr>
        <p:txBody>
          <a:bodyPr>
            <a:noAutofit/>
          </a:bodyPr>
          <a:lstStyle/>
          <a:p>
            <a:pPr algn="r"/>
            <a:r>
              <a:rPr lang="he-IL" sz="2800" b="1" dirty="0">
                <a:solidFill>
                  <a:srgbClr val="EB5859"/>
                </a:solidFill>
                <a:latin typeface="Heebo Black" pitchFamily="2" charset="-79"/>
                <a:cs typeface="Heebo Black" pitchFamily="2" charset="-79"/>
              </a:rPr>
              <a:t>אבני דרך חניכות דואלית הומניסטית</a:t>
            </a:r>
          </a:p>
        </p:txBody>
      </p:sp>
      <p:grpSp>
        <p:nvGrpSpPr>
          <p:cNvPr id="5" name="קבוצה 4">
            <a:extLst>
              <a:ext uri="{FF2B5EF4-FFF2-40B4-BE49-F238E27FC236}">
                <a16:creationId xmlns:a16="http://schemas.microsoft.com/office/drawing/2014/main" id="{25B93D53-F296-04C5-F2F7-FB5E4FDADD09}"/>
              </a:ext>
            </a:extLst>
          </p:cNvPr>
          <p:cNvGrpSpPr/>
          <p:nvPr/>
        </p:nvGrpSpPr>
        <p:grpSpPr>
          <a:xfrm rot="5400000">
            <a:off x="-4919765" y="4919765"/>
            <a:ext cx="10000038" cy="160506"/>
            <a:chOff x="-1" y="-3"/>
            <a:chExt cx="3965612" cy="140680"/>
          </a:xfrm>
        </p:grpSpPr>
        <p:sp>
          <p:nvSpPr>
            <p:cNvPr id="6" name="מלבן 5">
              <a:extLst>
                <a:ext uri="{FF2B5EF4-FFF2-40B4-BE49-F238E27FC236}">
                  <a16:creationId xmlns:a16="http://schemas.microsoft.com/office/drawing/2014/main" id="{1C5474EA-E23E-31FD-BF90-BB4AC249D31A}"/>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7" name="מלבן 6">
              <a:extLst>
                <a:ext uri="{FF2B5EF4-FFF2-40B4-BE49-F238E27FC236}">
                  <a16:creationId xmlns:a16="http://schemas.microsoft.com/office/drawing/2014/main" id="{C9AF7092-1485-C6AF-14A7-16724B6688C5}"/>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מלבן 7">
              <a:extLst>
                <a:ext uri="{FF2B5EF4-FFF2-40B4-BE49-F238E27FC236}">
                  <a16:creationId xmlns:a16="http://schemas.microsoft.com/office/drawing/2014/main" id="{F166BFBA-A8C4-E642-CC1D-BAFF9E48F7D3}"/>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 name="מלבן 8">
              <a:extLst>
                <a:ext uri="{FF2B5EF4-FFF2-40B4-BE49-F238E27FC236}">
                  <a16:creationId xmlns:a16="http://schemas.microsoft.com/office/drawing/2014/main" id="{24B0A1C8-4162-B024-2A61-E7AE4FABA9E6}"/>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מלבן 9">
              <a:extLst>
                <a:ext uri="{FF2B5EF4-FFF2-40B4-BE49-F238E27FC236}">
                  <a16:creationId xmlns:a16="http://schemas.microsoft.com/office/drawing/2014/main" id="{8D3DD69E-7424-FD3A-8089-26EEEE0EFB76}"/>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grpSp>
        <p:nvGrpSpPr>
          <p:cNvPr id="11" name="קבוצה 10">
            <a:extLst>
              <a:ext uri="{FF2B5EF4-FFF2-40B4-BE49-F238E27FC236}">
                <a16:creationId xmlns:a16="http://schemas.microsoft.com/office/drawing/2014/main" id="{7E2B4387-C912-1B28-B250-4D487E9CE236}"/>
              </a:ext>
            </a:extLst>
          </p:cNvPr>
          <p:cNvGrpSpPr/>
          <p:nvPr/>
        </p:nvGrpSpPr>
        <p:grpSpPr>
          <a:xfrm>
            <a:off x="6282867" y="209491"/>
            <a:ext cx="385444" cy="375273"/>
            <a:chOff x="11021786" y="2307771"/>
            <a:chExt cx="385444" cy="375273"/>
          </a:xfrm>
          <a:solidFill>
            <a:srgbClr val="EB5859"/>
          </a:solidFill>
        </p:grpSpPr>
        <p:sp>
          <p:nvSpPr>
            <p:cNvPr id="12" name="אליפסה 11">
              <a:extLst>
                <a:ext uri="{FF2B5EF4-FFF2-40B4-BE49-F238E27FC236}">
                  <a16:creationId xmlns:a16="http://schemas.microsoft.com/office/drawing/2014/main" id="{C6662611-2122-BAB3-7D7E-4883F905E633}"/>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156A9ACA-B698-1A09-1728-CAB41FA11C0D}"/>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E22D542B-F39E-C317-08A1-898654DFD951}"/>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6CDBF5FF-8B40-DD5B-49D6-5EEA8C699938}"/>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B72E4A76-7965-E5B0-9FAE-99FDBC13C1B9}"/>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262BE0F8-532D-5B8C-AF01-FBC114589462}"/>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779D831C-D8F0-BC38-EDEE-D4B6627FA427}"/>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400220C3-63B2-2D3C-7884-A4AB89ED40EA}"/>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BFCD6F6A-C067-DEDC-9C4A-A2CD5487EEB3}"/>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59BEC2DC-D70A-C5CA-D440-BE12C2877525}"/>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31675ABA-E575-7F35-A758-F149296E6757}"/>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B2E70133-B8A4-44BA-7455-3DFB441D9855}"/>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8529BFCD-3F32-42AB-EDD8-D84E787D8262}"/>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93D25DC-42F3-4DBC-88A2-5DCF83F2D714}"/>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3D92A855-2B00-5A87-9E9D-5C6B543DB438}"/>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F1358B4-A6F3-5AD5-9EAF-07C61BDCF644}"/>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 name="קבוצה 2">
            <a:extLst>
              <a:ext uri="{FF2B5EF4-FFF2-40B4-BE49-F238E27FC236}">
                <a16:creationId xmlns:a16="http://schemas.microsoft.com/office/drawing/2014/main" id="{EFD417B8-DFF9-CEE4-8C5F-2C0D56962B0A}"/>
              </a:ext>
            </a:extLst>
          </p:cNvPr>
          <p:cNvGrpSpPr/>
          <p:nvPr/>
        </p:nvGrpSpPr>
        <p:grpSpPr>
          <a:xfrm>
            <a:off x="0" y="761416"/>
            <a:ext cx="6434298" cy="8667404"/>
            <a:chOff x="0" y="761416"/>
            <a:chExt cx="6434298" cy="8667404"/>
          </a:xfrm>
        </p:grpSpPr>
        <p:sp>
          <p:nvSpPr>
            <p:cNvPr id="32" name="צורה חופשית: צורה 31">
              <a:extLst>
                <a:ext uri="{FF2B5EF4-FFF2-40B4-BE49-F238E27FC236}">
                  <a16:creationId xmlns:a16="http://schemas.microsoft.com/office/drawing/2014/main" id="{20C6703B-1B32-8E69-A638-1AA193B2AAB4}"/>
                </a:ext>
              </a:extLst>
            </p:cNvPr>
            <p:cNvSpPr/>
            <p:nvPr/>
          </p:nvSpPr>
          <p:spPr>
            <a:xfrm>
              <a:off x="1063491" y="1601821"/>
              <a:ext cx="5089057" cy="7210875"/>
            </a:xfrm>
            <a:custGeom>
              <a:avLst/>
              <a:gdLst>
                <a:gd name="connsiteX0" fmla="*/ 3586330 w 5089057"/>
                <a:gd name="connsiteY0" fmla="*/ 0 h 7710792"/>
                <a:gd name="connsiteX1" fmla="*/ 5077905 w 5089057"/>
                <a:gd name="connsiteY1" fmla="*/ 1128409 h 7710792"/>
                <a:gd name="connsiteX2" fmla="*/ 2892424 w 5089057"/>
                <a:gd name="connsiteY2" fmla="*/ 1887166 h 7710792"/>
                <a:gd name="connsiteX3" fmla="*/ 4987113 w 5089057"/>
                <a:gd name="connsiteY3" fmla="*/ 2833992 h 7710792"/>
                <a:gd name="connsiteX4" fmla="*/ 66 w 5089057"/>
                <a:gd name="connsiteY4" fmla="*/ 4448783 h 7710792"/>
                <a:gd name="connsiteX5" fmla="*/ 4863896 w 5089057"/>
                <a:gd name="connsiteY5" fmla="*/ 6543473 h 7710792"/>
                <a:gd name="connsiteX6" fmla="*/ 739369 w 5089057"/>
                <a:gd name="connsiteY6" fmla="*/ 7710792 h 7710792"/>
                <a:gd name="connsiteX7" fmla="*/ 739369 w 5089057"/>
                <a:gd name="connsiteY7" fmla="*/ 7710792 h 771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9057" h="7710792">
                  <a:moveTo>
                    <a:pt x="3586330" y="0"/>
                  </a:moveTo>
                  <a:cubicBezTo>
                    <a:pt x="4389943" y="406940"/>
                    <a:pt x="5193556" y="813881"/>
                    <a:pt x="5077905" y="1128409"/>
                  </a:cubicBezTo>
                  <a:cubicBezTo>
                    <a:pt x="4962254" y="1442937"/>
                    <a:pt x="2907556" y="1602902"/>
                    <a:pt x="2892424" y="1887166"/>
                  </a:cubicBezTo>
                  <a:cubicBezTo>
                    <a:pt x="2877292" y="2171430"/>
                    <a:pt x="5469173" y="2407056"/>
                    <a:pt x="4987113" y="2833992"/>
                  </a:cubicBezTo>
                  <a:cubicBezTo>
                    <a:pt x="4505053" y="3260928"/>
                    <a:pt x="20602" y="3830536"/>
                    <a:pt x="66" y="4448783"/>
                  </a:cubicBezTo>
                  <a:cubicBezTo>
                    <a:pt x="-20470" y="5067030"/>
                    <a:pt x="4740679" y="5999805"/>
                    <a:pt x="4863896" y="6543473"/>
                  </a:cubicBezTo>
                  <a:cubicBezTo>
                    <a:pt x="4987113" y="7087141"/>
                    <a:pt x="739369" y="7710792"/>
                    <a:pt x="739369" y="7710792"/>
                  </a:cubicBezTo>
                  <a:lnTo>
                    <a:pt x="739369" y="7710792"/>
                  </a:lnTo>
                </a:path>
              </a:pathLst>
            </a:cu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6" name="גרפיקה 35" descr="סמן קו מיתאר">
              <a:extLst>
                <a:ext uri="{FF2B5EF4-FFF2-40B4-BE49-F238E27FC236}">
                  <a16:creationId xmlns:a16="http://schemas.microsoft.com/office/drawing/2014/main" id="{CD7B3619-C218-DCCB-548D-12D03D1EDB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93723" y="761416"/>
              <a:ext cx="914400" cy="914400"/>
            </a:xfrm>
            <a:prstGeom prst="rect">
              <a:avLst/>
            </a:prstGeom>
          </p:spPr>
        </p:pic>
        <p:pic>
          <p:nvPicPr>
            <p:cNvPr id="37" name="גרפיקה 36" descr="סמן קו מיתאר">
              <a:extLst>
                <a:ext uri="{FF2B5EF4-FFF2-40B4-BE49-F238E27FC236}">
                  <a16:creationId xmlns:a16="http://schemas.microsoft.com/office/drawing/2014/main" id="{8FF5C8AC-E3FF-925C-7745-EF24B48C9DA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57663" y="2530236"/>
              <a:ext cx="914400" cy="914400"/>
            </a:xfrm>
            <a:prstGeom prst="rect">
              <a:avLst/>
            </a:prstGeom>
          </p:spPr>
        </p:pic>
        <p:pic>
          <p:nvPicPr>
            <p:cNvPr id="38" name="גרפיקה 37" descr="סמן קו מיתאר">
              <a:extLst>
                <a:ext uri="{FF2B5EF4-FFF2-40B4-BE49-F238E27FC236}">
                  <a16:creationId xmlns:a16="http://schemas.microsoft.com/office/drawing/2014/main" id="{E99209E5-1E4B-9B1F-BE0D-C371F3958F6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1349" y="5000019"/>
              <a:ext cx="914400" cy="914400"/>
            </a:xfrm>
            <a:prstGeom prst="rect">
              <a:avLst/>
            </a:prstGeom>
          </p:spPr>
        </p:pic>
        <p:pic>
          <p:nvPicPr>
            <p:cNvPr id="39" name="גרפיקה 38" descr="סמן קו מיתאר">
              <a:extLst>
                <a:ext uri="{FF2B5EF4-FFF2-40B4-BE49-F238E27FC236}">
                  <a16:creationId xmlns:a16="http://schemas.microsoft.com/office/drawing/2014/main" id="{D720ABD1-C7DD-CDE8-DA65-6D5B3BAF0D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519898" y="6785182"/>
              <a:ext cx="914400" cy="914400"/>
            </a:xfrm>
            <a:prstGeom prst="rect">
              <a:avLst/>
            </a:prstGeom>
          </p:spPr>
        </p:pic>
        <p:pic>
          <p:nvPicPr>
            <p:cNvPr id="40" name="גרפיקה 39" descr="סמן קו מיתאר">
              <a:extLst>
                <a:ext uri="{FF2B5EF4-FFF2-40B4-BE49-F238E27FC236}">
                  <a16:creationId xmlns:a16="http://schemas.microsoft.com/office/drawing/2014/main" id="{ED211F63-CC17-D2C5-8514-E1DC9BB0220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9546" y="8017191"/>
              <a:ext cx="914400" cy="914400"/>
            </a:xfrm>
            <a:prstGeom prst="rect">
              <a:avLst/>
            </a:prstGeom>
          </p:spPr>
        </p:pic>
        <p:sp>
          <p:nvSpPr>
            <p:cNvPr id="42" name="תיבת טקסט 41">
              <a:extLst>
                <a:ext uri="{FF2B5EF4-FFF2-40B4-BE49-F238E27FC236}">
                  <a16:creationId xmlns:a16="http://schemas.microsoft.com/office/drawing/2014/main" id="{C866F585-54AB-1905-BBD4-34AA77F2ACBB}"/>
                </a:ext>
              </a:extLst>
            </p:cNvPr>
            <p:cNvSpPr txBox="1"/>
            <p:nvPr/>
          </p:nvSpPr>
          <p:spPr>
            <a:xfrm>
              <a:off x="1935919" y="849284"/>
              <a:ext cx="2336144" cy="646331"/>
            </a:xfrm>
            <a:prstGeom prst="rect">
              <a:avLst/>
            </a:prstGeom>
            <a:noFill/>
          </p:spPr>
          <p:txBody>
            <a:bodyPr wrap="square" rtlCol="1">
              <a:spAutoFit/>
            </a:bodyPr>
            <a:lstStyle/>
            <a:p>
              <a:pPr algn="r"/>
              <a:r>
                <a:rPr lang="he-IL" dirty="0">
                  <a:latin typeface="Heebo" pitchFamily="2" charset="-79"/>
                  <a:cs typeface="Heebo" pitchFamily="2" charset="-79"/>
                </a:rPr>
                <a:t>בחינת עמידה בתנאי הסף של הפירמידה</a:t>
              </a:r>
            </a:p>
          </p:txBody>
        </p:sp>
        <p:sp>
          <p:nvSpPr>
            <p:cNvPr id="43" name="תיבת טקסט 42">
              <a:extLst>
                <a:ext uri="{FF2B5EF4-FFF2-40B4-BE49-F238E27FC236}">
                  <a16:creationId xmlns:a16="http://schemas.microsoft.com/office/drawing/2014/main" id="{A58CBD58-60C9-CD31-9A49-EF68DCF00BCD}"/>
                </a:ext>
              </a:extLst>
            </p:cNvPr>
            <p:cNvSpPr txBox="1"/>
            <p:nvPr/>
          </p:nvSpPr>
          <p:spPr>
            <a:xfrm>
              <a:off x="0" y="2623140"/>
              <a:ext cx="3576368" cy="954107"/>
            </a:xfrm>
            <a:prstGeom prst="rect">
              <a:avLst/>
            </a:prstGeom>
            <a:noFill/>
          </p:spPr>
          <p:txBody>
            <a:bodyPr wrap="square" rtlCol="1">
              <a:spAutoFit/>
            </a:bodyPr>
            <a:lstStyle/>
            <a:p>
              <a:pPr algn="r" rtl="1"/>
              <a:r>
                <a:rPr lang="he-IL" sz="1400" dirty="0">
                  <a:latin typeface="Heebo" pitchFamily="2" charset="-79"/>
                  <a:cs typeface="Heebo" pitchFamily="2" charset="-79"/>
                </a:rPr>
                <a:t>הגדרה משותפת עם מקום החניכות על המיומנויות הבסיסיות ומיומנויות של מקצוען.</a:t>
              </a:r>
            </a:p>
            <a:p>
              <a:pPr algn="r" rtl="1"/>
              <a:r>
                <a:rPr lang="he-IL" sz="1400" dirty="0">
                  <a:latin typeface="Heebo" pitchFamily="2" charset="-79"/>
                  <a:cs typeface="Heebo" pitchFamily="2" charset="-79"/>
                </a:rPr>
                <a:t>היכרות למעסיק עם המחוון ואיתור הפערים הצפויים.</a:t>
              </a:r>
            </a:p>
          </p:txBody>
        </p:sp>
        <p:sp>
          <p:nvSpPr>
            <p:cNvPr id="44" name="תיבת טקסט 43">
              <a:extLst>
                <a:ext uri="{FF2B5EF4-FFF2-40B4-BE49-F238E27FC236}">
                  <a16:creationId xmlns:a16="http://schemas.microsoft.com/office/drawing/2014/main" id="{DACC7694-F07A-8A4C-8C73-10F2AA82641C}"/>
                </a:ext>
              </a:extLst>
            </p:cNvPr>
            <p:cNvSpPr txBox="1"/>
            <p:nvPr/>
          </p:nvSpPr>
          <p:spPr>
            <a:xfrm>
              <a:off x="1249546" y="5547778"/>
              <a:ext cx="3576368" cy="523220"/>
            </a:xfrm>
            <a:prstGeom prst="rect">
              <a:avLst/>
            </a:prstGeom>
            <a:noFill/>
          </p:spPr>
          <p:txBody>
            <a:bodyPr wrap="square" rtlCol="1">
              <a:spAutoFit/>
            </a:bodyPr>
            <a:lstStyle/>
            <a:p>
              <a:pPr algn="r" rtl="1"/>
              <a:r>
                <a:rPr lang="he-IL" sz="1400" dirty="0">
                  <a:latin typeface="Heebo" pitchFamily="2" charset="-79"/>
                  <a:cs typeface="Heebo" pitchFamily="2" charset="-79"/>
                </a:rPr>
                <a:t>בתחילת החניכות – בחינה של התלמיד על המיומנויות והכישורים, התמדה ומוטיבציה</a:t>
              </a:r>
            </a:p>
          </p:txBody>
        </p:sp>
        <p:sp>
          <p:nvSpPr>
            <p:cNvPr id="45" name="תיבת טקסט 44">
              <a:extLst>
                <a:ext uri="{FF2B5EF4-FFF2-40B4-BE49-F238E27FC236}">
                  <a16:creationId xmlns:a16="http://schemas.microsoft.com/office/drawing/2014/main" id="{32ED5C78-4351-A421-45B6-D324A68D402C}"/>
                </a:ext>
              </a:extLst>
            </p:cNvPr>
            <p:cNvSpPr txBox="1"/>
            <p:nvPr/>
          </p:nvSpPr>
          <p:spPr>
            <a:xfrm>
              <a:off x="2110938" y="7476460"/>
              <a:ext cx="3576368" cy="523220"/>
            </a:xfrm>
            <a:prstGeom prst="rect">
              <a:avLst/>
            </a:prstGeom>
            <a:noFill/>
          </p:spPr>
          <p:txBody>
            <a:bodyPr wrap="square" rtlCol="1">
              <a:spAutoFit/>
            </a:bodyPr>
            <a:lstStyle/>
            <a:p>
              <a:pPr algn="r" rtl="1"/>
              <a:r>
                <a:rPr lang="he-IL" sz="1400" dirty="0">
                  <a:latin typeface="Heebo" pitchFamily="2" charset="-79"/>
                  <a:cs typeface="Heebo" pitchFamily="2" charset="-79"/>
                </a:rPr>
                <a:t>ביצוע הערכת אמצע  ומשוב של המעסיק ושל רכז התעסוקה והתלמיד.</a:t>
              </a:r>
            </a:p>
          </p:txBody>
        </p:sp>
        <p:sp>
          <p:nvSpPr>
            <p:cNvPr id="46" name="תיבת טקסט 45">
              <a:extLst>
                <a:ext uri="{FF2B5EF4-FFF2-40B4-BE49-F238E27FC236}">
                  <a16:creationId xmlns:a16="http://schemas.microsoft.com/office/drawing/2014/main" id="{B8691D75-55C4-DBBC-76AB-2E38FA0CCC84}"/>
                </a:ext>
              </a:extLst>
            </p:cNvPr>
            <p:cNvSpPr txBox="1"/>
            <p:nvPr/>
          </p:nvSpPr>
          <p:spPr>
            <a:xfrm>
              <a:off x="375762" y="8905600"/>
              <a:ext cx="4779334" cy="523220"/>
            </a:xfrm>
            <a:prstGeom prst="rect">
              <a:avLst/>
            </a:prstGeom>
            <a:noFill/>
          </p:spPr>
          <p:txBody>
            <a:bodyPr wrap="square" rtlCol="1">
              <a:spAutoFit/>
            </a:bodyPr>
            <a:lstStyle/>
            <a:p>
              <a:pPr algn="r" rtl="1"/>
              <a:r>
                <a:rPr lang="he-IL" sz="1400" dirty="0">
                  <a:latin typeface="Heebo" pitchFamily="2" charset="-79"/>
                  <a:cs typeface="Heebo" pitchFamily="2" charset="-79"/>
                </a:rPr>
                <a:t>ביצוע הערכת ביצועים סוף שנה- מעסיק, תלמיד, רכז תעסוקה. </a:t>
              </a:r>
            </a:p>
            <a:p>
              <a:pPr algn="r" rtl="1"/>
              <a:r>
                <a:rPr lang="he-IL" sz="1400" dirty="0">
                  <a:latin typeface="Heebo" pitchFamily="2" charset="-79"/>
                  <a:cs typeface="Heebo" pitchFamily="2" charset="-79"/>
                </a:rPr>
                <a:t>הערכה של רכז התעסוקה והמעסיק אל מול האוגדן.</a:t>
              </a:r>
            </a:p>
          </p:txBody>
        </p:sp>
      </p:grpSp>
    </p:spTree>
    <p:extLst>
      <p:ext uri="{BB962C8B-B14F-4D97-AF65-F5344CB8AC3E}">
        <p14:creationId xmlns:p14="http://schemas.microsoft.com/office/powerpoint/2010/main" val="3518950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0FAF9C-955A-BE6A-CA32-0D026059EE1E}"/>
              </a:ext>
            </a:extLst>
          </p:cNvPr>
          <p:cNvSpPr>
            <a:spLocks noGrp="1"/>
          </p:cNvSpPr>
          <p:nvPr>
            <p:ph type="title"/>
          </p:nvPr>
        </p:nvSpPr>
        <p:spPr>
          <a:xfrm>
            <a:off x="440663" y="1310882"/>
            <a:ext cx="5915025" cy="288664"/>
          </a:xfrm>
        </p:spPr>
        <p:txBody>
          <a:bodyPr>
            <a:noAutofit/>
          </a:bodyPr>
          <a:lstStyle/>
          <a:p>
            <a:pPr marL="457200" indent="-457200" algn="r">
              <a:buFont typeface="Wingdings" panose="05000000000000000000" pitchFamily="2" charset="2"/>
              <a:buChar char="q"/>
            </a:pPr>
            <a:r>
              <a:rPr lang="he-IL" sz="2200" dirty="0">
                <a:latin typeface="Assistant" pitchFamily="2" charset="-79"/>
                <a:cs typeface="Assistant" pitchFamily="2" charset="-79"/>
              </a:rPr>
              <a:t>האם העבודה היא בשכר?</a:t>
            </a:r>
            <a:endParaRPr lang="he-IL" dirty="0">
              <a:latin typeface="Assistant" pitchFamily="2" charset="-79"/>
              <a:cs typeface="Assistant" pitchFamily="2" charset="-79"/>
            </a:endParaRPr>
          </a:p>
        </p:txBody>
      </p:sp>
      <p:sp>
        <p:nvSpPr>
          <p:cNvPr id="6" name="כותרת 10">
            <a:extLst>
              <a:ext uri="{FF2B5EF4-FFF2-40B4-BE49-F238E27FC236}">
                <a16:creationId xmlns:a16="http://schemas.microsoft.com/office/drawing/2014/main" id="{620C78ED-3785-E953-0CB7-05D0D7C146CB}"/>
              </a:ext>
            </a:extLst>
          </p:cNvPr>
          <p:cNvSpPr txBox="1">
            <a:spLocks/>
          </p:cNvSpPr>
          <p:nvPr/>
        </p:nvSpPr>
        <p:spPr>
          <a:xfrm>
            <a:off x="77359" y="207304"/>
            <a:ext cx="6117421"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400" dirty="0">
                <a:solidFill>
                  <a:srgbClr val="3088C9"/>
                </a:solidFill>
              </a:rPr>
              <a:t>צ'ק ליסט תנאי סף לחניכות | </a:t>
            </a:r>
            <a:r>
              <a:rPr lang="he-IL" sz="2400" dirty="0" err="1">
                <a:solidFill>
                  <a:srgbClr val="3088C9"/>
                </a:solidFill>
              </a:rPr>
              <a:t>אינטייק</a:t>
            </a:r>
            <a:r>
              <a:rPr lang="he-IL" sz="2400" dirty="0">
                <a:solidFill>
                  <a:srgbClr val="3088C9"/>
                </a:solidFill>
              </a:rPr>
              <a:t> ראשוני</a:t>
            </a:r>
          </a:p>
        </p:txBody>
      </p:sp>
      <p:pic>
        <p:nvPicPr>
          <p:cNvPr id="8" name="תמונה 7" descr="תמונה שמכילה גופן, צילום מסך, גרפיקה, טקסט&#10;&#10;התיאור נוצר באופן אוטומטי">
            <a:extLst>
              <a:ext uri="{FF2B5EF4-FFF2-40B4-BE49-F238E27FC236}">
                <a16:creationId xmlns:a16="http://schemas.microsoft.com/office/drawing/2014/main" id="{DDB44BF6-B902-67A5-F98C-D184C3F9C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5181" y="9409366"/>
            <a:ext cx="757200" cy="289282"/>
          </a:xfrm>
          <a:prstGeom prst="rect">
            <a:avLst/>
          </a:prstGeom>
        </p:spPr>
      </p:pic>
      <p:pic>
        <p:nvPicPr>
          <p:cNvPr id="9" name="תמונה 8" descr="תמונה שמכילה צבעוני, צילום מסך, גרפיקה, יצירתיות&#10;&#10;התיאור נוצר באופן אוטומטי">
            <a:extLst>
              <a:ext uri="{FF2B5EF4-FFF2-40B4-BE49-F238E27FC236}">
                <a16:creationId xmlns:a16="http://schemas.microsoft.com/office/drawing/2014/main" id="{604DE56B-FC81-92E0-5453-BF98FE28A6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3496" y="9367459"/>
            <a:ext cx="1698815" cy="379109"/>
          </a:xfrm>
          <a:prstGeom prst="rect">
            <a:avLst/>
          </a:prstGeom>
        </p:spPr>
      </p:pic>
      <p:pic>
        <p:nvPicPr>
          <p:cNvPr id="10" name="תמונה 9" descr="תמונה שמכילה גופן, גרפיקה, עיצוב גרפי, לוגו&#10;&#10;התיאור נוצר באופן אוטומטי">
            <a:extLst>
              <a:ext uri="{FF2B5EF4-FFF2-40B4-BE49-F238E27FC236}">
                <a16:creationId xmlns:a16="http://schemas.microsoft.com/office/drawing/2014/main" id="{D864C386-26E4-E873-C228-CE74A0E0AF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349" y="9409367"/>
            <a:ext cx="1085302" cy="235148"/>
          </a:xfrm>
          <a:prstGeom prst="rect">
            <a:avLst/>
          </a:prstGeom>
        </p:spPr>
      </p:pic>
      <p:grpSp>
        <p:nvGrpSpPr>
          <p:cNvPr id="11" name="קבוצה 10">
            <a:extLst>
              <a:ext uri="{FF2B5EF4-FFF2-40B4-BE49-F238E27FC236}">
                <a16:creationId xmlns:a16="http://schemas.microsoft.com/office/drawing/2014/main" id="{A5D3E79F-ECDF-0541-E369-40761976A7FD}"/>
              </a:ext>
            </a:extLst>
          </p:cNvPr>
          <p:cNvGrpSpPr/>
          <p:nvPr/>
        </p:nvGrpSpPr>
        <p:grpSpPr>
          <a:xfrm>
            <a:off x="169417" y="9358656"/>
            <a:ext cx="385444" cy="375273"/>
            <a:chOff x="11021786" y="2307771"/>
            <a:chExt cx="385444" cy="375273"/>
          </a:xfrm>
          <a:solidFill>
            <a:schemeClr val="accent5"/>
          </a:solidFill>
        </p:grpSpPr>
        <p:sp>
          <p:nvSpPr>
            <p:cNvPr id="12" name="אליפסה 11">
              <a:extLst>
                <a:ext uri="{FF2B5EF4-FFF2-40B4-BE49-F238E27FC236}">
                  <a16:creationId xmlns:a16="http://schemas.microsoft.com/office/drawing/2014/main" id="{40A47457-A1E5-00AB-C1DF-2270B1D0247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F30E8DE1-BEEB-3EDC-E460-39251811781B}"/>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F3633D7B-3032-A9D0-0484-3C87FC948B7A}"/>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A4D5A9AD-97AB-2EF7-025C-9F9473FC5872}"/>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D299618A-5B54-BC96-5B44-E52B4EA2D827}"/>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4D2D1736-FF9E-D4F3-66D4-9E142D392E40}"/>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E54B45BA-3FB7-4638-81CC-A0824AC8E480}"/>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6DFEAD5F-6586-FA8A-25A9-3E2F0CF56CD0}"/>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954577C8-6FC5-5E03-413D-3F5DF7A7772F}"/>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B3737F62-1BB6-BA36-B525-C4EEC88F4ABF}"/>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C9604C74-E195-E1F0-5AD7-0B3DD7163D53}"/>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9849D9F0-F5C3-B35E-55F6-DA016CA7677E}"/>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A1AC84EA-1F20-364E-B7D5-D28E9E8FAD3E}"/>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D28960A-193C-CAA3-5D8E-62631CF41DB6}"/>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1AD1760D-C874-26B2-1F11-5B8F455E5758}"/>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0BF81D45-CA47-C4DB-EA53-704846A29401}"/>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6D1F8D95-10DE-DACE-691E-113942A4F907}"/>
              </a:ext>
            </a:extLst>
          </p:cNvPr>
          <p:cNvGrpSpPr/>
          <p:nvPr/>
        </p:nvGrpSpPr>
        <p:grpSpPr>
          <a:xfrm rot="10800000" flipV="1">
            <a:off x="-17175" y="-3632"/>
            <a:ext cx="6892350" cy="69526"/>
            <a:chOff x="-1" y="-3"/>
            <a:chExt cx="3965612" cy="140680"/>
          </a:xfrm>
        </p:grpSpPr>
        <p:sp>
          <p:nvSpPr>
            <p:cNvPr id="30" name="מלבן 29">
              <a:extLst>
                <a:ext uri="{FF2B5EF4-FFF2-40B4-BE49-F238E27FC236}">
                  <a16:creationId xmlns:a16="http://schemas.microsoft.com/office/drawing/2014/main" id="{527BF1E9-5664-5978-E363-7E09AEE9F542}"/>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1" name="מלבן 30">
              <a:extLst>
                <a:ext uri="{FF2B5EF4-FFF2-40B4-BE49-F238E27FC236}">
                  <a16:creationId xmlns:a16="http://schemas.microsoft.com/office/drawing/2014/main" id="{EFF66F82-2932-95BD-27DE-7A9076FA2930}"/>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2" name="מלבן 31">
              <a:extLst>
                <a:ext uri="{FF2B5EF4-FFF2-40B4-BE49-F238E27FC236}">
                  <a16:creationId xmlns:a16="http://schemas.microsoft.com/office/drawing/2014/main" id="{EB5E707A-9D7C-89DB-8694-7E9395D55534}"/>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3" name="מלבן 32">
              <a:extLst>
                <a:ext uri="{FF2B5EF4-FFF2-40B4-BE49-F238E27FC236}">
                  <a16:creationId xmlns:a16="http://schemas.microsoft.com/office/drawing/2014/main" id="{EFEEC5AC-5DCB-9BD8-65CF-647DB5BD96AB}"/>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4" name="מלבן 33">
              <a:extLst>
                <a:ext uri="{FF2B5EF4-FFF2-40B4-BE49-F238E27FC236}">
                  <a16:creationId xmlns:a16="http://schemas.microsoft.com/office/drawing/2014/main" id="{3012A45E-4F64-B66B-11E3-E13EF199C903}"/>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sp>
        <p:nvSpPr>
          <p:cNvPr id="36" name="מלבן 35">
            <a:extLst>
              <a:ext uri="{FF2B5EF4-FFF2-40B4-BE49-F238E27FC236}">
                <a16:creationId xmlns:a16="http://schemas.microsoft.com/office/drawing/2014/main" id="{D7CD0758-DE7C-C886-5850-86B0EC6C0132}"/>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37" name="קבוצה 36">
            <a:extLst>
              <a:ext uri="{FF2B5EF4-FFF2-40B4-BE49-F238E27FC236}">
                <a16:creationId xmlns:a16="http://schemas.microsoft.com/office/drawing/2014/main" id="{C9B5059B-1F63-2D72-AB98-71176993E06B}"/>
              </a:ext>
            </a:extLst>
          </p:cNvPr>
          <p:cNvGrpSpPr/>
          <p:nvPr/>
        </p:nvGrpSpPr>
        <p:grpSpPr>
          <a:xfrm>
            <a:off x="6301262" y="300130"/>
            <a:ext cx="385444" cy="375273"/>
            <a:chOff x="11021786" y="2307771"/>
            <a:chExt cx="385444" cy="375273"/>
          </a:xfrm>
          <a:solidFill>
            <a:schemeClr val="bg1"/>
          </a:solidFill>
        </p:grpSpPr>
        <p:sp>
          <p:nvSpPr>
            <p:cNvPr id="38" name="אליפסה 37">
              <a:extLst>
                <a:ext uri="{FF2B5EF4-FFF2-40B4-BE49-F238E27FC236}">
                  <a16:creationId xmlns:a16="http://schemas.microsoft.com/office/drawing/2014/main" id="{4BF45678-4B62-F7D6-1581-277DB7214DEF}"/>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A08B320F-5F15-23CF-C0DE-412EF830BFF3}"/>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47B92937-DE81-0379-C5D9-3CEAEE71CFB3}"/>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ADEC5304-F291-3510-BF97-6A8D477D0207}"/>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EF0C5BED-9320-7060-3E37-BEAF9EA0B239}"/>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F4E17D2F-E7FC-1A3D-9262-9C3FD49C0F81}"/>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26A8C366-D7AA-8FD3-3264-0C96D50FA80E}"/>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EE975BD4-6B35-1873-3164-57EADFF6E9CD}"/>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E25B708A-883F-31ED-6F2C-D77FBEE54A1D}"/>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BFFC5FCC-91F4-A88F-29DB-CC073C16F2C9}"/>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9F0DCD0E-B098-F4DD-B72E-F2FC0F3D0072}"/>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97463AB5-DE50-185B-4882-3BA23F51F5F8}"/>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0A4CE467-CFE2-7C52-8986-46C90AD74A7F}"/>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5E03BB2-A402-814E-2FB7-F254DD0FCFF9}"/>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F3048C30-856E-43ED-329E-12F416C876BA}"/>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538D347F-5277-493C-5ED5-309F13A5754D}"/>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4" name="מלבן 53">
            <a:extLst>
              <a:ext uri="{FF2B5EF4-FFF2-40B4-BE49-F238E27FC236}">
                <a16:creationId xmlns:a16="http://schemas.microsoft.com/office/drawing/2014/main" id="{F1AEBBEC-4A58-A447-2D6A-BF7DBB1681E0}"/>
              </a:ext>
            </a:extLst>
          </p:cNvPr>
          <p:cNvSpPr/>
          <p:nvPr/>
        </p:nvSpPr>
        <p:spPr>
          <a:xfrm>
            <a:off x="6207327" y="201110"/>
            <a:ext cx="573314" cy="573314"/>
          </a:xfrm>
          <a:prstGeom prst="rect">
            <a:avLst/>
          </a:prstGeom>
          <a:solidFill>
            <a:srgbClr val="308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55" name="קבוצה 54">
            <a:extLst>
              <a:ext uri="{FF2B5EF4-FFF2-40B4-BE49-F238E27FC236}">
                <a16:creationId xmlns:a16="http://schemas.microsoft.com/office/drawing/2014/main" id="{8CEFDC99-F098-F05B-4443-1F8E90AD3468}"/>
              </a:ext>
            </a:extLst>
          </p:cNvPr>
          <p:cNvGrpSpPr/>
          <p:nvPr/>
        </p:nvGrpSpPr>
        <p:grpSpPr>
          <a:xfrm>
            <a:off x="6301262" y="300130"/>
            <a:ext cx="385444" cy="375273"/>
            <a:chOff x="11021786" y="2307771"/>
            <a:chExt cx="385444" cy="375273"/>
          </a:xfrm>
          <a:solidFill>
            <a:schemeClr val="bg1"/>
          </a:solidFill>
        </p:grpSpPr>
        <p:sp>
          <p:nvSpPr>
            <p:cNvPr id="56" name="אליפסה 55">
              <a:extLst>
                <a:ext uri="{FF2B5EF4-FFF2-40B4-BE49-F238E27FC236}">
                  <a16:creationId xmlns:a16="http://schemas.microsoft.com/office/drawing/2014/main" id="{A6F31C74-D118-848D-20D1-96981F56D11F}"/>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F3BB4912-340F-5EFE-3EF5-8371581333FD}"/>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53520E3B-5D8D-2738-5851-10978E16E093}"/>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FA6A8855-3FAF-A457-B44A-B539D030D5DE}"/>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1183CA6E-6E40-8D17-9FF6-9B04F0CA15D1}"/>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2834B186-4CD9-662B-02DC-E96FAF434A86}"/>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2EC1DE82-911C-45B6-846A-5CEC06BB0906}"/>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3" name="אליפסה 62">
              <a:extLst>
                <a:ext uri="{FF2B5EF4-FFF2-40B4-BE49-F238E27FC236}">
                  <a16:creationId xmlns:a16="http://schemas.microsoft.com/office/drawing/2014/main" id="{30AFA83F-A2EF-E020-6432-0350B90F90EA}"/>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989223AB-9ACB-507D-E6F2-B0EC07CF46FC}"/>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20F792F4-A37E-6219-265D-15DF8838DB7A}"/>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EFEFB16A-5725-2B00-0DC2-27F2FE222AC7}"/>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A458113D-665C-52A2-C179-6F807EE27D56}"/>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81957C95-B390-A3F3-E606-924BD8F78DDF}"/>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7D18EC82-C34F-6B36-8707-8AFC08CE233C}"/>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32C71A42-BE3F-659A-3A09-C244310A7EFF}"/>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05C5CCB1-B98F-FC42-DB45-0119050578F4}"/>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 name="כותרת 1">
            <a:extLst>
              <a:ext uri="{FF2B5EF4-FFF2-40B4-BE49-F238E27FC236}">
                <a16:creationId xmlns:a16="http://schemas.microsoft.com/office/drawing/2014/main" id="{257F2D31-2111-A0F6-298F-D0977913BDFD}"/>
              </a:ext>
            </a:extLst>
          </p:cNvPr>
          <p:cNvSpPr txBox="1">
            <a:spLocks/>
          </p:cNvSpPr>
          <p:nvPr/>
        </p:nvSpPr>
        <p:spPr>
          <a:xfrm>
            <a:off x="444523" y="1895796"/>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האם יש תלוש משכורת- תשלום על פי חוק?</a:t>
            </a:r>
            <a:endParaRPr lang="he-IL" dirty="0">
              <a:latin typeface="Assistant" pitchFamily="2" charset="-79"/>
              <a:cs typeface="Assistant" pitchFamily="2" charset="-79"/>
            </a:endParaRPr>
          </a:p>
        </p:txBody>
      </p:sp>
      <p:sp>
        <p:nvSpPr>
          <p:cNvPr id="28" name="כותרת 1">
            <a:extLst>
              <a:ext uri="{FF2B5EF4-FFF2-40B4-BE49-F238E27FC236}">
                <a16:creationId xmlns:a16="http://schemas.microsoft.com/office/drawing/2014/main" id="{8814927D-357E-D608-4195-B5CC1AB441EC}"/>
              </a:ext>
            </a:extLst>
          </p:cNvPr>
          <p:cNvSpPr txBox="1">
            <a:spLocks/>
          </p:cNvSpPr>
          <p:nvPr/>
        </p:nvSpPr>
        <p:spPr>
          <a:xfrm>
            <a:off x="440664" y="3143249"/>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האם ישנו מנטור או חונך ייעודי קבוע לליווי והנחייה?</a:t>
            </a:r>
            <a:endParaRPr lang="he-IL" dirty="0">
              <a:latin typeface="Assistant" pitchFamily="2" charset="-79"/>
              <a:cs typeface="Assistant" pitchFamily="2" charset="-79"/>
            </a:endParaRPr>
          </a:p>
        </p:txBody>
      </p:sp>
      <p:sp>
        <p:nvSpPr>
          <p:cNvPr id="35" name="כותרת 1">
            <a:extLst>
              <a:ext uri="{FF2B5EF4-FFF2-40B4-BE49-F238E27FC236}">
                <a16:creationId xmlns:a16="http://schemas.microsoft.com/office/drawing/2014/main" id="{5533194E-D3BF-0EF1-4482-8F4CE6CB8B86}"/>
              </a:ext>
            </a:extLst>
          </p:cNvPr>
          <p:cNvSpPr txBox="1">
            <a:spLocks/>
          </p:cNvSpPr>
          <p:nvPr/>
        </p:nvSpPr>
        <p:spPr>
          <a:xfrm>
            <a:off x="440664" y="4238082"/>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ביצעתי סיור מקדים והתרשמתי שסביבת העבודה היא בטוחה (כללי בטיחות ברורים, יחס מכבד לעובדים, תחושת מוגנות, הבנה כי מדובר ביחסי חניכות ולא רק יחסי עבודה)</a:t>
            </a:r>
            <a:endParaRPr lang="he-IL" dirty="0">
              <a:latin typeface="Assistant" pitchFamily="2" charset="-79"/>
              <a:cs typeface="Assistant" pitchFamily="2" charset="-79"/>
            </a:endParaRPr>
          </a:p>
        </p:txBody>
      </p:sp>
      <p:sp>
        <p:nvSpPr>
          <p:cNvPr id="72" name="כותרת 1">
            <a:extLst>
              <a:ext uri="{FF2B5EF4-FFF2-40B4-BE49-F238E27FC236}">
                <a16:creationId xmlns:a16="http://schemas.microsoft.com/office/drawing/2014/main" id="{5023C1E3-17B8-2504-9751-2D75413E62FE}"/>
              </a:ext>
            </a:extLst>
          </p:cNvPr>
          <p:cNvSpPr txBox="1">
            <a:spLocks/>
          </p:cNvSpPr>
          <p:nvPr/>
        </p:nvSpPr>
        <p:spPr>
          <a:xfrm>
            <a:off x="413451" y="5608368"/>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החניכות מפתחת את הלמידה במגמה ולמקצוע? הסברים מעמיקים לפני ותוך כדי ההתנסות, שיום ומשוב בתום ההתנסות, התנסות מעשית בתחום)</a:t>
            </a:r>
            <a:endParaRPr lang="he-IL" dirty="0">
              <a:latin typeface="Assistant" pitchFamily="2" charset="-79"/>
              <a:cs typeface="Assistant" pitchFamily="2" charset="-79"/>
            </a:endParaRPr>
          </a:p>
        </p:txBody>
      </p:sp>
      <p:sp>
        <p:nvSpPr>
          <p:cNvPr id="73" name="כותרת 1">
            <a:extLst>
              <a:ext uri="{FF2B5EF4-FFF2-40B4-BE49-F238E27FC236}">
                <a16:creationId xmlns:a16="http://schemas.microsoft.com/office/drawing/2014/main" id="{9977C124-965F-CB8D-8DAD-A36B35897FE5}"/>
              </a:ext>
            </a:extLst>
          </p:cNvPr>
          <p:cNvSpPr txBox="1">
            <a:spLocks/>
          </p:cNvSpPr>
          <p:nvPr/>
        </p:nvSpPr>
        <p:spPr>
          <a:xfrm>
            <a:off x="408817" y="7104186"/>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הבנה ותיאום ציפיות עם המקום- האם הוא  יודע להציע/ לבנות תוכנית הערכה מעצבת (שיח, משוב ועיבוד בסדירות קבועה-</a:t>
            </a:r>
            <a:r>
              <a:rPr lang="en-US" sz="2200" dirty="0">
                <a:latin typeface="Assistant" pitchFamily="2" charset="-79"/>
                <a:cs typeface="Assistant" pitchFamily="2" charset="-79"/>
              </a:rPr>
              <a:t>performance review </a:t>
            </a:r>
            <a:r>
              <a:rPr lang="he-IL" sz="2200" dirty="0">
                <a:latin typeface="Assistant" pitchFamily="2" charset="-79"/>
                <a:cs typeface="Assistant" pitchFamily="2" charset="-79"/>
              </a:rPr>
              <a:t>, קביעת סטנדרט ברור, בניית מחוון להתמקצעות בתחום) </a:t>
            </a:r>
            <a:endParaRPr lang="he-IL" dirty="0">
              <a:latin typeface="Assistant" pitchFamily="2" charset="-79"/>
              <a:cs typeface="Assistant" pitchFamily="2" charset="-79"/>
            </a:endParaRPr>
          </a:p>
        </p:txBody>
      </p:sp>
      <p:sp>
        <p:nvSpPr>
          <p:cNvPr id="76" name="כותרת 1">
            <a:extLst>
              <a:ext uri="{FF2B5EF4-FFF2-40B4-BE49-F238E27FC236}">
                <a16:creationId xmlns:a16="http://schemas.microsoft.com/office/drawing/2014/main" id="{98A218CA-C377-4045-0F07-3474DC220297}"/>
              </a:ext>
            </a:extLst>
          </p:cNvPr>
          <p:cNvSpPr txBox="1">
            <a:spLocks/>
          </p:cNvSpPr>
          <p:nvPr/>
        </p:nvSpPr>
        <p:spPr>
          <a:xfrm>
            <a:off x="440662" y="2448175"/>
            <a:ext cx="5915025" cy="288664"/>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3300" kern="1200">
                <a:solidFill>
                  <a:schemeClr val="tx1"/>
                </a:solidFill>
                <a:latin typeface="+mj-lt"/>
                <a:ea typeface="+mj-ea"/>
                <a:cs typeface="+mj-cs"/>
              </a:defRPr>
            </a:lvl1pPr>
          </a:lstStyle>
          <a:p>
            <a:pPr marL="457200" indent="-457200" algn="r">
              <a:buFont typeface="Wingdings" panose="05000000000000000000" pitchFamily="2" charset="2"/>
              <a:buChar char="q"/>
            </a:pPr>
            <a:r>
              <a:rPr lang="he-IL" sz="2200" dirty="0">
                <a:latin typeface="Assistant" pitchFamily="2" charset="-79"/>
                <a:cs typeface="Assistant" pitchFamily="2" charset="-79"/>
              </a:rPr>
              <a:t>האם ישנו ביטוח לבית העסק?</a:t>
            </a:r>
            <a:endParaRPr lang="he-IL" dirty="0">
              <a:latin typeface="Assistant" pitchFamily="2" charset="-79"/>
              <a:cs typeface="Assistant" pitchFamily="2" charset="-79"/>
            </a:endParaRPr>
          </a:p>
        </p:txBody>
      </p:sp>
      <p:pic>
        <p:nvPicPr>
          <p:cNvPr id="3" name="תמונה 2">
            <a:extLst>
              <a:ext uri="{FF2B5EF4-FFF2-40B4-BE49-F238E27FC236}">
                <a16:creationId xmlns:a16="http://schemas.microsoft.com/office/drawing/2014/main" id="{F3ECF122-84C4-D0C1-33D8-CCDEF093BE2D}"/>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3824324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3CF217-E484-1A0C-0D98-F0BDEA361240}"/>
              </a:ext>
            </a:extLst>
          </p:cNvPr>
          <p:cNvSpPr>
            <a:spLocks noGrp="1"/>
          </p:cNvSpPr>
          <p:nvPr>
            <p:ph type="title"/>
          </p:nvPr>
        </p:nvSpPr>
        <p:spPr>
          <a:xfrm>
            <a:off x="284717" y="-18513"/>
            <a:ext cx="5915025" cy="873378"/>
          </a:xfrm>
        </p:spPr>
        <p:txBody>
          <a:bodyPr>
            <a:noAutofit/>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2400" b="1" dirty="0">
                <a:solidFill>
                  <a:srgbClr val="359937"/>
                </a:solidFill>
                <a:latin typeface="Heebo Black" pitchFamily="2" charset="-79"/>
                <a:cs typeface="Heebo Black" pitchFamily="2" charset="-79"/>
              </a:rPr>
              <a:t>מחוון תהליכי התפתחות אישית ומצוינות מקצועית</a:t>
            </a:r>
          </a:p>
        </p:txBody>
      </p:sp>
      <p:graphicFrame>
        <p:nvGraphicFramePr>
          <p:cNvPr id="4" name="מציין מיקום תוכן 3">
            <a:extLst>
              <a:ext uri="{FF2B5EF4-FFF2-40B4-BE49-F238E27FC236}">
                <a16:creationId xmlns:a16="http://schemas.microsoft.com/office/drawing/2014/main" id="{DFABB4E5-DE3C-1786-7FFD-DF68F22F0F9F}"/>
              </a:ext>
            </a:extLst>
          </p:cNvPr>
          <p:cNvGraphicFramePr>
            <a:graphicFrameLocks noGrp="1"/>
          </p:cNvGraphicFramePr>
          <p:nvPr>
            <p:ph idx="1"/>
            <p:extLst>
              <p:ext uri="{D42A27DB-BD31-4B8C-83A1-F6EECF244321}">
                <p14:modId xmlns:p14="http://schemas.microsoft.com/office/powerpoint/2010/main" val="1469450695"/>
              </p:ext>
            </p:extLst>
          </p:nvPr>
        </p:nvGraphicFramePr>
        <p:xfrm>
          <a:off x="308147" y="959672"/>
          <a:ext cx="6296399" cy="7589520"/>
        </p:xfrm>
        <a:graphic>
          <a:graphicData uri="http://schemas.openxmlformats.org/drawingml/2006/table">
            <a:tbl>
              <a:tblPr rtl="1" firstRow="1" bandRow="1">
                <a:tableStyleId>{5C22544A-7EE6-4342-B048-85BDC9FD1C3A}</a:tableStyleId>
              </a:tblPr>
              <a:tblGrid>
                <a:gridCol w="1107355">
                  <a:extLst>
                    <a:ext uri="{9D8B030D-6E8A-4147-A177-3AD203B41FA5}">
                      <a16:colId xmlns:a16="http://schemas.microsoft.com/office/drawing/2014/main" val="1597819395"/>
                    </a:ext>
                  </a:extLst>
                </a:gridCol>
                <a:gridCol w="1584510">
                  <a:extLst>
                    <a:ext uri="{9D8B030D-6E8A-4147-A177-3AD203B41FA5}">
                      <a16:colId xmlns:a16="http://schemas.microsoft.com/office/drawing/2014/main" val="2533454453"/>
                    </a:ext>
                  </a:extLst>
                </a:gridCol>
                <a:gridCol w="1639893">
                  <a:extLst>
                    <a:ext uri="{9D8B030D-6E8A-4147-A177-3AD203B41FA5}">
                      <a16:colId xmlns:a16="http://schemas.microsoft.com/office/drawing/2014/main" val="1700469705"/>
                    </a:ext>
                  </a:extLst>
                </a:gridCol>
                <a:gridCol w="1964641">
                  <a:extLst>
                    <a:ext uri="{9D8B030D-6E8A-4147-A177-3AD203B41FA5}">
                      <a16:colId xmlns:a16="http://schemas.microsoft.com/office/drawing/2014/main" val="4211309356"/>
                    </a:ext>
                  </a:extLst>
                </a:gridCol>
              </a:tblGrid>
              <a:tr h="564794">
                <a:tc>
                  <a:txBody>
                    <a:bodyPr/>
                    <a:lstStyle/>
                    <a:p>
                      <a:pPr rtl="1"/>
                      <a:r>
                        <a:rPr lang="he-IL" sz="1600" dirty="0">
                          <a:latin typeface="Heebo" pitchFamily="2" charset="-79"/>
                          <a:cs typeface="Heebo" pitchFamily="2" charset="-79"/>
                        </a:rPr>
                        <a:t>מרכיב הערכה</a:t>
                      </a:r>
                    </a:p>
                  </a:txBody>
                  <a:tcPr>
                    <a:solidFill>
                      <a:srgbClr val="EEAC34"/>
                    </a:solidFill>
                  </a:tcPr>
                </a:tc>
                <a:tc>
                  <a:txBody>
                    <a:bodyPr/>
                    <a:lstStyle/>
                    <a:p>
                      <a:pPr rtl="1"/>
                      <a:r>
                        <a:rPr lang="he-IL" sz="1600" dirty="0">
                          <a:latin typeface="Heebo" pitchFamily="2" charset="-79"/>
                          <a:cs typeface="Heebo" pitchFamily="2" charset="-79"/>
                        </a:rPr>
                        <a:t>רמה נמוכה</a:t>
                      </a:r>
                    </a:p>
                  </a:txBody>
                  <a:tcPr>
                    <a:solidFill>
                      <a:srgbClr val="EEAC34"/>
                    </a:solidFill>
                  </a:tcPr>
                </a:tc>
                <a:tc>
                  <a:txBody>
                    <a:bodyPr/>
                    <a:lstStyle/>
                    <a:p>
                      <a:pPr rtl="1"/>
                      <a:r>
                        <a:rPr lang="he-IL" sz="1600" dirty="0">
                          <a:latin typeface="Heebo" pitchFamily="2" charset="-79"/>
                          <a:cs typeface="Heebo" pitchFamily="2" charset="-79"/>
                        </a:rPr>
                        <a:t>רמה בינונית</a:t>
                      </a:r>
                    </a:p>
                  </a:txBody>
                  <a:tcPr>
                    <a:solidFill>
                      <a:srgbClr val="EEAC34"/>
                    </a:solidFill>
                  </a:tcPr>
                </a:tc>
                <a:tc>
                  <a:txBody>
                    <a:bodyPr/>
                    <a:lstStyle/>
                    <a:p>
                      <a:pPr rtl="1"/>
                      <a:r>
                        <a:rPr lang="he-IL" sz="1600" dirty="0">
                          <a:latin typeface="Heebo" pitchFamily="2" charset="-79"/>
                          <a:cs typeface="Heebo" pitchFamily="2" charset="-79"/>
                        </a:rPr>
                        <a:t>רמה גבוהה</a:t>
                      </a:r>
                    </a:p>
                  </a:txBody>
                  <a:tcPr>
                    <a:solidFill>
                      <a:srgbClr val="EEAC34"/>
                    </a:solidFill>
                  </a:tcPr>
                </a:tc>
                <a:extLst>
                  <a:ext uri="{0D108BD9-81ED-4DB2-BD59-A6C34878D82A}">
                    <a16:rowId xmlns:a16="http://schemas.microsoft.com/office/drawing/2014/main" val="1547337319"/>
                  </a:ext>
                </a:extLst>
              </a:tr>
              <a:tr h="925567">
                <a:tc>
                  <a:txBody>
                    <a:bodyPr/>
                    <a:lstStyle/>
                    <a:p>
                      <a:pPr rtl="1"/>
                      <a:r>
                        <a:rPr lang="he-IL" sz="1200" dirty="0">
                          <a:latin typeface="Heebo" pitchFamily="2" charset="-79"/>
                          <a:cs typeface="Heebo" pitchFamily="2" charset="-79"/>
                        </a:rPr>
                        <a:t>מעורר השראה </a:t>
                      </a:r>
                    </a:p>
                  </a:txBody>
                  <a:tcPr/>
                </a:tc>
                <a:tc>
                  <a:txBody>
                    <a:bodyPr/>
                    <a:lstStyle/>
                    <a:p>
                      <a:pPr rtl="1"/>
                      <a:r>
                        <a:rPr lang="he-IL" sz="800" dirty="0">
                          <a:latin typeface="Heebo" pitchFamily="2" charset="-79"/>
                          <a:cs typeface="Heebo" pitchFamily="2" charset="-79"/>
                        </a:rPr>
                        <a:t>השיח בין התלמיד לבין המעסיק מתקיים אך ורק סביב נושאים הקשורים לעבודת התלמיד בעסק. התלמיד לא מקיים אינטראקציות עם </a:t>
                      </a:r>
                      <a:r>
                        <a:rPr lang="he-IL" sz="800" dirty="0" err="1">
                          <a:latin typeface="Heebo" pitchFamily="2" charset="-79"/>
                          <a:cs typeface="Heebo" pitchFamily="2" charset="-79"/>
                        </a:rPr>
                        <a:t>המנטור</a:t>
                      </a:r>
                      <a:r>
                        <a:rPr lang="he-IL" sz="800" dirty="0">
                          <a:latin typeface="Heebo" pitchFamily="2" charset="-79"/>
                          <a:cs typeface="Heebo" pitchFamily="2" charset="-79"/>
                        </a:rPr>
                        <a:t> או עם אנשים אחרים במקום עבודתו מעבר </a:t>
                      </a:r>
                      <a:r>
                        <a:rPr lang="he-IL" sz="800" dirty="0" err="1">
                          <a:latin typeface="Heebo" pitchFamily="2" charset="-79"/>
                          <a:cs typeface="Heebo" pitchFamily="2" charset="-79"/>
                        </a:rPr>
                        <a:t>למשימיו</a:t>
                      </a:r>
                      <a:r>
                        <a:rPr lang="he-IL" sz="800" dirty="0">
                          <a:latin typeface="Heebo" pitchFamily="2" charset="-79"/>
                          <a:cs typeface="Heebo" pitchFamily="2" charset="-79"/>
                        </a:rPr>
                        <a:t>. </a:t>
                      </a:r>
                      <a:endParaRPr lang="he-IL" sz="800" dirty="0">
                        <a:highlight>
                          <a:srgbClr val="FFFF00"/>
                        </a:highlight>
                        <a:latin typeface="Heebo" pitchFamily="2" charset="-79"/>
                        <a:cs typeface="Heebo" pitchFamily="2" charset="-79"/>
                      </a:endParaRPr>
                    </a:p>
                  </a:txBody>
                  <a:tcPr/>
                </a:tc>
                <a:tc>
                  <a:txBody>
                    <a:bodyPr/>
                    <a:lstStyle/>
                    <a:p>
                      <a:pPr rtl="1"/>
                      <a:r>
                        <a:rPr lang="he-IL" sz="800" dirty="0">
                          <a:latin typeface="Heebo" pitchFamily="2" charset="-79"/>
                          <a:cs typeface="Heebo" pitchFamily="2" charset="-79"/>
                        </a:rPr>
                        <a:t>אין מאפיינים בולטים של השראה או </a:t>
                      </a:r>
                      <a:r>
                        <a:rPr lang="he-IL" sz="800" dirty="0" err="1">
                          <a:latin typeface="Heebo" pitchFamily="2" charset="-79"/>
                          <a:cs typeface="Heebo" pitchFamily="2" charset="-79"/>
                        </a:rPr>
                        <a:t>חזון</a:t>
                      </a:r>
                      <a:r>
                        <a:rPr lang="he-IL" sz="800" dirty="0">
                          <a:latin typeface="Heebo" pitchFamily="2" charset="-79"/>
                          <a:cs typeface="Heebo" pitchFamily="2" charset="-79"/>
                        </a:rPr>
                        <a:t>. התלמיד מבין את מהות העבודה אך לא נחשף לעומקה או למשמעות הרחבה שלה. ישנה פתיחות בסיסית לשאלות או סקרנות מצד התלמיד המאפשר לתלמיד חשיבה עצמאית ויצירתית, אך מעט מאד שיח יזום, עידוד לחשיבה, או דוגמא אישית. </a:t>
                      </a:r>
                      <a:r>
                        <a:rPr lang="he-IL" sz="800" dirty="0" err="1">
                          <a:latin typeface="Heebo" pitchFamily="2" charset="-79"/>
                          <a:cs typeface="Heebo" pitchFamily="2" charset="-79"/>
                        </a:rPr>
                        <a:t>המנטור</a:t>
                      </a:r>
                      <a:r>
                        <a:rPr lang="he-IL" sz="800" dirty="0">
                          <a:latin typeface="Heebo" pitchFamily="2" charset="-79"/>
                          <a:cs typeface="Heebo" pitchFamily="2" charset="-79"/>
                        </a:rPr>
                        <a:t> משתף את התלמיד בסיפור התפתחותו המקצועי ומדגיש את החלקים שניתן ללמוד מהם.  </a:t>
                      </a:r>
                      <a:endParaRPr lang="he-IL" sz="800" dirty="0">
                        <a:highlight>
                          <a:srgbClr val="FFFF00"/>
                        </a:highlight>
                        <a:latin typeface="Heebo" pitchFamily="2" charset="-79"/>
                        <a:cs typeface="Heebo" pitchFamily="2" charset="-79"/>
                      </a:endParaRPr>
                    </a:p>
                  </a:txBody>
                  <a:tcPr/>
                </a:tc>
                <a:tc>
                  <a:txBody>
                    <a:bodyPr/>
                    <a:lstStyle/>
                    <a:p>
                      <a:pPr rtl="1"/>
                      <a:r>
                        <a:rPr lang="he-IL" sz="800" dirty="0">
                          <a:latin typeface="Heebo" pitchFamily="2" charset="-79"/>
                          <a:cs typeface="Heebo" pitchFamily="2" charset="-79"/>
                        </a:rPr>
                        <a:t>המעסיק הוא מודל חיובי לתלמיד מקצועית וערכית. הוא משדר אהבה לעשייה, אכפתיות, תחושת שליחות ושייכות, משתף בסיפורי הצלחה וזוכה עליהם להוקרה בארגון. החזון גלוי ומדובר והתלמיד נחשף למשמעות הרחבה של העשייה, לערכים שמניעים אותה, ולמקומה בהקשר חברתי או קהילתי רחב. </a:t>
                      </a:r>
                      <a:r>
                        <a:rPr lang="he-IL" sz="800" dirty="0" err="1">
                          <a:latin typeface="Heebo" pitchFamily="2" charset="-79"/>
                          <a:cs typeface="Heebo" pitchFamily="2" charset="-79"/>
                        </a:rPr>
                        <a:t>המנטור</a:t>
                      </a:r>
                      <a:r>
                        <a:rPr lang="he-IL" sz="800" dirty="0">
                          <a:latin typeface="Heebo" pitchFamily="2" charset="-79"/>
                          <a:cs typeface="Heebo" pitchFamily="2" charset="-79"/>
                        </a:rPr>
                        <a:t> מטפח אצל התלמיד תרבות של למידה מתמדת, פתיחות לרעיונות ומסירות למצוינות על ידי דוגמא אישית, עידוד לשאול, להביע דעה ולשתף בהצלחות וכישלונות.</a:t>
                      </a:r>
                    </a:p>
                  </a:txBody>
                  <a:tcPr/>
                </a:tc>
                <a:extLst>
                  <a:ext uri="{0D108BD9-81ED-4DB2-BD59-A6C34878D82A}">
                    <a16:rowId xmlns:a16="http://schemas.microsoft.com/office/drawing/2014/main" val="2338293220"/>
                  </a:ext>
                </a:extLst>
              </a:tr>
              <a:tr h="401301">
                <a:tc>
                  <a:txBody>
                    <a:bodyPr/>
                    <a:lstStyle/>
                    <a:p>
                      <a:pPr rtl="1"/>
                      <a:r>
                        <a:rPr lang="he-IL" sz="1200" dirty="0">
                          <a:latin typeface="Heebo" pitchFamily="2" charset="-79"/>
                          <a:cs typeface="Heebo" pitchFamily="2" charset="-79"/>
                        </a:rPr>
                        <a:t>התנסויות מגוונות</a:t>
                      </a:r>
                    </a:p>
                  </a:txBody>
                  <a:tcPr/>
                </a:tc>
                <a:tc>
                  <a:txBody>
                    <a:bodyPr/>
                    <a:lstStyle/>
                    <a:p>
                      <a:pPr rtl="1"/>
                      <a:r>
                        <a:rPr lang="he-IL" sz="800" dirty="0">
                          <a:latin typeface="Heebo" pitchFamily="2" charset="-79"/>
                          <a:cs typeface="Heebo" pitchFamily="2" charset="-79"/>
                        </a:rPr>
                        <a:t>המעסיק מספק עבודות שגרתיות ופשוטות. לא מאתגר את התלמיד והתלמיד מבצע פעולות קבועות ומועטות במקום החניכות.</a:t>
                      </a:r>
                    </a:p>
                  </a:txBody>
                  <a:tcPr/>
                </a:tc>
                <a:tc>
                  <a:txBody>
                    <a:bodyPr/>
                    <a:lstStyle/>
                    <a:p>
                      <a:pPr rtl="1"/>
                      <a:r>
                        <a:rPr lang="he-IL" sz="800" dirty="0">
                          <a:latin typeface="Heebo" pitchFamily="2" charset="-79"/>
                          <a:cs typeface="Heebo" pitchFamily="2" charset="-79"/>
                        </a:rPr>
                        <a:t>התלמיד מקבל מדי פעם הזדמנויות ללמוד דברים חדשים ומבצע לפחות 2-3 פעולות שונות בכל יום עבודה  . </a:t>
                      </a:r>
                    </a:p>
                  </a:txBody>
                  <a:tcPr/>
                </a:tc>
                <a:tc>
                  <a:txBody>
                    <a:bodyPr/>
                    <a:lstStyle/>
                    <a:p>
                      <a:pPr rtl="1"/>
                      <a:r>
                        <a:rPr lang="he-IL" sz="800" dirty="0">
                          <a:latin typeface="Heebo" pitchFamily="2" charset="-79"/>
                          <a:cs typeface="Heebo" pitchFamily="2" charset="-79"/>
                        </a:rPr>
                        <a:t>התלמיד נחשף כמעט בכל יום עבודה לדבר חדש, ונדרש למגוון רחב של התנסויות ומשימות. </a:t>
                      </a:r>
                      <a:r>
                        <a:rPr lang="he-IL" sz="800" dirty="0" err="1">
                          <a:latin typeface="Heebo" pitchFamily="2" charset="-79"/>
                          <a:cs typeface="Heebo" pitchFamily="2" charset="-79"/>
                        </a:rPr>
                        <a:t>המנטור</a:t>
                      </a:r>
                      <a:r>
                        <a:rPr lang="he-IL" sz="800" dirty="0">
                          <a:latin typeface="Heebo" pitchFamily="2" charset="-79"/>
                          <a:cs typeface="Heebo" pitchFamily="2" charset="-79"/>
                        </a:rPr>
                        <a:t> מספק אתגרים מגוונים לתלמיד, מעצים ונותן פידבק שוטף לתלמיד.</a:t>
                      </a:r>
                    </a:p>
                  </a:txBody>
                  <a:tcPr/>
                </a:tc>
                <a:extLst>
                  <a:ext uri="{0D108BD9-81ED-4DB2-BD59-A6C34878D82A}">
                    <a16:rowId xmlns:a16="http://schemas.microsoft.com/office/drawing/2014/main" val="2901542445"/>
                  </a:ext>
                </a:extLst>
              </a:tr>
              <a:tr h="930379">
                <a:tc>
                  <a:txBody>
                    <a:bodyPr/>
                    <a:lstStyle/>
                    <a:p>
                      <a:pPr rtl="1"/>
                      <a:r>
                        <a:rPr lang="he-IL" sz="1200" dirty="0">
                          <a:latin typeface="Heebo" pitchFamily="2" charset="-79"/>
                          <a:cs typeface="Heebo" pitchFamily="2" charset="-79"/>
                        </a:rPr>
                        <a:t>התמודדות עם אתגרים ובעיות</a:t>
                      </a:r>
                    </a:p>
                  </a:txBody>
                  <a:tcPr/>
                </a:tc>
                <a:tc>
                  <a:txBody>
                    <a:bodyPr/>
                    <a:lstStyle/>
                    <a:p>
                      <a:pPr rtl="1"/>
                      <a:r>
                        <a:rPr lang="he-IL" sz="800" dirty="0">
                          <a:latin typeface="Heebo" pitchFamily="2" charset="-79"/>
                          <a:cs typeface="Heebo" pitchFamily="2" charset="-79"/>
                        </a:rPr>
                        <a:t>המעסיק פותר אתגרים ובעיות מול התלמיד בלבד באופן נקודתי. ללא תהליך מעקב או מעורבות ביה"ס. לא מתקיים שיח עם התלמיד למציאת פתרון. התלמיד מקבל פתרונות מוכנים ולא נדרש לחשוב בעצמו כשהוא נתקל בקושי. </a:t>
                      </a:r>
                    </a:p>
                  </a:txBody>
                  <a:tcPr/>
                </a:tc>
                <a:tc>
                  <a:txBody>
                    <a:bodyPr/>
                    <a:lstStyle/>
                    <a:p>
                      <a:pPr rtl="1"/>
                      <a:r>
                        <a:rPr lang="he-IL" sz="800" dirty="0">
                          <a:latin typeface="Heebo" pitchFamily="2" charset="-79"/>
                          <a:cs typeface="Heebo" pitchFamily="2" charset="-79"/>
                        </a:rPr>
                        <a:t>המעסיק עוזר לתלמיד להתמודד עם בעיות פשוטות, מאפשר לו חופש מחשבה ומקום להביע את דעתו. </a:t>
                      </a:r>
                    </a:p>
                    <a:p>
                      <a:pPr rtl="1"/>
                      <a:r>
                        <a:rPr lang="he-IL" sz="800" dirty="0">
                          <a:latin typeface="Heebo" pitchFamily="2" charset="-79"/>
                          <a:cs typeface="Heebo" pitchFamily="2" charset="-79"/>
                        </a:rPr>
                        <a:t>כאשר התלמיד נתקל בקושי או אתגר הוא מרגיש נוח לפנות </a:t>
                      </a:r>
                      <a:r>
                        <a:rPr lang="he-IL" sz="800" dirty="0" err="1">
                          <a:latin typeface="Heebo" pitchFamily="2" charset="-79"/>
                          <a:cs typeface="Heebo" pitchFamily="2" charset="-79"/>
                        </a:rPr>
                        <a:t>למנטור</a:t>
                      </a:r>
                      <a:r>
                        <a:rPr lang="he-IL" sz="800" dirty="0">
                          <a:latin typeface="Heebo" pitchFamily="2" charset="-79"/>
                          <a:cs typeface="Heebo" pitchFamily="2" charset="-79"/>
                        </a:rPr>
                        <a:t> ולאחר ההתמודדות הוא מקבל פידבק על התמודדותו .</a:t>
                      </a:r>
                    </a:p>
                  </a:txBody>
                  <a:tcPr/>
                </a:tc>
                <a:tc>
                  <a:txBody>
                    <a:bodyPr/>
                    <a:lstStyle/>
                    <a:p>
                      <a:pPr rtl="1"/>
                      <a:r>
                        <a:rPr lang="he-IL" sz="800" dirty="0">
                          <a:latin typeface="Heebo" pitchFamily="2" charset="-79"/>
                          <a:cs typeface="Heebo" pitchFamily="2" charset="-79"/>
                        </a:rPr>
                        <a:t>קיים תהליך מעמיק של חשיבה יחד עם התלמיד באתגרים מקצועיים ותפקודיים והפתרון מושג בשיתוף פעולה. </a:t>
                      </a:r>
                      <a:r>
                        <a:rPr lang="he-IL" sz="800" dirty="0" err="1">
                          <a:latin typeface="Heebo" pitchFamily="2" charset="-79"/>
                          <a:cs typeface="Heebo" pitchFamily="2" charset="-79"/>
                        </a:rPr>
                        <a:t>המנטור</a:t>
                      </a:r>
                      <a:r>
                        <a:rPr lang="he-IL" sz="800" dirty="0">
                          <a:latin typeface="Heebo" pitchFamily="2" charset="-79"/>
                          <a:cs typeface="Heebo" pitchFamily="2" charset="-79"/>
                        </a:rPr>
                        <a:t> מזמן אתגרים ותקלות לתלמיד על מנת </a:t>
                      </a:r>
                      <a:r>
                        <a:rPr lang="he-IL" sz="800" dirty="0" err="1">
                          <a:latin typeface="Heebo" pitchFamily="2" charset="-79"/>
                          <a:cs typeface="Heebo" pitchFamily="2" charset="-79"/>
                        </a:rPr>
                        <a:t>שימודד</a:t>
                      </a:r>
                      <a:r>
                        <a:rPr lang="he-IL" sz="800" dirty="0">
                          <a:latin typeface="Heebo" pitchFamily="2" charset="-79"/>
                          <a:cs typeface="Heebo" pitchFamily="2" charset="-79"/>
                        </a:rPr>
                        <a:t> עם פתרונם ומקיים מעקב אחר פתרון הבעיות ויישום המסקנות. המעסיק מנצל את ההתמודדות עם האתגרים להעצמת התלמיד והתפתחותו האישית. </a:t>
                      </a:r>
                    </a:p>
                  </a:txBody>
                  <a:tcPr/>
                </a:tc>
                <a:extLst>
                  <a:ext uri="{0D108BD9-81ED-4DB2-BD59-A6C34878D82A}">
                    <a16:rowId xmlns:a16="http://schemas.microsoft.com/office/drawing/2014/main" val="407285772"/>
                  </a:ext>
                </a:extLst>
              </a:tr>
              <a:tr h="578736">
                <a:tc>
                  <a:txBody>
                    <a:bodyPr/>
                    <a:lstStyle/>
                    <a:p>
                      <a:pPr rtl="1"/>
                      <a:r>
                        <a:rPr lang="he-IL" sz="1200" dirty="0">
                          <a:latin typeface="Heebo" pitchFamily="2" charset="-79"/>
                          <a:cs typeface="Heebo" pitchFamily="2" charset="-79"/>
                        </a:rPr>
                        <a:t>מידת </a:t>
                      </a:r>
                      <a:r>
                        <a:rPr lang="he-IL" sz="1200" dirty="0" err="1">
                          <a:latin typeface="Heebo" pitchFamily="2" charset="-79"/>
                          <a:cs typeface="Heebo" pitchFamily="2" charset="-79"/>
                        </a:rPr>
                        <a:t>האוטנומיה</a:t>
                      </a:r>
                      <a:r>
                        <a:rPr lang="he-IL" sz="1200" dirty="0">
                          <a:latin typeface="Heebo" pitchFamily="2" charset="-79"/>
                          <a:cs typeface="Heebo" pitchFamily="2" charset="-79"/>
                        </a:rPr>
                        <a:t> ואחריות על משימות</a:t>
                      </a:r>
                    </a:p>
                  </a:txBody>
                  <a:tcPr/>
                </a:tc>
                <a:tc>
                  <a:txBody>
                    <a:bodyPr/>
                    <a:lstStyle/>
                    <a:p>
                      <a:pPr rtl="1"/>
                      <a:r>
                        <a:rPr lang="he-IL" sz="800" dirty="0">
                          <a:latin typeface="Heebo" pitchFamily="2" charset="-79"/>
                          <a:cs typeface="Heebo" pitchFamily="2" charset="-79"/>
                        </a:rPr>
                        <a:t>התלמיד חוזר על פעולות שהוגדרו לו מראש, ללא הבנה רחבה של ההקשר או המטרה. אינו מקבל אחריות ממשית, נדרש רק "לעזור", ולרוב נמצא בשוליים של הפעילות הארגונית. אין ניסיון לאפשר לו צמיחה דרך התנסות, ואין עידוד לאוטונומיה. לעיתים התפקיד שלו נתפס כמשני או סמלי בלבד.</a:t>
                      </a:r>
                    </a:p>
                  </a:txBody>
                  <a:tcPr/>
                </a:tc>
                <a:tc>
                  <a:txBody>
                    <a:bodyPr/>
                    <a:lstStyle/>
                    <a:p>
                      <a:pPr rtl="1"/>
                      <a:r>
                        <a:rPr lang="he-IL" sz="800" dirty="0">
                          <a:latin typeface="Heebo" pitchFamily="2" charset="-79"/>
                          <a:cs typeface="Heebo" pitchFamily="2" charset="-79"/>
                        </a:rPr>
                        <a:t>התלמיד מקבל אחריות מוגבלת – לרוב על משימות פשוטות, טכניות או שגרתיות. יש לו מרחב פעולה מסוים, אך אינו נדרש לקחת בעלות אמיתית על התהליך או התוצאה והמעסיק נזהר מלהעמיס עליו אחריות.</a:t>
                      </a:r>
                    </a:p>
                  </a:txBody>
                  <a:tcPr/>
                </a:tc>
                <a:tc>
                  <a:txBody>
                    <a:bodyPr/>
                    <a:lstStyle/>
                    <a:p>
                      <a:pPr rtl="1"/>
                      <a:r>
                        <a:rPr lang="he-IL" sz="800" dirty="0">
                          <a:latin typeface="Heebo" pitchFamily="2" charset="-79"/>
                          <a:cs typeface="Heebo" pitchFamily="2" charset="-79"/>
                        </a:rPr>
                        <a:t>התלמיד מקבל אחריות ממשית על משימות המקדמות את מטרות הארגון ומאפשרות לו להביא לידי ביטוי יוזמה, שיקול דעת וחשיבה עצמאית. הוא שותף בתהליכי קבלת החלטות (במינון מתאים), חווה אמון מצד הצוות, ומרגיש שהתרומה שלו נחשבת ומשפיעה. ניתן לו חופש פעולה מוגדר, לצד ליווי מותאם ותיאום ציפיות ברור. </a:t>
                      </a:r>
                    </a:p>
                  </a:txBody>
                  <a:tcPr/>
                </a:tc>
                <a:extLst>
                  <a:ext uri="{0D108BD9-81ED-4DB2-BD59-A6C34878D82A}">
                    <a16:rowId xmlns:a16="http://schemas.microsoft.com/office/drawing/2014/main" val="3846900730"/>
                  </a:ext>
                </a:extLst>
              </a:tr>
              <a:tr h="415502">
                <a:tc>
                  <a:txBody>
                    <a:bodyPr/>
                    <a:lstStyle/>
                    <a:p>
                      <a:pPr rtl="1"/>
                      <a:r>
                        <a:rPr lang="he-IL" sz="1200" dirty="0">
                          <a:latin typeface="Heebo" pitchFamily="2" charset="-79"/>
                          <a:cs typeface="Heebo" pitchFamily="2" charset="-79"/>
                        </a:rPr>
                        <a:t>מחוברות מקצועית</a:t>
                      </a:r>
                    </a:p>
                  </a:txBody>
                  <a:tcPr/>
                </a:tc>
                <a:tc>
                  <a:txBody>
                    <a:bodyPr/>
                    <a:lstStyle/>
                    <a:p>
                      <a:pPr rtl="1"/>
                      <a:r>
                        <a:rPr lang="he-IL" sz="800" dirty="0">
                          <a:latin typeface="Heebo" pitchFamily="2" charset="-79"/>
                          <a:cs typeface="Heebo" pitchFamily="2" charset="-79"/>
                        </a:rPr>
                        <a:t>השיח על השחיקה והזלזול בתחום נפוץ. המקצוע מוצג כאילוץ, ללא הזמנה לחשיבה, סקרנות או זהות מקצועית. התלמיד אינו מבין את הערך שבתחום, ואינו נחשף למודל של אדם המחובר לעשייה ולמשמעותה. </a:t>
                      </a:r>
                    </a:p>
                  </a:txBody>
                  <a:tcPr/>
                </a:tc>
                <a:tc>
                  <a:txBody>
                    <a:bodyPr/>
                    <a:lstStyle/>
                    <a:p>
                      <a:pPr rtl="1"/>
                      <a:r>
                        <a:rPr lang="he-IL" sz="800" dirty="0">
                          <a:latin typeface="Heebo" pitchFamily="2" charset="-79"/>
                          <a:cs typeface="Heebo" pitchFamily="2" charset="-79"/>
                        </a:rPr>
                        <a:t>המעסיק מתנהל באופן מקצועי אך מתייחס למקצוע ככלי עבודה, ולעיתים משדר שחיקה או הסתפקות בקיים. לתלמיד יש הבנה פונקציונלית של התחום, אך מעט מאד התנסות שמסייעת לו להתחבר למקצוע ברמה אישית או ערכית. אין עידוד לחקירה, שאילת שאלות או דיון על משמעות ועתיד התחום. התלמיד לומד מה עושים, אבל פחות מרגיש למה זה חשוב או מעניין.</a:t>
                      </a:r>
                    </a:p>
                  </a:txBody>
                  <a:tcPr/>
                </a:tc>
                <a:tc>
                  <a:txBody>
                    <a:bodyPr/>
                    <a:lstStyle/>
                    <a:p>
                      <a:pPr rtl="1"/>
                      <a:r>
                        <a:rPr lang="he-IL" sz="800" dirty="0">
                          <a:latin typeface="Heebo" pitchFamily="2" charset="-79"/>
                          <a:cs typeface="Heebo" pitchFamily="2" charset="-79"/>
                        </a:rPr>
                        <a:t>מעסיק שמביע זיקה עמוקה למקצוע, עניין, גאווה מקצועית ומחויבות לתחום. מתקיים שיח פעיל על מהות המקצוע, אתגריו, ההתפתחות בו, והמשמעות שבו – לא רק ככלי פרנסה אלא כזה שיש בו ערך וזהות. התלמיד מעורב בחוויות שמעמיקות את הבנתו את התחום: ישנן שיחות על למה המקצוע הזה חשוב, מה אפשר לעשות בו בעתיד, ומה אפשר ללמוד ממנו.  ניתנות לו הזדמנויות לבחון אם ואיך התחום מתאים לו, לבנות זיקה מקצועית ולזהות בו אופק התפתחות.</a:t>
                      </a:r>
                    </a:p>
                  </a:txBody>
                  <a:tcPr/>
                </a:tc>
                <a:extLst>
                  <a:ext uri="{0D108BD9-81ED-4DB2-BD59-A6C34878D82A}">
                    <a16:rowId xmlns:a16="http://schemas.microsoft.com/office/drawing/2014/main" val="2710997650"/>
                  </a:ext>
                </a:extLst>
              </a:tr>
              <a:tr h="0">
                <a:tc>
                  <a:txBody>
                    <a:bodyPr/>
                    <a:lstStyle/>
                    <a:p>
                      <a:pPr rtl="1"/>
                      <a:r>
                        <a:rPr lang="he-IL" sz="1200" dirty="0">
                          <a:latin typeface="Heebo" pitchFamily="2" charset="-79"/>
                          <a:cs typeface="Heebo" pitchFamily="2" charset="-79"/>
                        </a:rPr>
                        <a:t>מוטיבציה והתמדה של תלמידים</a:t>
                      </a:r>
                    </a:p>
                  </a:txBody>
                  <a:tcPr/>
                </a:tc>
                <a:tc>
                  <a:txBody>
                    <a:bodyPr/>
                    <a:lstStyle/>
                    <a:p>
                      <a:pPr rtl="1"/>
                      <a:r>
                        <a:rPr lang="he-IL" sz="800" dirty="0">
                          <a:latin typeface="Heebo" pitchFamily="2" charset="-79"/>
                          <a:cs typeface="Heebo" pitchFamily="2" charset="-79"/>
                        </a:rPr>
                        <a:t>התלמיד לא מראה עניין בעבודה, מתקשה להתמיד, ונראה לעיתים כמי שלא רוצה להיות במקום. נוטה להימנע ממשימות קשות, לא מבקש עזרה, ולעיתים אף מביע תסכול או התנגדות.</a:t>
                      </a:r>
                    </a:p>
                  </a:txBody>
                  <a:tcPr/>
                </a:tc>
                <a:tc>
                  <a:txBody>
                    <a:bodyPr/>
                    <a:lstStyle/>
                    <a:p>
                      <a:pPr rtl="1"/>
                      <a:r>
                        <a:rPr lang="he-IL" sz="800" dirty="0">
                          <a:latin typeface="Heebo" pitchFamily="2" charset="-79"/>
                          <a:cs typeface="Heebo" pitchFamily="2" charset="-79"/>
                        </a:rPr>
                        <a:t>רוב הזמן התלמיד משתתף, אבל לעיתים נראה חסר עניין או מתקשה לשמור על עקביות בתפקוד. מבצע את המשימות, אבל לא תמיד מגלה סקרנות או יוזמה.</a:t>
                      </a:r>
                      <a:br>
                        <a:rPr lang="he-IL" sz="800" dirty="0">
                          <a:latin typeface="Heebo" pitchFamily="2" charset="-79"/>
                          <a:cs typeface="Heebo" pitchFamily="2" charset="-79"/>
                        </a:rPr>
                      </a:br>
                      <a:r>
                        <a:rPr lang="he-IL" sz="800" dirty="0">
                          <a:latin typeface="Heebo" pitchFamily="2" charset="-79"/>
                          <a:cs typeface="Heebo" pitchFamily="2" charset="-79"/>
                        </a:rPr>
                        <a:t>במצבים של קושי – נוטה לוותר מהר או לחכות שיגידו לו מה לעשות.</a:t>
                      </a:r>
                    </a:p>
                  </a:txBody>
                  <a:tcPr/>
                </a:tc>
                <a:tc>
                  <a:txBody>
                    <a:bodyPr/>
                    <a:lstStyle/>
                    <a:p>
                      <a:pPr rtl="1"/>
                      <a:r>
                        <a:rPr lang="he-IL" sz="800" dirty="0">
                          <a:latin typeface="Heebo" pitchFamily="2" charset="-79"/>
                          <a:cs typeface="Heebo" pitchFamily="2" charset="-79"/>
                        </a:rPr>
                        <a:t>התלמיד בא למקום בשמחה, מתעניין, שואל שאלות ורוצה להבין יותר. מגלה רצון להשתלב, לומד מטעויות ולא מתייאש כשמשהו לא מצליח. רואה במקום הזה הזדמנות לצמוח ולהתפתח.</a:t>
                      </a:r>
                    </a:p>
                  </a:txBody>
                  <a:tcPr/>
                </a:tc>
                <a:extLst>
                  <a:ext uri="{0D108BD9-81ED-4DB2-BD59-A6C34878D82A}">
                    <a16:rowId xmlns:a16="http://schemas.microsoft.com/office/drawing/2014/main" val="2214254989"/>
                  </a:ext>
                </a:extLst>
              </a:tr>
            </a:tbl>
          </a:graphicData>
        </a:graphic>
      </p:graphicFrame>
      <p:grpSp>
        <p:nvGrpSpPr>
          <p:cNvPr id="5" name="קבוצה 4">
            <a:extLst>
              <a:ext uri="{FF2B5EF4-FFF2-40B4-BE49-F238E27FC236}">
                <a16:creationId xmlns:a16="http://schemas.microsoft.com/office/drawing/2014/main" id="{8D349AF0-6336-CE1C-DEBA-DCCEF277511E}"/>
              </a:ext>
            </a:extLst>
          </p:cNvPr>
          <p:cNvGrpSpPr/>
          <p:nvPr/>
        </p:nvGrpSpPr>
        <p:grpSpPr>
          <a:xfrm rot="5400000">
            <a:off x="-4919765" y="4919765"/>
            <a:ext cx="10000038" cy="160506"/>
            <a:chOff x="-1" y="-3"/>
            <a:chExt cx="3965612" cy="140680"/>
          </a:xfrm>
        </p:grpSpPr>
        <p:sp>
          <p:nvSpPr>
            <p:cNvPr id="6" name="מלבן 5">
              <a:extLst>
                <a:ext uri="{FF2B5EF4-FFF2-40B4-BE49-F238E27FC236}">
                  <a16:creationId xmlns:a16="http://schemas.microsoft.com/office/drawing/2014/main" id="{1482F471-17B3-DF76-E98E-8A5E25E404C0}"/>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7" name="מלבן 6">
              <a:extLst>
                <a:ext uri="{FF2B5EF4-FFF2-40B4-BE49-F238E27FC236}">
                  <a16:creationId xmlns:a16="http://schemas.microsoft.com/office/drawing/2014/main" id="{7C588CAB-6C5A-920C-18F4-92A5826D0475}"/>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מלבן 7">
              <a:extLst>
                <a:ext uri="{FF2B5EF4-FFF2-40B4-BE49-F238E27FC236}">
                  <a16:creationId xmlns:a16="http://schemas.microsoft.com/office/drawing/2014/main" id="{900FF57B-52C7-5D6F-FF13-2E761F1C4208}"/>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 name="מלבן 8">
              <a:extLst>
                <a:ext uri="{FF2B5EF4-FFF2-40B4-BE49-F238E27FC236}">
                  <a16:creationId xmlns:a16="http://schemas.microsoft.com/office/drawing/2014/main" id="{D6F5DC51-40DC-F1F7-8766-E2DAAF8C65F2}"/>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מלבן 9">
              <a:extLst>
                <a:ext uri="{FF2B5EF4-FFF2-40B4-BE49-F238E27FC236}">
                  <a16:creationId xmlns:a16="http://schemas.microsoft.com/office/drawing/2014/main" id="{062C0475-6D84-3448-9823-F38EF09031F2}"/>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grpSp>
        <p:nvGrpSpPr>
          <p:cNvPr id="11" name="קבוצה 10">
            <a:extLst>
              <a:ext uri="{FF2B5EF4-FFF2-40B4-BE49-F238E27FC236}">
                <a16:creationId xmlns:a16="http://schemas.microsoft.com/office/drawing/2014/main" id="{832160B5-CC08-E15E-EA0C-5DCA62DD4581}"/>
              </a:ext>
            </a:extLst>
          </p:cNvPr>
          <p:cNvGrpSpPr/>
          <p:nvPr/>
        </p:nvGrpSpPr>
        <p:grpSpPr>
          <a:xfrm>
            <a:off x="6282867" y="209491"/>
            <a:ext cx="385444" cy="375273"/>
            <a:chOff x="11021786" y="2307771"/>
            <a:chExt cx="385444" cy="375273"/>
          </a:xfrm>
          <a:solidFill>
            <a:srgbClr val="359937"/>
          </a:solidFill>
        </p:grpSpPr>
        <p:sp>
          <p:nvSpPr>
            <p:cNvPr id="12" name="אליפסה 11">
              <a:extLst>
                <a:ext uri="{FF2B5EF4-FFF2-40B4-BE49-F238E27FC236}">
                  <a16:creationId xmlns:a16="http://schemas.microsoft.com/office/drawing/2014/main" id="{482D01FA-FF60-CFFE-D362-F4D48DB50D41}"/>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3" name="אליפסה 12">
              <a:extLst>
                <a:ext uri="{FF2B5EF4-FFF2-40B4-BE49-F238E27FC236}">
                  <a16:creationId xmlns:a16="http://schemas.microsoft.com/office/drawing/2014/main" id="{0622FCAB-DF1B-3292-2143-6B6B73C0E3AD}"/>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4" name="אליפסה 13">
              <a:extLst>
                <a:ext uri="{FF2B5EF4-FFF2-40B4-BE49-F238E27FC236}">
                  <a16:creationId xmlns:a16="http://schemas.microsoft.com/office/drawing/2014/main" id="{7946730F-6BD4-576E-C46F-DCA6EC283ABE}"/>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5" name="אליפסה 14">
              <a:extLst>
                <a:ext uri="{FF2B5EF4-FFF2-40B4-BE49-F238E27FC236}">
                  <a16:creationId xmlns:a16="http://schemas.microsoft.com/office/drawing/2014/main" id="{404267BA-C0AF-30B7-EBBF-30DF91DDA382}"/>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6" name="אליפסה 15">
              <a:extLst>
                <a:ext uri="{FF2B5EF4-FFF2-40B4-BE49-F238E27FC236}">
                  <a16:creationId xmlns:a16="http://schemas.microsoft.com/office/drawing/2014/main" id="{CF1AE3F9-532E-E315-57AE-91955538659B}"/>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7" name="אליפסה 16">
              <a:extLst>
                <a:ext uri="{FF2B5EF4-FFF2-40B4-BE49-F238E27FC236}">
                  <a16:creationId xmlns:a16="http://schemas.microsoft.com/office/drawing/2014/main" id="{87F42CD5-CED7-3B30-EB60-2A0ECD4DD6A4}"/>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8" name="אליפסה 17">
              <a:extLst>
                <a:ext uri="{FF2B5EF4-FFF2-40B4-BE49-F238E27FC236}">
                  <a16:creationId xmlns:a16="http://schemas.microsoft.com/office/drawing/2014/main" id="{7C6ED5FE-241D-74D2-E714-C8800EC0EF9A}"/>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9" name="אליפסה 18">
              <a:extLst>
                <a:ext uri="{FF2B5EF4-FFF2-40B4-BE49-F238E27FC236}">
                  <a16:creationId xmlns:a16="http://schemas.microsoft.com/office/drawing/2014/main" id="{F3626893-492D-06B6-BC67-4646F605EE32}"/>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0" name="אליפסה 19">
              <a:extLst>
                <a:ext uri="{FF2B5EF4-FFF2-40B4-BE49-F238E27FC236}">
                  <a16:creationId xmlns:a16="http://schemas.microsoft.com/office/drawing/2014/main" id="{FD4F32B2-9768-783B-B70D-036AE9B5BD6E}"/>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1" name="אליפסה 20">
              <a:extLst>
                <a:ext uri="{FF2B5EF4-FFF2-40B4-BE49-F238E27FC236}">
                  <a16:creationId xmlns:a16="http://schemas.microsoft.com/office/drawing/2014/main" id="{7A0E76CF-F8BD-3579-BC93-E79EB834EC1F}"/>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2" name="אליפסה 21">
              <a:extLst>
                <a:ext uri="{FF2B5EF4-FFF2-40B4-BE49-F238E27FC236}">
                  <a16:creationId xmlns:a16="http://schemas.microsoft.com/office/drawing/2014/main" id="{882DF5A5-5EB1-4A66-DD39-99C68EC4A86A}"/>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3" name="אליפסה 22">
              <a:extLst>
                <a:ext uri="{FF2B5EF4-FFF2-40B4-BE49-F238E27FC236}">
                  <a16:creationId xmlns:a16="http://schemas.microsoft.com/office/drawing/2014/main" id="{3DB4D5BF-1849-72BC-3E0A-8880DF9690CA}"/>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4" name="אליפסה 23">
              <a:extLst>
                <a:ext uri="{FF2B5EF4-FFF2-40B4-BE49-F238E27FC236}">
                  <a16:creationId xmlns:a16="http://schemas.microsoft.com/office/drawing/2014/main" id="{3C4DAA96-5675-0388-576B-5B08B02D296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5" name="אליפסה 24">
              <a:extLst>
                <a:ext uri="{FF2B5EF4-FFF2-40B4-BE49-F238E27FC236}">
                  <a16:creationId xmlns:a16="http://schemas.microsoft.com/office/drawing/2014/main" id="{501E9542-73B9-6700-D685-2300D70F3477}"/>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6" name="אליפסה 25">
              <a:extLst>
                <a:ext uri="{FF2B5EF4-FFF2-40B4-BE49-F238E27FC236}">
                  <a16:creationId xmlns:a16="http://schemas.microsoft.com/office/drawing/2014/main" id="{11B8D521-B944-6884-9072-DF042D18C643}"/>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7" name="אליפסה 26">
              <a:extLst>
                <a:ext uri="{FF2B5EF4-FFF2-40B4-BE49-F238E27FC236}">
                  <a16:creationId xmlns:a16="http://schemas.microsoft.com/office/drawing/2014/main" id="{9FC09FCC-A1B5-B765-24CA-7BDB6D30F494}"/>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grpSp>
      <p:pic>
        <p:nvPicPr>
          <p:cNvPr id="28" name="תמונה 27" descr="תמונה שמכילה גופן, צילום מסך, גרפיקה, טקסט&#10;&#10;התיאור נוצר באופן אוטומטי">
            <a:extLst>
              <a:ext uri="{FF2B5EF4-FFF2-40B4-BE49-F238E27FC236}">
                <a16:creationId xmlns:a16="http://schemas.microsoft.com/office/drawing/2014/main" id="{F08BA472-9438-36DA-9E92-93C34B881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5554" y="9431354"/>
            <a:ext cx="826581" cy="315788"/>
          </a:xfrm>
          <a:prstGeom prst="rect">
            <a:avLst/>
          </a:prstGeom>
        </p:spPr>
      </p:pic>
      <p:pic>
        <p:nvPicPr>
          <p:cNvPr id="29" name="תמונה 28" descr="תמונה שמכילה צבעוני, צילום מסך, גרפיקה, יצירתיות&#10;&#10;התיאור נוצר באופן אוטומטי">
            <a:extLst>
              <a:ext uri="{FF2B5EF4-FFF2-40B4-BE49-F238E27FC236}">
                <a16:creationId xmlns:a16="http://schemas.microsoft.com/office/drawing/2014/main" id="{C954F51E-679E-3904-432E-A7E416AB64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2295" y="9368033"/>
            <a:ext cx="1698815" cy="379109"/>
          </a:xfrm>
          <a:prstGeom prst="rect">
            <a:avLst/>
          </a:prstGeom>
        </p:spPr>
      </p:pic>
      <p:pic>
        <p:nvPicPr>
          <p:cNvPr id="31" name="תמונה 30" descr="תמונה שמכילה גופן, גרפיקה, עיצוב גרפי, לוגו&#10;&#10;התיאור נוצר באופן אוטומטי">
            <a:extLst>
              <a:ext uri="{FF2B5EF4-FFF2-40B4-BE49-F238E27FC236}">
                <a16:creationId xmlns:a16="http://schemas.microsoft.com/office/drawing/2014/main" id="{C1E1D535-F1E3-E65B-5BF1-6268106A7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385" y="9422439"/>
            <a:ext cx="1122461" cy="243199"/>
          </a:xfrm>
          <a:prstGeom prst="rect">
            <a:avLst/>
          </a:prstGeom>
        </p:spPr>
      </p:pic>
      <p:pic>
        <p:nvPicPr>
          <p:cNvPr id="30" name="תמונה 29">
            <a:extLst>
              <a:ext uri="{FF2B5EF4-FFF2-40B4-BE49-F238E27FC236}">
                <a16:creationId xmlns:a16="http://schemas.microsoft.com/office/drawing/2014/main" id="{29DA2C29-0AC8-E315-3C73-B12A3A1D5550}"/>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1606686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131AC-0EA6-31E8-93E8-C728B9BEDEA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2552F3C-B99E-6719-C5AD-5F979F258B25}"/>
              </a:ext>
            </a:extLst>
          </p:cNvPr>
          <p:cNvSpPr>
            <a:spLocks noGrp="1"/>
          </p:cNvSpPr>
          <p:nvPr>
            <p:ph type="title"/>
          </p:nvPr>
        </p:nvSpPr>
        <p:spPr>
          <a:xfrm>
            <a:off x="284717" y="-18513"/>
            <a:ext cx="5915025" cy="873378"/>
          </a:xfrm>
        </p:spPr>
        <p:txBody>
          <a:bodyPr>
            <a:noAutofit/>
          </a:bodyPr>
          <a:lstStyle/>
          <a:p>
            <a:pPr marL="0" marR="0" lvl="0" indent="0" algn="r" defTabSz="685800" rtl="1" eaLnBrk="1" fontAlgn="auto" latinLnBrk="0" hangingPunct="1">
              <a:lnSpc>
                <a:spcPct val="100000"/>
              </a:lnSpc>
              <a:spcBef>
                <a:spcPts val="0"/>
              </a:spcBef>
              <a:spcAft>
                <a:spcPts val="0"/>
              </a:spcAft>
              <a:buClrTx/>
              <a:buSzTx/>
              <a:buFontTx/>
              <a:buNone/>
              <a:tabLst/>
              <a:defRPr/>
            </a:pPr>
            <a:r>
              <a:rPr lang="he-IL" sz="2400" b="1" dirty="0">
                <a:solidFill>
                  <a:srgbClr val="359937"/>
                </a:solidFill>
                <a:latin typeface="Heebo Black" pitchFamily="2" charset="-79"/>
                <a:cs typeface="Heebo Black" pitchFamily="2" charset="-79"/>
              </a:rPr>
              <a:t>מחוון תהליכי התפתחות אישית ומצוינות מקצועית</a:t>
            </a:r>
          </a:p>
        </p:txBody>
      </p:sp>
      <p:graphicFrame>
        <p:nvGraphicFramePr>
          <p:cNvPr id="4" name="מציין מיקום תוכן 3">
            <a:extLst>
              <a:ext uri="{FF2B5EF4-FFF2-40B4-BE49-F238E27FC236}">
                <a16:creationId xmlns:a16="http://schemas.microsoft.com/office/drawing/2014/main" id="{25A5B8AC-41D1-1C67-181A-D4ADD46971F8}"/>
              </a:ext>
            </a:extLst>
          </p:cNvPr>
          <p:cNvGraphicFramePr>
            <a:graphicFrameLocks noGrp="1"/>
          </p:cNvGraphicFramePr>
          <p:nvPr>
            <p:ph idx="1"/>
            <p:extLst>
              <p:ext uri="{D42A27DB-BD31-4B8C-83A1-F6EECF244321}">
                <p14:modId xmlns:p14="http://schemas.microsoft.com/office/powerpoint/2010/main" val="1252372190"/>
              </p:ext>
            </p:extLst>
          </p:nvPr>
        </p:nvGraphicFramePr>
        <p:xfrm>
          <a:off x="308147" y="959672"/>
          <a:ext cx="6296399" cy="7101840"/>
        </p:xfrm>
        <a:graphic>
          <a:graphicData uri="http://schemas.openxmlformats.org/drawingml/2006/table">
            <a:tbl>
              <a:tblPr rtl="1" firstRow="1" bandRow="1">
                <a:tableStyleId>{5C22544A-7EE6-4342-B048-85BDC9FD1C3A}</a:tableStyleId>
              </a:tblPr>
              <a:tblGrid>
                <a:gridCol w="1107355">
                  <a:extLst>
                    <a:ext uri="{9D8B030D-6E8A-4147-A177-3AD203B41FA5}">
                      <a16:colId xmlns:a16="http://schemas.microsoft.com/office/drawing/2014/main" val="1597819395"/>
                    </a:ext>
                  </a:extLst>
                </a:gridCol>
                <a:gridCol w="1584510">
                  <a:extLst>
                    <a:ext uri="{9D8B030D-6E8A-4147-A177-3AD203B41FA5}">
                      <a16:colId xmlns:a16="http://schemas.microsoft.com/office/drawing/2014/main" val="2533454453"/>
                    </a:ext>
                  </a:extLst>
                </a:gridCol>
                <a:gridCol w="1639893">
                  <a:extLst>
                    <a:ext uri="{9D8B030D-6E8A-4147-A177-3AD203B41FA5}">
                      <a16:colId xmlns:a16="http://schemas.microsoft.com/office/drawing/2014/main" val="1700469705"/>
                    </a:ext>
                  </a:extLst>
                </a:gridCol>
                <a:gridCol w="1964641">
                  <a:extLst>
                    <a:ext uri="{9D8B030D-6E8A-4147-A177-3AD203B41FA5}">
                      <a16:colId xmlns:a16="http://schemas.microsoft.com/office/drawing/2014/main" val="4211309356"/>
                    </a:ext>
                  </a:extLst>
                </a:gridCol>
              </a:tblGrid>
              <a:tr h="564794">
                <a:tc>
                  <a:txBody>
                    <a:bodyPr/>
                    <a:lstStyle/>
                    <a:p>
                      <a:pPr rtl="1"/>
                      <a:r>
                        <a:rPr lang="he-IL" sz="1600" dirty="0">
                          <a:latin typeface="Heebo" pitchFamily="2" charset="-79"/>
                          <a:cs typeface="Heebo" pitchFamily="2" charset="-79"/>
                        </a:rPr>
                        <a:t>מרכיב הערכה</a:t>
                      </a:r>
                    </a:p>
                  </a:txBody>
                  <a:tcPr>
                    <a:solidFill>
                      <a:srgbClr val="EEAC34"/>
                    </a:solidFill>
                  </a:tcPr>
                </a:tc>
                <a:tc>
                  <a:txBody>
                    <a:bodyPr/>
                    <a:lstStyle/>
                    <a:p>
                      <a:pPr rtl="1"/>
                      <a:r>
                        <a:rPr lang="he-IL" sz="1600" dirty="0">
                          <a:latin typeface="Heebo" pitchFamily="2" charset="-79"/>
                          <a:cs typeface="Heebo" pitchFamily="2" charset="-79"/>
                        </a:rPr>
                        <a:t>רמה נמוכה</a:t>
                      </a:r>
                    </a:p>
                  </a:txBody>
                  <a:tcPr>
                    <a:solidFill>
                      <a:srgbClr val="EEAC34"/>
                    </a:solidFill>
                  </a:tcPr>
                </a:tc>
                <a:tc>
                  <a:txBody>
                    <a:bodyPr/>
                    <a:lstStyle/>
                    <a:p>
                      <a:pPr rtl="1"/>
                      <a:r>
                        <a:rPr lang="he-IL" sz="1600" dirty="0">
                          <a:latin typeface="Heebo" pitchFamily="2" charset="-79"/>
                          <a:cs typeface="Heebo" pitchFamily="2" charset="-79"/>
                        </a:rPr>
                        <a:t>רמה בינונית</a:t>
                      </a:r>
                    </a:p>
                  </a:txBody>
                  <a:tcPr>
                    <a:solidFill>
                      <a:srgbClr val="EEAC34"/>
                    </a:solidFill>
                  </a:tcPr>
                </a:tc>
                <a:tc>
                  <a:txBody>
                    <a:bodyPr/>
                    <a:lstStyle/>
                    <a:p>
                      <a:pPr rtl="1"/>
                      <a:r>
                        <a:rPr lang="he-IL" sz="1600" dirty="0">
                          <a:latin typeface="Heebo" pitchFamily="2" charset="-79"/>
                          <a:cs typeface="Heebo" pitchFamily="2" charset="-79"/>
                        </a:rPr>
                        <a:t>רמה גבוהה</a:t>
                      </a:r>
                    </a:p>
                  </a:txBody>
                  <a:tcPr>
                    <a:solidFill>
                      <a:srgbClr val="EEAC34"/>
                    </a:solidFill>
                  </a:tcPr>
                </a:tc>
                <a:extLst>
                  <a:ext uri="{0D108BD9-81ED-4DB2-BD59-A6C34878D82A}">
                    <a16:rowId xmlns:a16="http://schemas.microsoft.com/office/drawing/2014/main" val="1547337319"/>
                  </a:ext>
                </a:extLst>
              </a:tr>
              <a:tr h="490479">
                <a:tc>
                  <a:txBody>
                    <a:bodyPr/>
                    <a:lstStyle/>
                    <a:p>
                      <a:pPr rtl="1"/>
                      <a:r>
                        <a:rPr lang="he-IL" sz="1200" dirty="0">
                          <a:latin typeface="Heebo" pitchFamily="2" charset="-79"/>
                          <a:cs typeface="Heebo" pitchFamily="2" charset="-79"/>
                        </a:rPr>
                        <a:t>הקניית מיומנויות של מקצוען ומיומנויות תומכות</a:t>
                      </a:r>
                    </a:p>
                  </a:txBody>
                  <a:tcPr/>
                </a:tc>
                <a:tc>
                  <a:txBody>
                    <a:bodyPr/>
                    <a:lstStyle/>
                    <a:p>
                      <a:pPr rtl="1"/>
                      <a:r>
                        <a:rPr lang="he-IL" sz="800" dirty="0">
                          <a:latin typeface="Heebo" pitchFamily="2" charset="-79"/>
                          <a:cs typeface="Heebo" pitchFamily="2" charset="-79"/>
                        </a:rPr>
                        <a:t>התלמיד מקבל מטלות בסיסיות בהתאם למוגדר במיומנויות המקצוע לחניכות, אך לא מתנסה בכלל המיומנויות המפורטות.</a:t>
                      </a:r>
                    </a:p>
                  </a:txBody>
                  <a:tcPr/>
                </a:tc>
                <a:tc>
                  <a:txBody>
                    <a:bodyPr/>
                    <a:lstStyle/>
                    <a:p>
                      <a:pPr rtl="1"/>
                      <a:r>
                        <a:rPr lang="he-IL" sz="800" dirty="0">
                          <a:latin typeface="Heebo" pitchFamily="2" charset="-79"/>
                          <a:cs typeface="Heebo" pitchFamily="2" charset="-79"/>
                        </a:rPr>
                        <a:t>התלמיד מתנסה בכלל המיומנויות המוגדרות כמיומנויות המקצוע לחניכות באופן תדיר המשכלל את המיומנויות המקצועיות שלו. </a:t>
                      </a:r>
                      <a:r>
                        <a:rPr lang="he-IL" sz="800" dirty="0" err="1">
                          <a:latin typeface="Heebo" pitchFamily="2" charset="-79"/>
                          <a:cs typeface="Heebo" pitchFamily="2" charset="-79"/>
                        </a:rPr>
                        <a:t>המנטור</a:t>
                      </a:r>
                      <a:r>
                        <a:rPr lang="he-IL" sz="800" dirty="0">
                          <a:latin typeface="Heebo" pitchFamily="2" charset="-79"/>
                          <a:cs typeface="Heebo" pitchFamily="2" charset="-79"/>
                        </a:rPr>
                        <a:t> מסביר, מדגים ונותן לתלמיד להתנסות באמת – לא רק "לעזור", אלא להתקדם ולהפוך לבעל יכולת. </a:t>
                      </a:r>
                    </a:p>
                  </a:txBody>
                  <a:tcPr/>
                </a:tc>
                <a:tc>
                  <a:txBody>
                    <a:bodyPr/>
                    <a:lstStyle/>
                    <a:p>
                      <a:pPr rtl="1"/>
                      <a:r>
                        <a:rPr lang="he-IL" sz="800" dirty="0">
                          <a:latin typeface="Heebo" pitchFamily="2" charset="-79"/>
                          <a:cs typeface="Heebo" pitchFamily="2" charset="-79"/>
                        </a:rPr>
                        <a:t>מעבר לכישורים הבסיסיים של המקצוע התלמיד מפתח "הראש המקצועי" – איך לחשוב כמו איש מקצוע, איך לקבל החלטות, ולמה חשוב לשים לב. בנוסף, הוא מתרגל מיומנויות תומכות כמו עמידה בזמנים, תקשורת טובה, פתרון בעיות, עבודה בצוות, ושירות לקוחות. מקבל מטלות שמצריכות הרחבת הלימוד והחקר לצורך התמודדות עם אתגרים מקצועיים. </a:t>
                      </a:r>
                    </a:p>
                  </a:txBody>
                  <a:tcPr/>
                </a:tc>
                <a:extLst>
                  <a:ext uri="{0D108BD9-81ED-4DB2-BD59-A6C34878D82A}">
                    <a16:rowId xmlns:a16="http://schemas.microsoft.com/office/drawing/2014/main" val="4179588148"/>
                  </a:ext>
                </a:extLst>
              </a:tr>
              <a:tr h="356712">
                <a:tc>
                  <a:txBody>
                    <a:bodyPr/>
                    <a:lstStyle/>
                    <a:p>
                      <a:pPr rtl="1"/>
                      <a:r>
                        <a:rPr lang="he-IL" sz="1200" dirty="0">
                          <a:latin typeface="Heebo" pitchFamily="2" charset="-79"/>
                          <a:cs typeface="Heebo" pitchFamily="2" charset="-79"/>
                        </a:rPr>
                        <a:t>יכולת ההמשגה של תהליכי הלמידה</a:t>
                      </a:r>
                    </a:p>
                  </a:txBody>
                  <a:tcPr/>
                </a:tc>
                <a:tc>
                  <a:txBody>
                    <a:bodyPr/>
                    <a:lstStyle/>
                    <a:p>
                      <a:pPr rtl="1"/>
                      <a:r>
                        <a:rPr lang="he-IL" sz="800" dirty="0">
                          <a:latin typeface="Heebo" pitchFamily="2" charset="-79"/>
                          <a:cs typeface="Heebo" pitchFamily="2" charset="-79"/>
                        </a:rPr>
                        <a:t>אין כמעט שיח על הלמידה עצמה – התלמיד מבצע משימות אבל לא מבין מה הוא לומד מהן או למה זה </a:t>
                      </a:r>
                      <a:r>
                        <a:rPr lang="he-IL" sz="800" dirty="0" err="1">
                          <a:latin typeface="Heebo" pitchFamily="2" charset="-79"/>
                          <a:cs typeface="Heebo" pitchFamily="2" charset="-79"/>
                        </a:rPr>
                        <a:t>חשוב.כל</a:t>
                      </a:r>
                      <a:r>
                        <a:rPr lang="he-IL" sz="800" dirty="0">
                          <a:latin typeface="Heebo" pitchFamily="2" charset="-79"/>
                          <a:cs typeface="Heebo" pitchFamily="2" charset="-79"/>
                        </a:rPr>
                        <a:t> עוד הוא עושה – זה נחשב "בסדר", גם אם לא ברור לו מה המטרה או איך זה תורם </a:t>
                      </a:r>
                      <a:r>
                        <a:rPr lang="he-IL" sz="800" dirty="0" err="1">
                          <a:latin typeface="Heebo" pitchFamily="2" charset="-79"/>
                          <a:cs typeface="Heebo" pitchFamily="2" charset="-79"/>
                        </a:rPr>
                        <a:t>לו.החוויה</a:t>
                      </a:r>
                      <a:r>
                        <a:rPr lang="he-IL" sz="800" dirty="0">
                          <a:latin typeface="Heebo" pitchFamily="2" charset="-79"/>
                          <a:cs typeface="Heebo" pitchFamily="2" charset="-79"/>
                        </a:rPr>
                        <a:t> היא של עשייה טכנית בלבד, בלי התפתחות מקצועית או אישית אמיתית.</a:t>
                      </a:r>
                    </a:p>
                  </a:txBody>
                  <a:tcPr/>
                </a:tc>
                <a:tc>
                  <a:txBody>
                    <a:bodyPr/>
                    <a:lstStyle/>
                    <a:p>
                      <a:pPr rtl="1"/>
                      <a:r>
                        <a:rPr lang="he-IL" sz="800" dirty="0">
                          <a:latin typeface="Heebo" pitchFamily="2" charset="-79"/>
                          <a:cs typeface="Heebo" pitchFamily="2" charset="-79"/>
                        </a:rPr>
                        <a:t>לפעמים מתקיים שיח על מה קורה ולמה, אבל זה תלוי בעיקר ביוזמת התלמיד או ברגעים ספציפיים. רוב הזמן מתמקדים בביצוע עצמו, ופחות בהבנת העיקרון. יש תחושת למידה, אבל לא תמיד ברורה המשמעות או היישום של הדברים שנעשים. מתקיימת שיחת משוב מעמיקה אחת לפחות.</a:t>
                      </a:r>
                    </a:p>
                  </a:txBody>
                  <a:tcPr/>
                </a:tc>
                <a:tc>
                  <a:txBody>
                    <a:bodyPr/>
                    <a:lstStyle/>
                    <a:p>
                      <a:pPr rtl="1"/>
                      <a:r>
                        <a:rPr lang="he-IL" sz="800" dirty="0">
                          <a:latin typeface="Heebo" pitchFamily="2" charset="-79"/>
                          <a:cs typeface="Heebo" pitchFamily="2" charset="-79"/>
                        </a:rPr>
                        <a:t>במהלך ההתנסות, יש עצירות יזומות לשיחה עם התלמיד על מה הוא עושה, מה הוא לומד מזה, ואיך זה מתחבר למקצוע ולעולם העבודה. עוזרים לו להבין מושגים, עקרונות, ודפוסי פעולה – לא רק לבצע משימות אלא לחשוב עליהן. יש שיח על הצלחות, טעויות, דילמות ודרכי פעולה. התלמיד לומד ללמוד מהעשייה ולהסיק מסקנות להמשך. יש מספר שיחות משוב במהלך השנה.</a:t>
                      </a:r>
                    </a:p>
                  </a:txBody>
                  <a:tcPr/>
                </a:tc>
                <a:extLst>
                  <a:ext uri="{0D108BD9-81ED-4DB2-BD59-A6C34878D82A}">
                    <a16:rowId xmlns:a16="http://schemas.microsoft.com/office/drawing/2014/main" val="17094305"/>
                  </a:ext>
                </a:extLst>
              </a:tr>
              <a:tr h="490479">
                <a:tc>
                  <a:txBody>
                    <a:bodyPr/>
                    <a:lstStyle/>
                    <a:p>
                      <a:pPr rtl="1"/>
                      <a:r>
                        <a:rPr lang="he-IL" sz="1200" dirty="0">
                          <a:latin typeface="Heebo" pitchFamily="2" charset="-79"/>
                          <a:cs typeface="Heebo" pitchFamily="2" charset="-79"/>
                        </a:rPr>
                        <a:t>חיבור לעולם העבודה וסיוע </a:t>
                      </a:r>
                      <a:r>
                        <a:rPr lang="he-IL" sz="1200" dirty="0" err="1">
                          <a:latin typeface="Heebo" pitchFamily="2" charset="-79"/>
                          <a:cs typeface="Heebo" pitchFamily="2" charset="-79"/>
                        </a:rPr>
                        <a:t>בנטווריקנג</a:t>
                      </a:r>
                      <a:endParaRPr lang="he-IL" sz="1200" dirty="0">
                        <a:latin typeface="Heebo" pitchFamily="2" charset="-79"/>
                        <a:cs typeface="Heebo" pitchFamily="2" charset="-79"/>
                      </a:endParaRPr>
                    </a:p>
                  </a:txBody>
                  <a:tcPr/>
                </a:tc>
                <a:tc>
                  <a:txBody>
                    <a:bodyPr/>
                    <a:lstStyle/>
                    <a:p>
                      <a:pPr rtl="1"/>
                      <a:r>
                        <a:rPr lang="he-IL" sz="800" dirty="0">
                          <a:latin typeface="Heebo" pitchFamily="2" charset="-79"/>
                          <a:cs typeface="Heebo" pitchFamily="2" charset="-79"/>
                        </a:rPr>
                        <a:t>החניכות מתקיימת ללא חיבור רחב יותר לתחום או לעולם העבודה. התלמיד לא נחשף להזדמנויות, לא פוגש אנשי מקצוע מחוץ לצוות הקרוב, ולא מקבל כלים או הכוונה להמשך הדרך. אין מי שילווה אותו במחשבה על “מה הלאה” או יעזור לו ליצור קשרים שיקדמו אותו מקצועית.</a:t>
                      </a:r>
                    </a:p>
                  </a:txBody>
                  <a:tcPr/>
                </a:tc>
                <a:tc>
                  <a:txBody>
                    <a:bodyPr/>
                    <a:lstStyle/>
                    <a:p>
                      <a:pPr rtl="1"/>
                      <a:r>
                        <a:rPr lang="he-IL" sz="800" dirty="0">
                          <a:latin typeface="Heebo" pitchFamily="2" charset="-79"/>
                          <a:cs typeface="Heebo" pitchFamily="2" charset="-79"/>
                        </a:rPr>
                        <a:t>התלמיד שומע על התחום ועל אפשרויות להמשך, אבל ברוב הזמן נמצא רק בתוך גבולות המקום בו הוא מועסק שם הוא נפגש ומקיים שיח עם בעלי תפקידים נוספים/ותיקים/ניהוליים בעסק. אין לו הרבה הזדמנויות להכיר אנשים חדשים או להיחשף לרשת מקצועית רחבה. לעיתים ניתנות עצות כלליות, אך לא נעשה מאמץ לעזור לו ליצור קשרים.</a:t>
                      </a:r>
                    </a:p>
                  </a:txBody>
                  <a:tcPr/>
                </a:tc>
                <a:tc>
                  <a:txBody>
                    <a:bodyPr/>
                    <a:lstStyle/>
                    <a:p>
                      <a:pPr rtl="1"/>
                      <a:r>
                        <a:rPr lang="he-IL" sz="800" dirty="0">
                          <a:latin typeface="Heebo" pitchFamily="2" charset="-79"/>
                          <a:cs typeface="Heebo" pitchFamily="2" charset="-79"/>
                        </a:rPr>
                        <a:t>המעסיק עוזר לתלמיד להכיר את עולם העבודה האמיתי: הוא נחשף לאנשים מתעשיות שונות, לתפקידים מגוונים, ולמגמות חדשות בתחום. יש מי שמכוון אותו – מסביר לו לאן אפשר להתקדם, עם מי כדאי לדבר, ואיך לבנות קשרים מקצועיים. התלמיד מקבל גישה להכשרות, אירועים, אנשי מפתח והמלצות להמשך הדרך.</a:t>
                      </a:r>
                    </a:p>
                  </a:txBody>
                  <a:tcPr/>
                </a:tc>
                <a:extLst>
                  <a:ext uri="{0D108BD9-81ED-4DB2-BD59-A6C34878D82A}">
                    <a16:rowId xmlns:a16="http://schemas.microsoft.com/office/drawing/2014/main" val="1726040622"/>
                  </a:ext>
                </a:extLst>
              </a:tr>
              <a:tr h="716947">
                <a:tc>
                  <a:txBody>
                    <a:bodyPr/>
                    <a:lstStyle/>
                    <a:p>
                      <a:pPr rtl="1"/>
                      <a:r>
                        <a:rPr lang="he-IL" sz="1200" dirty="0">
                          <a:latin typeface="Heebo" pitchFamily="2" charset="-79"/>
                          <a:cs typeface="Heebo" pitchFamily="2" charset="-79"/>
                        </a:rPr>
                        <a:t>עידוד יוזמות ויזמויות של התלמיד</a:t>
                      </a:r>
                    </a:p>
                  </a:txBody>
                  <a:tcPr/>
                </a:tc>
                <a:tc>
                  <a:txBody>
                    <a:bodyPr/>
                    <a:lstStyle/>
                    <a:p>
                      <a:pPr rtl="1"/>
                      <a:r>
                        <a:rPr lang="he-IL" sz="800" dirty="0">
                          <a:latin typeface="Heebo" pitchFamily="2" charset="-79"/>
                          <a:cs typeface="Heebo" pitchFamily="2" charset="-79"/>
                        </a:rPr>
                        <a:t>התלמיד מגלה הבנה כלפי תהליכי העבודה ומציע רעיונות לשיפור תהליך העבודה הספציפי שלו כאשר המעסיק מעלה זאת במסגרת שיחה / משוב.</a:t>
                      </a:r>
                    </a:p>
                  </a:txBody>
                  <a:tcPr/>
                </a:tc>
                <a:tc>
                  <a:txBody>
                    <a:bodyPr/>
                    <a:lstStyle/>
                    <a:p>
                      <a:pPr rtl="1"/>
                      <a:r>
                        <a:rPr lang="he-IL" sz="800" dirty="0">
                          <a:latin typeface="Heebo" pitchFamily="2" charset="-79"/>
                          <a:cs typeface="Heebo" pitchFamily="2" charset="-79"/>
                        </a:rPr>
                        <a:t>התלמיד מזהה באופן עצמאי הזדמנויות לשיפור העבודה ומציע פתרונות מעשיים לאתגרים בזמן העבודה. </a:t>
                      </a:r>
                      <a:r>
                        <a:rPr lang="he-IL" sz="800" dirty="0" err="1">
                          <a:latin typeface="Heebo" pitchFamily="2" charset="-79"/>
                          <a:cs typeface="Heebo" pitchFamily="2" charset="-79"/>
                        </a:rPr>
                        <a:t>המנטור</a:t>
                      </a:r>
                      <a:r>
                        <a:rPr lang="he-IL" sz="800" dirty="0">
                          <a:latin typeface="Heebo" pitchFamily="2" charset="-79"/>
                          <a:cs typeface="Heebo" pitchFamily="2" charset="-79"/>
                        </a:rPr>
                        <a:t> קשוב לרעיונות, לבחון את ההצעות ולספק לתלמיד משוב ודרך להטמיע זאת כחלק מייעול העבודה.</a:t>
                      </a:r>
                    </a:p>
                  </a:txBody>
                  <a:tcPr/>
                </a:tc>
                <a:tc>
                  <a:txBody>
                    <a:bodyPr/>
                    <a:lstStyle/>
                    <a:p>
                      <a:pPr rtl="1"/>
                      <a:r>
                        <a:rPr lang="he-IL" sz="800" dirty="0">
                          <a:latin typeface="Heebo" pitchFamily="2" charset="-79"/>
                          <a:cs typeface="Heebo" pitchFamily="2" charset="-79"/>
                        </a:rPr>
                        <a:t>התלמיד מפתח ומוביל יוזמה משמעותית מתוך הבנה מעמיקה של תהליכי העבודה בעסק ו/או צרכי הלקוחות. המעסיק מקצה מנטור שותף לקידום היוזמה במקום העבודה ודרך כך מנווט ומלמד את החניך להוביל שינוי בארגון.</a:t>
                      </a:r>
                    </a:p>
                  </a:txBody>
                  <a:tcPr/>
                </a:tc>
                <a:extLst>
                  <a:ext uri="{0D108BD9-81ED-4DB2-BD59-A6C34878D82A}">
                    <a16:rowId xmlns:a16="http://schemas.microsoft.com/office/drawing/2014/main" val="3041758414"/>
                  </a:ext>
                </a:extLst>
              </a:tr>
              <a:tr h="609383">
                <a:tc>
                  <a:txBody>
                    <a:bodyPr/>
                    <a:lstStyle/>
                    <a:p>
                      <a:pPr rtl="1"/>
                      <a:r>
                        <a:rPr lang="he-IL" sz="1200" dirty="0">
                          <a:latin typeface="Heebo" pitchFamily="2" charset="-79"/>
                          <a:cs typeface="Heebo" pitchFamily="2" charset="-79"/>
                        </a:rPr>
                        <a:t>הכוונה לבניית תיק עבודות רלוונטי למקצוע</a:t>
                      </a:r>
                    </a:p>
                  </a:txBody>
                  <a:tcPr/>
                </a:tc>
                <a:tc>
                  <a:txBody>
                    <a:bodyPr/>
                    <a:lstStyle/>
                    <a:p>
                      <a:pPr rtl="1"/>
                      <a:r>
                        <a:rPr lang="he-IL" sz="800" dirty="0">
                          <a:latin typeface="Heebo" pitchFamily="2" charset="-79"/>
                          <a:cs typeface="Heebo" pitchFamily="2" charset="-79"/>
                        </a:rPr>
                        <a:t>התלמיד מגיש אוסף נבחר של עבודות שביצע לאורך תקופת החניכות כתיק עבודות מרוכז בחלוקה למרכיבים טכניים.</a:t>
                      </a:r>
                    </a:p>
                  </a:txBody>
                  <a:tcPr/>
                </a:tc>
                <a:tc>
                  <a:txBody>
                    <a:bodyPr/>
                    <a:lstStyle/>
                    <a:p>
                      <a:pPr rtl="1"/>
                      <a:r>
                        <a:rPr lang="he-IL" sz="800" dirty="0">
                          <a:latin typeface="Heebo" pitchFamily="2" charset="-79"/>
                          <a:cs typeface="Heebo" pitchFamily="2" charset="-79"/>
                        </a:rPr>
                        <a:t>התלמיד מציג תיק עבודות </a:t>
                      </a:r>
                      <a:r>
                        <a:rPr lang="he-IL" sz="800" dirty="0" err="1">
                          <a:latin typeface="Heebo" pitchFamily="2" charset="-79"/>
                          <a:cs typeface="Heebo" pitchFamily="2" charset="-79"/>
                        </a:rPr>
                        <a:t>מגוןן</a:t>
                      </a:r>
                      <a:r>
                        <a:rPr lang="he-IL" sz="800" dirty="0">
                          <a:latin typeface="Heebo" pitchFamily="2" charset="-79"/>
                          <a:cs typeface="Heebo" pitchFamily="2" charset="-79"/>
                        </a:rPr>
                        <a:t>, מעוצב ומאורגן הכולל את העבודות הנבחרות לצד דרישת הלקוח והנמקות לבחירות מקצועיות שנעשו בעבודה.</a:t>
                      </a:r>
                    </a:p>
                  </a:txBody>
                  <a:tcPr/>
                </a:tc>
                <a:tc>
                  <a:txBody>
                    <a:bodyPr/>
                    <a:lstStyle/>
                    <a:p>
                      <a:pPr rtl="1"/>
                      <a:r>
                        <a:rPr lang="he-IL" sz="800" dirty="0">
                          <a:latin typeface="Heebo" pitchFamily="2" charset="-79"/>
                          <a:cs typeface="Heebo" pitchFamily="2" charset="-79"/>
                        </a:rPr>
                        <a:t>התלמיד יצר תיק עבודות מקיף ומרשים, המשקף מצוינות מקצועית ויצירתיות בפלטפורמה הנכונה למקצוע. בתיק עצמו מופיעים חוות דעת והמלצות של לקוחות והדגמה של יצירת ערך מוסף בכלים וטכניקות.</a:t>
                      </a:r>
                    </a:p>
                  </a:txBody>
                  <a:tcPr/>
                </a:tc>
                <a:extLst>
                  <a:ext uri="{0D108BD9-81ED-4DB2-BD59-A6C34878D82A}">
                    <a16:rowId xmlns:a16="http://schemas.microsoft.com/office/drawing/2014/main" val="473472387"/>
                  </a:ext>
                </a:extLst>
              </a:tr>
              <a:tr h="843996">
                <a:tc>
                  <a:txBody>
                    <a:bodyPr/>
                    <a:lstStyle/>
                    <a:p>
                      <a:pPr rtl="1"/>
                      <a:r>
                        <a:rPr lang="he-IL" sz="1200" dirty="0">
                          <a:solidFill>
                            <a:schemeClr val="tx1"/>
                          </a:solidFill>
                          <a:latin typeface="Heebo" pitchFamily="2" charset="-79"/>
                          <a:cs typeface="Heebo" pitchFamily="2" charset="-79"/>
                        </a:rPr>
                        <a:t>מנטור</a:t>
                      </a:r>
                      <a:r>
                        <a:rPr lang="he-IL" sz="1200" dirty="0">
                          <a:solidFill>
                            <a:srgbClr val="EB5859"/>
                          </a:solidFill>
                          <a:latin typeface="Heebo" pitchFamily="2" charset="-79"/>
                          <a:cs typeface="Heebo" pitchFamily="2" charset="-79"/>
                        </a:rPr>
                        <a:t> </a:t>
                      </a:r>
                    </a:p>
                  </a:txBody>
                  <a:tcPr/>
                </a:tc>
                <a:tc>
                  <a:txBody>
                    <a:bodyPr/>
                    <a:lstStyle/>
                    <a:p>
                      <a:pPr rtl="1"/>
                      <a:r>
                        <a:rPr lang="he-IL" sz="800" dirty="0" err="1">
                          <a:latin typeface="Heebo" pitchFamily="2" charset="-79"/>
                          <a:cs typeface="Heebo" pitchFamily="2" charset="-79"/>
                        </a:rPr>
                        <a:t>המנטור</a:t>
                      </a:r>
                      <a:r>
                        <a:rPr lang="he-IL" sz="800" dirty="0">
                          <a:latin typeface="Heebo" pitchFamily="2" charset="-79"/>
                          <a:cs typeface="Heebo" pitchFamily="2" charset="-79"/>
                        </a:rPr>
                        <a:t> הוא איש קשר לטובת החניך, בפועל מתמקד בהדרכה טכנית בסיסית של העבודה לצד השתתפות בשיחת הערכה עם רכז תעסוקה פעם בשנה.</a:t>
                      </a:r>
                    </a:p>
                  </a:txBody>
                  <a:tcPr/>
                </a:tc>
                <a:tc>
                  <a:txBody>
                    <a:bodyPr/>
                    <a:lstStyle/>
                    <a:p>
                      <a:pPr rtl="1"/>
                      <a:r>
                        <a:rPr lang="he-IL" sz="800" dirty="0" err="1">
                          <a:latin typeface="Heebo" pitchFamily="2" charset="-79"/>
                          <a:cs typeface="Heebo" pitchFamily="2" charset="-79"/>
                        </a:rPr>
                        <a:t>המנטור</a:t>
                      </a:r>
                      <a:r>
                        <a:rPr lang="he-IL" sz="800" dirty="0">
                          <a:latin typeface="Heebo" pitchFamily="2" charset="-79"/>
                          <a:cs typeface="Heebo" pitchFamily="2" charset="-79"/>
                        </a:rPr>
                        <a:t> יוצר מסגרת מובנית של ליווי בשיתוף ביה"ס, הכוללת סדרת  פגישות משוב לאורך השנה לצד תמיכה שוטפת. </a:t>
                      </a:r>
                      <a:r>
                        <a:rPr lang="he-IL" sz="800" dirty="0" err="1">
                          <a:latin typeface="Heebo" pitchFamily="2" charset="-79"/>
                          <a:cs typeface="Heebo" pitchFamily="2" charset="-79"/>
                        </a:rPr>
                        <a:t>המנטור</a:t>
                      </a:r>
                      <a:r>
                        <a:rPr lang="he-IL" sz="800" dirty="0">
                          <a:latin typeface="Heebo" pitchFamily="2" charset="-79"/>
                          <a:cs typeface="Heebo" pitchFamily="2" charset="-79"/>
                        </a:rPr>
                        <a:t> מזהה את נקודות החוזק והחולשה לעבודה עם החניך ומכווין אותו להגדלת אחריות  ומשימות מותאמות בארגון.</a:t>
                      </a:r>
                    </a:p>
                  </a:txBody>
                  <a:tcPr/>
                </a:tc>
                <a:tc>
                  <a:txBody>
                    <a:bodyPr/>
                    <a:lstStyle/>
                    <a:p>
                      <a:pPr rtl="1"/>
                      <a:r>
                        <a:rPr lang="he-IL" sz="800" dirty="0" err="1">
                          <a:latin typeface="Heebo" pitchFamily="2" charset="-79"/>
                          <a:cs typeface="Heebo" pitchFamily="2" charset="-79"/>
                        </a:rPr>
                        <a:t>המנטור</a:t>
                      </a:r>
                      <a:r>
                        <a:rPr lang="he-IL" sz="800" dirty="0">
                          <a:latin typeface="Heebo" pitchFamily="2" charset="-79"/>
                          <a:cs typeface="Heebo" pitchFamily="2" charset="-79"/>
                        </a:rPr>
                        <a:t> פועל כמלווה התפתחותי מקיף, המשלב הדרכה מקצועית עם טיפוח אישי. </a:t>
                      </a:r>
                      <a:r>
                        <a:rPr lang="he-IL" sz="800" dirty="0" err="1">
                          <a:latin typeface="Heebo" pitchFamily="2" charset="-79"/>
                          <a:cs typeface="Heebo" pitchFamily="2" charset="-79"/>
                        </a:rPr>
                        <a:t>המנטור</a:t>
                      </a:r>
                      <a:r>
                        <a:rPr lang="he-IL" sz="800" dirty="0">
                          <a:latin typeface="Heebo" pitchFamily="2" charset="-79"/>
                          <a:cs typeface="Heebo" pitchFamily="2" charset="-79"/>
                        </a:rPr>
                        <a:t> חושף את התלמיד להזדמנויות למידה והתפתחות בארגון, תומך ביוזמות שלו ומסייע לו לפתח רשת קשרים מקצועית תוך כדי חיבור לאתגר הבית ספרי של החניך.</a:t>
                      </a:r>
                    </a:p>
                  </a:txBody>
                  <a:tcPr/>
                </a:tc>
                <a:extLst>
                  <a:ext uri="{0D108BD9-81ED-4DB2-BD59-A6C34878D82A}">
                    <a16:rowId xmlns:a16="http://schemas.microsoft.com/office/drawing/2014/main" val="4283770731"/>
                  </a:ext>
                </a:extLst>
              </a:tr>
            </a:tbl>
          </a:graphicData>
        </a:graphic>
      </p:graphicFrame>
      <p:grpSp>
        <p:nvGrpSpPr>
          <p:cNvPr id="5" name="קבוצה 4">
            <a:extLst>
              <a:ext uri="{FF2B5EF4-FFF2-40B4-BE49-F238E27FC236}">
                <a16:creationId xmlns:a16="http://schemas.microsoft.com/office/drawing/2014/main" id="{7A0B0961-6DE6-4E94-41C0-628FAC5AE7F6}"/>
              </a:ext>
            </a:extLst>
          </p:cNvPr>
          <p:cNvGrpSpPr/>
          <p:nvPr/>
        </p:nvGrpSpPr>
        <p:grpSpPr>
          <a:xfrm rot="5400000">
            <a:off x="-4919765" y="4919765"/>
            <a:ext cx="10000038" cy="160506"/>
            <a:chOff x="-1" y="-3"/>
            <a:chExt cx="3965612" cy="140680"/>
          </a:xfrm>
        </p:grpSpPr>
        <p:sp>
          <p:nvSpPr>
            <p:cNvPr id="6" name="מלבן 5">
              <a:extLst>
                <a:ext uri="{FF2B5EF4-FFF2-40B4-BE49-F238E27FC236}">
                  <a16:creationId xmlns:a16="http://schemas.microsoft.com/office/drawing/2014/main" id="{C80AE793-0016-6264-00C0-8CD9499AFBDF}"/>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7" name="מלבן 6">
              <a:extLst>
                <a:ext uri="{FF2B5EF4-FFF2-40B4-BE49-F238E27FC236}">
                  <a16:creationId xmlns:a16="http://schemas.microsoft.com/office/drawing/2014/main" id="{429446AD-C4FD-BA16-09A8-D66D5941C581}"/>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8" name="מלבן 7">
              <a:extLst>
                <a:ext uri="{FF2B5EF4-FFF2-40B4-BE49-F238E27FC236}">
                  <a16:creationId xmlns:a16="http://schemas.microsoft.com/office/drawing/2014/main" id="{C7C05B7B-F7E1-9820-2F7B-BCC8E3D6431D}"/>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9" name="מלבן 8">
              <a:extLst>
                <a:ext uri="{FF2B5EF4-FFF2-40B4-BE49-F238E27FC236}">
                  <a16:creationId xmlns:a16="http://schemas.microsoft.com/office/drawing/2014/main" id="{FE2E31CA-6B12-E6AC-2D9B-24C2BBA5FE4E}"/>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מלבן 9">
              <a:extLst>
                <a:ext uri="{FF2B5EF4-FFF2-40B4-BE49-F238E27FC236}">
                  <a16:creationId xmlns:a16="http://schemas.microsoft.com/office/drawing/2014/main" id="{BE0A3CB3-4271-0BF7-7983-E4DC33CAE067}"/>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grpSp>
        <p:nvGrpSpPr>
          <p:cNvPr id="11" name="קבוצה 10">
            <a:extLst>
              <a:ext uri="{FF2B5EF4-FFF2-40B4-BE49-F238E27FC236}">
                <a16:creationId xmlns:a16="http://schemas.microsoft.com/office/drawing/2014/main" id="{AAA503EE-D118-4727-6BDF-B85EE94C56E0}"/>
              </a:ext>
            </a:extLst>
          </p:cNvPr>
          <p:cNvGrpSpPr/>
          <p:nvPr/>
        </p:nvGrpSpPr>
        <p:grpSpPr>
          <a:xfrm>
            <a:off x="6282867" y="209491"/>
            <a:ext cx="385444" cy="375273"/>
            <a:chOff x="11021786" y="2307771"/>
            <a:chExt cx="385444" cy="375273"/>
          </a:xfrm>
          <a:solidFill>
            <a:srgbClr val="359937"/>
          </a:solidFill>
        </p:grpSpPr>
        <p:sp>
          <p:nvSpPr>
            <p:cNvPr id="12" name="אליפסה 11">
              <a:extLst>
                <a:ext uri="{FF2B5EF4-FFF2-40B4-BE49-F238E27FC236}">
                  <a16:creationId xmlns:a16="http://schemas.microsoft.com/office/drawing/2014/main" id="{BA755956-9649-7498-CC71-AEB7EA8CA7B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3" name="אליפסה 12">
              <a:extLst>
                <a:ext uri="{FF2B5EF4-FFF2-40B4-BE49-F238E27FC236}">
                  <a16:creationId xmlns:a16="http://schemas.microsoft.com/office/drawing/2014/main" id="{FBA99F34-C15E-9CF9-4436-BE6D7B7E0CC6}"/>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4" name="אליפסה 13">
              <a:extLst>
                <a:ext uri="{FF2B5EF4-FFF2-40B4-BE49-F238E27FC236}">
                  <a16:creationId xmlns:a16="http://schemas.microsoft.com/office/drawing/2014/main" id="{A3D7C063-7C83-5987-C3CF-0D527F41A9E9}"/>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5" name="אליפסה 14">
              <a:extLst>
                <a:ext uri="{FF2B5EF4-FFF2-40B4-BE49-F238E27FC236}">
                  <a16:creationId xmlns:a16="http://schemas.microsoft.com/office/drawing/2014/main" id="{9781CE59-120B-1DE8-CF3C-DC68A7F65230}"/>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6" name="אליפסה 15">
              <a:extLst>
                <a:ext uri="{FF2B5EF4-FFF2-40B4-BE49-F238E27FC236}">
                  <a16:creationId xmlns:a16="http://schemas.microsoft.com/office/drawing/2014/main" id="{68A48F7D-CE08-8360-CA66-4155F4B7FDC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7" name="אליפסה 16">
              <a:extLst>
                <a:ext uri="{FF2B5EF4-FFF2-40B4-BE49-F238E27FC236}">
                  <a16:creationId xmlns:a16="http://schemas.microsoft.com/office/drawing/2014/main" id="{91EA26AC-38EA-15A6-0BAF-308D1A7F96CA}"/>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8" name="אליפסה 17">
              <a:extLst>
                <a:ext uri="{FF2B5EF4-FFF2-40B4-BE49-F238E27FC236}">
                  <a16:creationId xmlns:a16="http://schemas.microsoft.com/office/drawing/2014/main" id="{2256F099-53CF-3C6F-D164-D2F48F27729C}"/>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19" name="אליפסה 18">
              <a:extLst>
                <a:ext uri="{FF2B5EF4-FFF2-40B4-BE49-F238E27FC236}">
                  <a16:creationId xmlns:a16="http://schemas.microsoft.com/office/drawing/2014/main" id="{23860925-696C-E54F-0B8D-21E3BFDF71DB}"/>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0" name="אליפסה 19">
              <a:extLst>
                <a:ext uri="{FF2B5EF4-FFF2-40B4-BE49-F238E27FC236}">
                  <a16:creationId xmlns:a16="http://schemas.microsoft.com/office/drawing/2014/main" id="{18C419C8-C50B-C7AA-6028-6DF86278BA79}"/>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1" name="אליפסה 20">
              <a:extLst>
                <a:ext uri="{FF2B5EF4-FFF2-40B4-BE49-F238E27FC236}">
                  <a16:creationId xmlns:a16="http://schemas.microsoft.com/office/drawing/2014/main" id="{F278C1CF-1441-B2AE-998A-8C48D57512B4}"/>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2" name="אליפסה 21">
              <a:extLst>
                <a:ext uri="{FF2B5EF4-FFF2-40B4-BE49-F238E27FC236}">
                  <a16:creationId xmlns:a16="http://schemas.microsoft.com/office/drawing/2014/main" id="{9490B34A-E7EE-53C4-578C-F6663DDE6A88}"/>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3" name="אליפסה 22">
              <a:extLst>
                <a:ext uri="{FF2B5EF4-FFF2-40B4-BE49-F238E27FC236}">
                  <a16:creationId xmlns:a16="http://schemas.microsoft.com/office/drawing/2014/main" id="{ECC355BA-712A-8D93-CA3E-E86EBD132298}"/>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4" name="אליפסה 23">
              <a:extLst>
                <a:ext uri="{FF2B5EF4-FFF2-40B4-BE49-F238E27FC236}">
                  <a16:creationId xmlns:a16="http://schemas.microsoft.com/office/drawing/2014/main" id="{EF09501A-7031-C864-DF93-22BC6E61568D}"/>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5" name="אליפסה 24">
              <a:extLst>
                <a:ext uri="{FF2B5EF4-FFF2-40B4-BE49-F238E27FC236}">
                  <a16:creationId xmlns:a16="http://schemas.microsoft.com/office/drawing/2014/main" id="{43A583CE-6F9E-A4F7-C857-BADEAECA5CE6}"/>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6" name="אליפסה 25">
              <a:extLst>
                <a:ext uri="{FF2B5EF4-FFF2-40B4-BE49-F238E27FC236}">
                  <a16:creationId xmlns:a16="http://schemas.microsoft.com/office/drawing/2014/main" id="{D604C6B4-8562-752E-9FE7-83BABC013240}"/>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sp>
          <p:nvSpPr>
            <p:cNvPr id="27" name="אליפסה 26">
              <a:extLst>
                <a:ext uri="{FF2B5EF4-FFF2-40B4-BE49-F238E27FC236}">
                  <a16:creationId xmlns:a16="http://schemas.microsoft.com/office/drawing/2014/main" id="{57309933-77C9-A4A9-1988-CC829FE477FF}"/>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9481BB"/>
                </a:solidFill>
              </a:endParaRPr>
            </a:p>
          </p:txBody>
        </p:sp>
      </p:grpSp>
      <p:pic>
        <p:nvPicPr>
          <p:cNvPr id="28" name="תמונה 27" descr="תמונה שמכילה גופן, צילום מסך, גרפיקה, טקסט&#10;&#10;התיאור נוצר באופן אוטומטי">
            <a:extLst>
              <a:ext uri="{FF2B5EF4-FFF2-40B4-BE49-F238E27FC236}">
                <a16:creationId xmlns:a16="http://schemas.microsoft.com/office/drawing/2014/main" id="{B82D6BE8-FD08-3C7A-EC18-E4029B79D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691" y="9431354"/>
            <a:ext cx="826581" cy="315788"/>
          </a:xfrm>
          <a:prstGeom prst="rect">
            <a:avLst/>
          </a:prstGeom>
        </p:spPr>
      </p:pic>
      <p:pic>
        <p:nvPicPr>
          <p:cNvPr id="29" name="תמונה 28" descr="תמונה שמכילה צבעוני, צילום מסך, גרפיקה, יצירתיות&#10;&#10;התיאור נוצר באופן אוטומטי">
            <a:extLst>
              <a:ext uri="{FF2B5EF4-FFF2-40B4-BE49-F238E27FC236}">
                <a16:creationId xmlns:a16="http://schemas.microsoft.com/office/drawing/2014/main" id="{6CE937DF-42AE-4898-069F-1278365D28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8213" y="9368033"/>
            <a:ext cx="1698815" cy="379109"/>
          </a:xfrm>
          <a:prstGeom prst="rect">
            <a:avLst/>
          </a:prstGeom>
        </p:spPr>
      </p:pic>
      <p:pic>
        <p:nvPicPr>
          <p:cNvPr id="31" name="תמונה 30" descr="תמונה שמכילה גופן, גרפיקה, עיצוב גרפי, לוגו&#10;&#10;התיאור נוצר באופן אוטומטי">
            <a:extLst>
              <a:ext uri="{FF2B5EF4-FFF2-40B4-BE49-F238E27FC236}">
                <a16:creationId xmlns:a16="http://schemas.microsoft.com/office/drawing/2014/main" id="{9C4CDCDC-0C1D-2A5D-5384-D181CD8958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82" y="9422439"/>
            <a:ext cx="1122461" cy="243199"/>
          </a:xfrm>
          <a:prstGeom prst="rect">
            <a:avLst/>
          </a:prstGeom>
        </p:spPr>
      </p:pic>
      <p:pic>
        <p:nvPicPr>
          <p:cNvPr id="30" name="תמונה 29">
            <a:extLst>
              <a:ext uri="{FF2B5EF4-FFF2-40B4-BE49-F238E27FC236}">
                <a16:creationId xmlns:a16="http://schemas.microsoft.com/office/drawing/2014/main" id="{4D1671B4-6196-291E-6128-84058B5512F2}"/>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226531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45A9A-7D48-7CA4-81AD-FED7230E13C1}"/>
            </a:ext>
          </a:extLst>
        </p:cNvPr>
        <p:cNvGrpSpPr/>
        <p:nvPr/>
      </p:nvGrpSpPr>
      <p:grpSpPr>
        <a:xfrm>
          <a:off x="0" y="0"/>
          <a:ext cx="0" cy="0"/>
          <a:chOff x="0" y="0"/>
          <a:chExt cx="0" cy="0"/>
        </a:xfrm>
      </p:grpSpPr>
      <p:sp>
        <p:nvSpPr>
          <p:cNvPr id="6" name="כותרת 10">
            <a:extLst>
              <a:ext uri="{FF2B5EF4-FFF2-40B4-BE49-F238E27FC236}">
                <a16:creationId xmlns:a16="http://schemas.microsoft.com/office/drawing/2014/main" id="{9F30A2A5-A284-B49D-A34E-D2FAA0A133AE}"/>
              </a:ext>
            </a:extLst>
          </p:cNvPr>
          <p:cNvSpPr txBox="1">
            <a:spLocks/>
          </p:cNvSpPr>
          <p:nvPr/>
        </p:nvSpPr>
        <p:spPr>
          <a:xfrm>
            <a:off x="77359" y="207304"/>
            <a:ext cx="6117421"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400" dirty="0" err="1">
                <a:solidFill>
                  <a:srgbClr val="3088C9"/>
                </a:solidFill>
              </a:rPr>
              <a:t>פרקטיקות</a:t>
            </a:r>
            <a:endParaRPr lang="he-IL" sz="2400" dirty="0">
              <a:solidFill>
                <a:srgbClr val="3088C9"/>
              </a:solidFill>
            </a:endParaRPr>
          </a:p>
        </p:txBody>
      </p:sp>
      <p:pic>
        <p:nvPicPr>
          <p:cNvPr id="8" name="תמונה 7" descr="תמונה שמכילה גופן, צילום מסך, גרפיקה, טקסט&#10;&#10;התיאור נוצר באופן אוטומטי">
            <a:extLst>
              <a:ext uri="{FF2B5EF4-FFF2-40B4-BE49-F238E27FC236}">
                <a16:creationId xmlns:a16="http://schemas.microsoft.com/office/drawing/2014/main" id="{DED00EA1-D0F3-676F-2144-A594D2A4C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1085" y="9430780"/>
            <a:ext cx="669022" cy="255594"/>
          </a:xfrm>
          <a:prstGeom prst="rect">
            <a:avLst/>
          </a:prstGeom>
        </p:spPr>
      </p:pic>
      <p:pic>
        <p:nvPicPr>
          <p:cNvPr id="9" name="תמונה 8" descr="תמונה שמכילה צבעוני, צילום מסך, גרפיקה, יצירתיות&#10;&#10;התיאור נוצר באופן אוטומטי">
            <a:extLst>
              <a:ext uri="{FF2B5EF4-FFF2-40B4-BE49-F238E27FC236}">
                <a16:creationId xmlns:a16="http://schemas.microsoft.com/office/drawing/2014/main" id="{913D393B-E931-8D3E-085B-46BEFCE05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1688" y="9382399"/>
            <a:ext cx="1576867" cy="351895"/>
          </a:xfrm>
          <a:prstGeom prst="rect">
            <a:avLst/>
          </a:prstGeom>
        </p:spPr>
      </p:pic>
      <p:pic>
        <p:nvPicPr>
          <p:cNvPr id="10" name="תמונה 9" descr="תמונה שמכילה גופן, גרפיקה, עיצוב גרפי, לוגו&#10;&#10;התיאור נוצר באופן אוטומטי">
            <a:extLst>
              <a:ext uri="{FF2B5EF4-FFF2-40B4-BE49-F238E27FC236}">
                <a16:creationId xmlns:a16="http://schemas.microsoft.com/office/drawing/2014/main" id="{DBBC8B48-35BB-442F-359B-7196D27B2E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0411" y="9421865"/>
            <a:ext cx="970965" cy="210375"/>
          </a:xfrm>
          <a:prstGeom prst="rect">
            <a:avLst/>
          </a:prstGeom>
        </p:spPr>
      </p:pic>
      <p:grpSp>
        <p:nvGrpSpPr>
          <p:cNvPr id="11" name="קבוצה 10">
            <a:extLst>
              <a:ext uri="{FF2B5EF4-FFF2-40B4-BE49-F238E27FC236}">
                <a16:creationId xmlns:a16="http://schemas.microsoft.com/office/drawing/2014/main" id="{B732F393-DA15-F48C-C9F5-BEA0318CE6B3}"/>
              </a:ext>
            </a:extLst>
          </p:cNvPr>
          <p:cNvGrpSpPr/>
          <p:nvPr/>
        </p:nvGrpSpPr>
        <p:grpSpPr>
          <a:xfrm>
            <a:off x="169417" y="9358656"/>
            <a:ext cx="385444" cy="375273"/>
            <a:chOff x="11021786" y="2307771"/>
            <a:chExt cx="385444" cy="375273"/>
          </a:xfrm>
          <a:solidFill>
            <a:schemeClr val="accent5"/>
          </a:solidFill>
        </p:grpSpPr>
        <p:sp>
          <p:nvSpPr>
            <p:cNvPr id="12" name="אליפסה 11">
              <a:extLst>
                <a:ext uri="{FF2B5EF4-FFF2-40B4-BE49-F238E27FC236}">
                  <a16:creationId xmlns:a16="http://schemas.microsoft.com/office/drawing/2014/main" id="{B5F1CE9B-0F4D-4B98-7BAF-2A70B30107EE}"/>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F7D8994E-9684-05AB-34DA-7A96AEBC70DF}"/>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5D0E22F0-7F9E-9000-2919-7F810D5E6BFD}"/>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0AE9B0D3-1121-394E-158F-0902A937BD63}"/>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FC832651-D742-06F3-280F-8E77DCDCEE3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D03ECD2B-A765-2280-1E37-2FE63B447463}"/>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AB3513AA-5644-6396-F552-BCA1E80E5875}"/>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D39A5E01-7A11-1158-801B-D5AF19F1D09D}"/>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B2A81915-8BDF-A894-46CB-FC9C1088F414}"/>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280D88F7-D18F-D26E-D95F-31901185FFBC}"/>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26BA7482-3524-FE97-2995-25BFFDA53E05}"/>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8FA44CF9-00BB-2DBB-F387-DB1F9EF1E26D}"/>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9DD5BA29-5457-35A6-EF07-7FC756F3DFAB}"/>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74414193-474E-F896-0CF8-4986B9CCC739}"/>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084FBE4-D90A-3255-7343-96D3986A2EE9}"/>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0B6085EB-25B1-B5F0-E2B9-6B02806F9DDF}"/>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2FF614C1-490A-3F2C-E523-54B1B02D150E}"/>
              </a:ext>
            </a:extLst>
          </p:cNvPr>
          <p:cNvGrpSpPr/>
          <p:nvPr/>
        </p:nvGrpSpPr>
        <p:grpSpPr>
          <a:xfrm rot="10800000" flipV="1">
            <a:off x="-17175" y="-3632"/>
            <a:ext cx="6892350" cy="69526"/>
            <a:chOff x="-1" y="-3"/>
            <a:chExt cx="3965612" cy="140680"/>
          </a:xfrm>
        </p:grpSpPr>
        <p:sp>
          <p:nvSpPr>
            <p:cNvPr id="30" name="מלבן 29">
              <a:extLst>
                <a:ext uri="{FF2B5EF4-FFF2-40B4-BE49-F238E27FC236}">
                  <a16:creationId xmlns:a16="http://schemas.microsoft.com/office/drawing/2014/main" id="{D1698791-A8AA-281E-8865-62A5CE01AA73}"/>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1" name="מלבן 30">
              <a:extLst>
                <a:ext uri="{FF2B5EF4-FFF2-40B4-BE49-F238E27FC236}">
                  <a16:creationId xmlns:a16="http://schemas.microsoft.com/office/drawing/2014/main" id="{2DC392D2-1478-C67F-199D-4C4A90865234}"/>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2" name="מלבן 31">
              <a:extLst>
                <a:ext uri="{FF2B5EF4-FFF2-40B4-BE49-F238E27FC236}">
                  <a16:creationId xmlns:a16="http://schemas.microsoft.com/office/drawing/2014/main" id="{E0377809-7F4D-6FFE-1208-E7CCD9A9877A}"/>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3" name="מלבן 32">
              <a:extLst>
                <a:ext uri="{FF2B5EF4-FFF2-40B4-BE49-F238E27FC236}">
                  <a16:creationId xmlns:a16="http://schemas.microsoft.com/office/drawing/2014/main" id="{AFA3A458-8EA0-4953-C0E6-68C5C668CA57}"/>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4" name="מלבן 33">
              <a:extLst>
                <a:ext uri="{FF2B5EF4-FFF2-40B4-BE49-F238E27FC236}">
                  <a16:creationId xmlns:a16="http://schemas.microsoft.com/office/drawing/2014/main" id="{8F456370-16C4-DC96-EB73-C3E85E2F998E}"/>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sp>
        <p:nvSpPr>
          <p:cNvPr id="36" name="מלבן 35">
            <a:extLst>
              <a:ext uri="{FF2B5EF4-FFF2-40B4-BE49-F238E27FC236}">
                <a16:creationId xmlns:a16="http://schemas.microsoft.com/office/drawing/2014/main" id="{F0044A61-99E4-57EE-6BF0-68B22E5D630A}"/>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37" name="קבוצה 36">
            <a:extLst>
              <a:ext uri="{FF2B5EF4-FFF2-40B4-BE49-F238E27FC236}">
                <a16:creationId xmlns:a16="http://schemas.microsoft.com/office/drawing/2014/main" id="{4E3375BC-A1FC-3DCB-7AAA-0C0620D7D9BE}"/>
              </a:ext>
            </a:extLst>
          </p:cNvPr>
          <p:cNvGrpSpPr/>
          <p:nvPr/>
        </p:nvGrpSpPr>
        <p:grpSpPr>
          <a:xfrm>
            <a:off x="6301262" y="300130"/>
            <a:ext cx="385444" cy="375273"/>
            <a:chOff x="11021786" y="2307771"/>
            <a:chExt cx="385444" cy="375273"/>
          </a:xfrm>
          <a:solidFill>
            <a:schemeClr val="bg1"/>
          </a:solidFill>
        </p:grpSpPr>
        <p:sp>
          <p:nvSpPr>
            <p:cNvPr id="38" name="אליפסה 37">
              <a:extLst>
                <a:ext uri="{FF2B5EF4-FFF2-40B4-BE49-F238E27FC236}">
                  <a16:creationId xmlns:a16="http://schemas.microsoft.com/office/drawing/2014/main" id="{ED1CFF25-AE64-D574-2B78-DC7DF63D1860}"/>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CACE9467-64C1-F12F-E3D0-F7F886E610A8}"/>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8DD9A366-C1D1-DA73-0ECF-7472641DA3ED}"/>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4E38304C-8841-D18E-E800-9823D0D88C57}"/>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BB4EAD45-D1AE-2D5B-7819-8D832031B215}"/>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250C0287-C59A-B2F4-E76E-B538521FA68E}"/>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E31B2DA6-C686-71D2-D7F0-D7172841F5F1}"/>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D99F630E-CE0F-68B3-079F-F5D2E2010A7E}"/>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C1A4A6F9-1E60-4F9D-D215-E799420D3D93}"/>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BE27FB34-6698-3DE5-CA4C-CF5732D95243}"/>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ED975BA5-D21F-9240-6D81-CD5118131BB9}"/>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B80ED2AC-E1A2-A906-D719-DD45410AB478}"/>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59C76F19-519A-6831-F676-D12E4A415F94}"/>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0C72ACA4-D2B3-DBE5-668B-65729E5BECA6}"/>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F89B755A-089A-9A7E-C828-52CA9C810216}"/>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7436104-CB3A-B7C2-E73F-2B5B21A7B785}"/>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4" name="מלבן 53">
            <a:extLst>
              <a:ext uri="{FF2B5EF4-FFF2-40B4-BE49-F238E27FC236}">
                <a16:creationId xmlns:a16="http://schemas.microsoft.com/office/drawing/2014/main" id="{40374F2D-0D77-E56B-F583-9ABF544711D5}"/>
              </a:ext>
            </a:extLst>
          </p:cNvPr>
          <p:cNvSpPr/>
          <p:nvPr/>
        </p:nvSpPr>
        <p:spPr>
          <a:xfrm>
            <a:off x="6207327" y="201110"/>
            <a:ext cx="573314" cy="573314"/>
          </a:xfrm>
          <a:prstGeom prst="rect">
            <a:avLst/>
          </a:prstGeom>
          <a:solidFill>
            <a:srgbClr val="308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55" name="קבוצה 54">
            <a:extLst>
              <a:ext uri="{FF2B5EF4-FFF2-40B4-BE49-F238E27FC236}">
                <a16:creationId xmlns:a16="http://schemas.microsoft.com/office/drawing/2014/main" id="{255533BB-88E7-1BDE-9E14-CBDA1A83FDE8}"/>
              </a:ext>
            </a:extLst>
          </p:cNvPr>
          <p:cNvGrpSpPr/>
          <p:nvPr/>
        </p:nvGrpSpPr>
        <p:grpSpPr>
          <a:xfrm>
            <a:off x="6301262" y="300130"/>
            <a:ext cx="385444" cy="375273"/>
            <a:chOff x="11021786" y="2307771"/>
            <a:chExt cx="385444" cy="375273"/>
          </a:xfrm>
          <a:solidFill>
            <a:schemeClr val="bg1"/>
          </a:solidFill>
        </p:grpSpPr>
        <p:sp>
          <p:nvSpPr>
            <p:cNvPr id="56" name="אליפסה 55">
              <a:extLst>
                <a:ext uri="{FF2B5EF4-FFF2-40B4-BE49-F238E27FC236}">
                  <a16:creationId xmlns:a16="http://schemas.microsoft.com/office/drawing/2014/main" id="{957733B0-4A67-4116-6D9A-EF5B4522610F}"/>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FC8B7C3E-3C13-ADA0-FF28-83A5E764F363}"/>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C70E8916-4890-72B1-0744-3D33CB48C732}"/>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B9C8009F-6C3E-3604-B4B0-871476AF4DC3}"/>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2B26E3B1-67FF-0524-D3B4-4E85282BF0B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0C7C2014-A360-CB24-4D56-1C624BE29C5F}"/>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F7872745-6748-C7D2-C3FE-21DDEBA9D768}"/>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3" name="אליפסה 62">
              <a:extLst>
                <a:ext uri="{FF2B5EF4-FFF2-40B4-BE49-F238E27FC236}">
                  <a16:creationId xmlns:a16="http://schemas.microsoft.com/office/drawing/2014/main" id="{D55BA3BF-4F5D-E8F6-F979-91F0B614586E}"/>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0FCE82A0-E802-7406-5A5B-418D28AACCAD}"/>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14126E5D-E722-8C02-BF5E-8D1999F1ACD7}"/>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F51288C5-0E5B-48E0-AD99-F8E09149E916}"/>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AFFF50FE-99EF-B8DD-D269-CF2A3A979EB0}"/>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B94FEB44-03F5-EEE0-1243-755F4E33C9BB}"/>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AC82097A-BC56-6645-692B-014BCCE6EF59}"/>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46EAED76-5190-EA39-F04C-139C9BF15291}"/>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B8E7EBE5-C371-F701-3959-E4B8EAC347A3}"/>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75" name="תיבת טקסט 74">
            <a:extLst>
              <a:ext uri="{FF2B5EF4-FFF2-40B4-BE49-F238E27FC236}">
                <a16:creationId xmlns:a16="http://schemas.microsoft.com/office/drawing/2014/main" id="{F2A51F7D-7455-5337-07D5-DA6B5EA357EE}"/>
              </a:ext>
            </a:extLst>
          </p:cNvPr>
          <p:cNvSpPr txBox="1"/>
          <p:nvPr/>
        </p:nvSpPr>
        <p:spPr>
          <a:xfrm>
            <a:off x="739472" y="1093995"/>
            <a:ext cx="5379054" cy="6961136"/>
          </a:xfrm>
          <a:prstGeom prst="rect">
            <a:avLst/>
          </a:prstGeom>
          <a:noFill/>
        </p:spPr>
        <p:txBody>
          <a:bodyPr wrap="square">
            <a:spAutoFit/>
          </a:bodyPr>
          <a:lstStyle/>
          <a:p>
            <a:pPr marL="228600" indent="-228600" algn="r" rtl="1">
              <a:lnSpc>
                <a:spcPct val="107000"/>
              </a:lnSpc>
              <a:spcAft>
                <a:spcPts val="800"/>
              </a:spcAft>
              <a:buNone/>
            </a:pPr>
            <a:r>
              <a:rPr lang="he-IL" sz="1800" b="1" u="sng" kern="100" dirty="0">
                <a:effectLst/>
                <a:latin typeface="Heebo" pitchFamily="2" charset="-79"/>
                <a:ea typeface="Calibri" panose="020F0502020204030204" pitchFamily="34" charset="0"/>
                <a:cs typeface="Heebo" pitchFamily="2" charset="-79"/>
              </a:rPr>
              <a:t>תהליכי </a:t>
            </a:r>
            <a:r>
              <a:rPr lang="en-US" sz="1800" b="1" u="sng" kern="100" dirty="0">
                <a:effectLst/>
                <a:latin typeface="Heebo" pitchFamily="2" charset="-79"/>
                <a:ea typeface="Calibri" panose="020F0502020204030204" pitchFamily="34" charset="0"/>
                <a:cs typeface="Heebo" pitchFamily="2" charset="-79"/>
              </a:rPr>
              <a:t>ONBOARDING </a:t>
            </a:r>
            <a:r>
              <a:rPr lang="he-IL" sz="1800" b="1" u="sng" kern="100" dirty="0">
                <a:effectLst/>
                <a:latin typeface="Heebo" pitchFamily="2" charset="-79"/>
                <a:ea typeface="Calibri" panose="020F0502020204030204" pitchFamily="34" charset="0"/>
                <a:cs typeface="Heebo" pitchFamily="2" charset="-79"/>
              </a:rPr>
              <a:t> לחניך</a:t>
            </a:r>
            <a:endParaRPr lang="en-US" sz="18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שיחת תיאום ציפיות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הסבר מעמיק על תהליכי העבודה והיכרות עם הסביבה</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תכנון משימות מהקל לקשה יחד עם המעסיק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קיום מבחן מקצועיות בתחילת השנה לבדיקת רמת התלמיד והתאמת המשימות </a:t>
            </a:r>
            <a:endParaRPr lang="en-US" sz="1600" kern="100" dirty="0">
              <a:effectLst/>
              <a:latin typeface="Heebo" pitchFamily="2" charset="-79"/>
              <a:ea typeface="Calibri" panose="020F0502020204030204" pitchFamily="34" charset="0"/>
              <a:cs typeface="Heebo" pitchFamily="2" charset="-79"/>
            </a:endParaRPr>
          </a:p>
          <a:p>
            <a:pPr marL="685800" algn="r" rtl="1">
              <a:lnSpc>
                <a:spcPct val="107000"/>
              </a:lnSpc>
              <a:spcAft>
                <a:spcPts val="800"/>
              </a:spcAft>
              <a:buNone/>
            </a:pPr>
            <a:r>
              <a:rPr lang="en-US" sz="1800" kern="100" dirty="0">
                <a:effectLst/>
                <a:latin typeface="Heebo" pitchFamily="2" charset="-79"/>
                <a:ea typeface="Calibri" panose="020F0502020204030204" pitchFamily="34" charset="0"/>
                <a:cs typeface="Heebo" pitchFamily="2" charset="-79"/>
              </a:rPr>
              <a:t> </a:t>
            </a:r>
          </a:p>
          <a:p>
            <a:pPr algn="r" rtl="1">
              <a:lnSpc>
                <a:spcPct val="107000"/>
              </a:lnSpc>
              <a:spcAft>
                <a:spcPts val="800"/>
              </a:spcAft>
              <a:buNone/>
            </a:pPr>
            <a:r>
              <a:rPr lang="he-IL" sz="1800" b="1" u="sng" kern="100" dirty="0">
                <a:effectLst/>
                <a:latin typeface="Heebo" pitchFamily="2" charset="-79"/>
                <a:ea typeface="Calibri" panose="020F0502020204030204" pitchFamily="34" charset="0"/>
                <a:cs typeface="Heebo" pitchFamily="2" charset="-79"/>
              </a:rPr>
              <a:t>שגרות עבודה</a:t>
            </a:r>
            <a:endParaRPr lang="en-US" sz="18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הקצאת זמן קבוע לתדרוך החניך</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שיחת תחילת יום וסוף יום למשוב שוטף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מעקב אחר מטלות החניכות והתאמתם לעסק. בניית קובץ מטלות ומעקב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מתן חווית עובד לתלמיד: קבלת כרטיס להחתמה, מדי עבודה, שיתוף באירועים במקום העבודה</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שיחת משוב לתלמיד – לפחות פעם בשנה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קיום שיחה עם התלמיד על האופק ההתפתחותי במקצוע הנלמד </a:t>
            </a:r>
            <a:endParaRPr lang="en-US" sz="1600" kern="100" dirty="0">
              <a:effectLst/>
              <a:latin typeface="Heebo" pitchFamily="2" charset="-79"/>
              <a:ea typeface="Calibri" panose="020F0502020204030204" pitchFamily="34" charset="0"/>
              <a:cs typeface="Heebo" pitchFamily="2" charset="-79"/>
            </a:endParaRPr>
          </a:p>
          <a:p>
            <a:pPr marL="457200" algn="r" rtl="1">
              <a:lnSpc>
                <a:spcPct val="107000"/>
              </a:lnSpc>
              <a:spcAft>
                <a:spcPts val="800"/>
              </a:spcAft>
              <a:buNone/>
            </a:pPr>
            <a:r>
              <a:rPr lang="en-US" sz="1800" kern="100" dirty="0">
                <a:effectLst/>
                <a:latin typeface="Heebo" pitchFamily="2" charset="-79"/>
                <a:ea typeface="Calibri" panose="020F0502020204030204" pitchFamily="34" charset="0"/>
                <a:cs typeface="Heebo" pitchFamily="2" charset="-79"/>
              </a:rPr>
              <a:t> </a:t>
            </a:r>
          </a:p>
          <a:p>
            <a:pPr algn="r" rtl="1">
              <a:lnSpc>
                <a:spcPct val="107000"/>
              </a:lnSpc>
              <a:spcAft>
                <a:spcPts val="800"/>
              </a:spcAft>
              <a:buNone/>
            </a:pPr>
            <a:r>
              <a:rPr lang="he-IL" sz="1800" b="1" u="sng" kern="100" dirty="0">
                <a:effectLst/>
                <a:latin typeface="Heebo" pitchFamily="2" charset="-79"/>
                <a:ea typeface="Calibri" panose="020F0502020204030204" pitchFamily="34" charset="0"/>
                <a:cs typeface="Heebo" pitchFamily="2" charset="-79"/>
              </a:rPr>
              <a:t>קשר בין המעסיק וביה"ס </a:t>
            </a:r>
            <a:endParaRPr lang="en-US" sz="18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העברת מידע בין ביה"ס למעסיק על יכולות התלמיד והתאמת התעסוקה ותהליכי החניכות </a:t>
            </a:r>
            <a:endParaRPr lang="en-US" sz="1600" kern="100" dirty="0">
              <a:effectLst/>
              <a:latin typeface="Heebo" pitchFamily="2" charset="-79"/>
              <a:ea typeface="Calibri" panose="020F0502020204030204" pitchFamily="34" charset="0"/>
              <a:cs typeface="Heebo" pitchFamily="2" charset="-79"/>
            </a:endParaRPr>
          </a:p>
          <a:p>
            <a:pPr marL="342900" lvl="0" indent="-34290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פעם בחודש וחצי שיחה עם רכז התעסוקה הבית ספרי לקידום המקצועי של התלמיד</a:t>
            </a:r>
            <a:endParaRPr lang="en-US" sz="1600" kern="100" dirty="0">
              <a:effectLst/>
              <a:latin typeface="Heebo" pitchFamily="2" charset="-79"/>
              <a:ea typeface="Calibri" panose="020F0502020204030204" pitchFamily="34" charset="0"/>
              <a:cs typeface="Heebo" pitchFamily="2" charset="-79"/>
            </a:endParaRPr>
          </a:p>
        </p:txBody>
      </p:sp>
      <p:pic>
        <p:nvPicPr>
          <p:cNvPr id="2" name="תמונה 1">
            <a:extLst>
              <a:ext uri="{FF2B5EF4-FFF2-40B4-BE49-F238E27FC236}">
                <a16:creationId xmlns:a16="http://schemas.microsoft.com/office/drawing/2014/main" id="{7914AE42-0955-7CE2-865E-FF8188640A14}"/>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1661779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D7B32-2130-5578-3AAE-F5A6C028507B}"/>
            </a:ext>
          </a:extLst>
        </p:cNvPr>
        <p:cNvGrpSpPr/>
        <p:nvPr/>
      </p:nvGrpSpPr>
      <p:grpSpPr>
        <a:xfrm>
          <a:off x="0" y="0"/>
          <a:ext cx="0" cy="0"/>
          <a:chOff x="0" y="0"/>
          <a:chExt cx="0" cy="0"/>
        </a:xfrm>
      </p:grpSpPr>
      <p:sp>
        <p:nvSpPr>
          <p:cNvPr id="6" name="כותרת 10">
            <a:extLst>
              <a:ext uri="{FF2B5EF4-FFF2-40B4-BE49-F238E27FC236}">
                <a16:creationId xmlns:a16="http://schemas.microsoft.com/office/drawing/2014/main" id="{90A6E158-039F-19A8-CE03-21F1C07F3AD9}"/>
              </a:ext>
            </a:extLst>
          </p:cNvPr>
          <p:cNvSpPr txBox="1">
            <a:spLocks/>
          </p:cNvSpPr>
          <p:nvPr/>
        </p:nvSpPr>
        <p:spPr>
          <a:xfrm>
            <a:off x="77359" y="207304"/>
            <a:ext cx="6117421" cy="613443"/>
          </a:xfrm>
          <a:prstGeom prst="rect">
            <a:avLst/>
          </a:prstGeom>
        </p:spPr>
        <p:txBody>
          <a:bodyPr vert="horz" lIns="91440" tIns="45720" rIns="91440" bIns="45720" rtlCol="0" anchor="ctr">
            <a:noAutofit/>
          </a:bodyPr>
          <a:lstStyle>
            <a:lvl1pPr algn="l" defTabSz="685800" rtl="1" eaLnBrk="1" latinLnBrk="0" hangingPunct="1">
              <a:lnSpc>
                <a:spcPct val="90000"/>
              </a:lnSpc>
              <a:spcBef>
                <a:spcPct val="0"/>
              </a:spcBef>
              <a:buNone/>
              <a:defRPr sz="4000" kern="1200">
                <a:solidFill>
                  <a:schemeClr val="tx1">
                    <a:lumMod val="75000"/>
                    <a:lumOff val="25000"/>
                  </a:schemeClr>
                </a:solidFill>
                <a:latin typeface="Heebo Black" pitchFamily="2" charset="-79"/>
                <a:ea typeface="+mj-ea"/>
                <a:cs typeface="Heebo Black" pitchFamily="2" charset="-79"/>
              </a:defRPr>
            </a:lvl1pPr>
          </a:lstStyle>
          <a:p>
            <a:pPr algn="r"/>
            <a:r>
              <a:rPr lang="he-IL" sz="2400" dirty="0" err="1">
                <a:solidFill>
                  <a:srgbClr val="3088C9"/>
                </a:solidFill>
              </a:rPr>
              <a:t>פרקטיקות</a:t>
            </a:r>
            <a:endParaRPr lang="he-IL" sz="2400" dirty="0">
              <a:solidFill>
                <a:srgbClr val="3088C9"/>
              </a:solidFill>
            </a:endParaRPr>
          </a:p>
        </p:txBody>
      </p:sp>
      <p:pic>
        <p:nvPicPr>
          <p:cNvPr id="8" name="תמונה 7" descr="תמונה שמכילה גופן, צילום מסך, גרפיקה, טקסט&#10;&#10;התיאור נוצר באופן אוטומטי">
            <a:extLst>
              <a:ext uri="{FF2B5EF4-FFF2-40B4-BE49-F238E27FC236}">
                <a16:creationId xmlns:a16="http://schemas.microsoft.com/office/drawing/2014/main" id="{95B839EE-31A4-D240-3058-E59E334FC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359" y="9443054"/>
            <a:ext cx="669022" cy="255594"/>
          </a:xfrm>
          <a:prstGeom prst="rect">
            <a:avLst/>
          </a:prstGeom>
        </p:spPr>
      </p:pic>
      <p:pic>
        <p:nvPicPr>
          <p:cNvPr id="9" name="תמונה 8" descr="תמונה שמכילה צבעוני, צילום מסך, גרפיקה, יצירתיות&#10;&#10;התיאור נוצר באופן אוטומטי">
            <a:extLst>
              <a:ext uri="{FF2B5EF4-FFF2-40B4-BE49-F238E27FC236}">
                <a16:creationId xmlns:a16="http://schemas.microsoft.com/office/drawing/2014/main" id="{763B6DD0-DE93-7CE2-1254-5EA901351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2593" y="9389234"/>
            <a:ext cx="1601238" cy="357334"/>
          </a:xfrm>
          <a:prstGeom prst="rect">
            <a:avLst/>
          </a:prstGeom>
        </p:spPr>
      </p:pic>
      <p:pic>
        <p:nvPicPr>
          <p:cNvPr id="10" name="תמונה 9" descr="תמונה שמכילה גופן, גרפיקה, עיצוב גרפי, לוגו&#10;&#10;התיאור נוצר באופן אוטומטי">
            <a:extLst>
              <a:ext uri="{FF2B5EF4-FFF2-40B4-BE49-F238E27FC236}">
                <a16:creationId xmlns:a16="http://schemas.microsoft.com/office/drawing/2014/main" id="{1EAA33C1-790C-1DAB-226D-2005D9943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685" y="9434139"/>
            <a:ext cx="970965" cy="210375"/>
          </a:xfrm>
          <a:prstGeom prst="rect">
            <a:avLst/>
          </a:prstGeom>
        </p:spPr>
      </p:pic>
      <p:grpSp>
        <p:nvGrpSpPr>
          <p:cNvPr id="11" name="קבוצה 10">
            <a:extLst>
              <a:ext uri="{FF2B5EF4-FFF2-40B4-BE49-F238E27FC236}">
                <a16:creationId xmlns:a16="http://schemas.microsoft.com/office/drawing/2014/main" id="{BB92493D-9A79-FA3D-3026-B039A7004C3F}"/>
              </a:ext>
            </a:extLst>
          </p:cNvPr>
          <p:cNvGrpSpPr/>
          <p:nvPr/>
        </p:nvGrpSpPr>
        <p:grpSpPr>
          <a:xfrm>
            <a:off x="169417" y="9358656"/>
            <a:ext cx="385444" cy="375273"/>
            <a:chOff x="11021786" y="2307771"/>
            <a:chExt cx="385444" cy="375273"/>
          </a:xfrm>
          <a:solidFill>
            <a:schemeClr val="accent5"/>
          </a:solidFill>
        </p:grpSpPr>
        <p:sp>
          <p:nvSpPr>
            <p:cNvPr id="12" name="אליפסה 11">
              <a:extLst>
                <a:ext uri="{FF2B5EF4-FFF2-40B4-BE49-F238E27FC236}">
                  <a16:creationId xmlns:a16="http://schemas.microsoft.com/office/drawing/2014/main" id="{DF7D041D-5169-A9A3-42E2-A21503E5484D}"/>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1CAEB5AB-B6AF-5C3F-4B00-9298F0225424}"/>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3A0E6F68-A806-A7E3-4DF3-896A632E624C}"/>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9089CFE1-E926-6282-35A9-2D5433A2CB21}"/>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6BC442CE-F584-07A7-A84D-E292F03594F7}"/>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3F67AB2A-240E-77F1-C300-F0C589ACB325}"/>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B0AF73A5-3988-BDAE-3143-76AC18F4005F}"/>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E6239949-0DC0-45E2-2C1C-81474C0B9457}"/>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16A70120-31B7-2069-4657-9BAE34CD12FB}"/>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E9732446-7AB2-334C-5153-9CACF32E97AB}"/>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C8D0BF60-9D98-88F1-1604-F0A010A6ACAE}"/>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783A3D11-ABB2-6524-C5D8-63D2362C4717}"/>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FD565E27-3891-3D8A-3E5D-62E89914FCE8}"/>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3AF6274-DF3F-01A5-BB34-846087294B67}"/>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52DE60EF-9DBB-DC1A-AF08-E40647360497}"/>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E521A95F-A4E6-876D-4622-0D519DFE9700}"/>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0632BBFC-7CB4-4A7E-90ED-E6BADF05361D}"/>
              </a:ext>
            </a:extLst>
          </p:cNvPr>
          <p:cNvGrpSpPr/>
          <p:nvPr/>
        </p:nvGrpSpPr>
        <p:grpSpPr>
          <a:xfrm rot="10800000" flipV="1">
            <a:off x="-17175" y="-3632"/>
            <a:ext cx="6892350" cy="69526"/>
            <a:chOff x="-1" y="-3"/>
            <a:chExt cx="3965612" cy="140680"/>
          </a:xfrm>
        </p:grpSpPr>
        <p:sp>
          <p:nvSpPr>
            <p:cNvPr id="30" name="מלבן 29">
              <a:extLst>
                <a:ext uri="{FF2B5EF4-FFF2-40B4-BE49-F238E27FC236}">
                  <a16:creationId xmlns:a16="http://schemas.microsoft.com/office/drawing/2014/main" id="{5FF642E0-4F69-6A17-C259-3D91726B2C52}"/>
                </a:ext>
              </a:extLst>
            </p:cNvPr>
            <p:cNvSpPr/>
            <p:nvPr/>
          </p:nvSpPr>
          <p:spPr>
            <a:xfrm>
              <a:off x="1586175" y="0"/>
              <a:ext cx="793261" cy="140677"/>
            </a:xfrm>
            <a:prstGeom prst="rect">
              <a:avLst/>
            </a:prstGeom>
            <a:solidFill>
              <a:srgbClr val="9481B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1" name="מלבן 30">
              <a:extLst>
                <a:ext uri="{FF2B5EF4-FFF2-40B4-BE49-F238E27FC236}">
                  <a16:creationId xmlns:a16="http://schemas.microsoft.com/office/drawing/2014/main" id="{BB165841-F4CE-A0DF-C0CB-F5C48F1BB1CC}"/>
                </a:ext>
              </a:extLst>
            </p:cNvPr>
            <p:cNvSpPr/>
            <p:nvPr/>
          </p:nvSpPr>
          <p:spPr>
            <a:xfrm>
              <a:off x="-1" y="0"/>
              <a:ext cx="793261" cy="140677"/>
            </a:xfrm>
            <a:prstGeom prst="rect">
              <a:avLst/>
            </a:prstGeom>
            <a:solidFill>
              <a:srgbClr val="359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2" name="מלבן 31">
              <a:extLst>
                <a:ext uri="{FF2B5EF4-FFF2-40B4-BE49-F238E27FC236}">
                  <a16:creationId xmlns:a16="http://schemas.microsoft.com/office/drawing/2014/main" id="{A4E5F29F-3A74-BD88-6507-DC700D5FB411}"/>
                </a:ext>
              </a:extLst>
            </p:cNvPr>
            <p:cNvSpPr/>
            <p:nvPr/>
          </p:nvSpPr>
          <p:spPr>
            <a:xfrm>
              <a:off x="2379089" y="0"/>
              <a:ext cx="793261" cy="140677"/>
            </a:xfrm>
            <a:prstGeom prst="rect">
              <a:avLst/>
            </a:prstGeom>
            <a:solidFill>
              <a:srgbClr val="EB5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3" name="מלבן 32">
              <a:extLst>
                <a:ext uri="{FF2B5EF4-FFF2-40B4-BE49-F238E27FC236}">
                  <a16:creationId xmlns:a16="http://schemas.microsoft.com/office/drawing/2014/main" id="{54D82972-44A3-EC48-9223-06BE747C3645}"/>
                </a:ext>
              </a:extLst>
            </p:cNvPr>
            <p:cNvSpPr/>
            <p:nvPr/>
          </p:nvSpPr>
          <p:spPr>
            <a:xfrm>
              <a:off x="3172350" y="0"/>
              <a:ext cx="793261" cy="140677"/>
            </a:xfrm>
            <a:prstGeom prst="rect">
              <a:avLst/>
            </a:prstGeom>
            <a:solidFill>
              <a:srgbClr val="EEAC3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34" name="מלבן 33">
              <a:extLst>
                <a:ext uri="{FF2B5EF4-FFF2-40B4-BE49-F238E27FC236}">
                  <a16:creationId xmlns:a16="http://schemas.microsoft.com/office/drawing/2014/main" id="{CA95CE97-1C08-8A71-D0DA-937EFD72DB2E}"/>
                </a:ext>
              </a:extLst>
            </p:cNvPr>
            <p:cNvSpPr/>
            <p:nvPr/>
          </p:nvSpPr>
          <p:spPr>
            <a:xfrm>
              <a:off x="793086" y="-3"/>
              <a:ext cx="793261" cy="140677"/>
            </a:xfrm>
            <a:prstGeom prst="rect">
              <a:avLst/>
            </a:prstGeom>
            <a:solidFill>
              <a:srgbClr val="308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grpSp>
      <p:sp>
        <p:nvSpPr>
          <p:cNvPr id="36" name="מלבן 35">
            <a:extLst>
              <a:ext uri="{FF2B5EF4-FFF2-40B4-BE49-F238E27FC236}">
                <a16:creationId xmlns:a16="http://schemas.microsoft.com/office/drawing/2014/main" id="{FF47C97F-98AD-5627-DA32-63EBC7058E4D}"/>
              </a:ext>
            </a:extLst>
          </p:cNvPr>
          <p:cNvSpPr/>
          <p:nvPr/>
        </p:nvSpPr>
        <p:spPr>
          <a:xfrm>
            <a:off x="6207327" y="201110"/>
            <a:ext cx="573314" cy="573314"/>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lumMod val="75000"/>
                  <a:lumOff val="25000"/>
                </a:schemeClr>
              </a:solidFill>
            </a:endParaRPr>
          </a:p>
        </p:txBody>
      </p:sp>
      <p:grpSp>
        <p:nvGrpSpPr>
          <p:cNvPr id="37" name="קבוצה 36">
            <a:extLst>
              <a:ext uri="{FF2B5EF4-FFF2-40B4-BE49-F238E27FC236}">
                <a16:creationId xmlns:a16="http://schemas.microsoft.com/office/drawing/2014/main" id="{C31BA699-5917-AAC2-9F92-B41F2E8CC799}"/>
              </a:ext>
            </a:extLst>
          </p:cNvPr>
          <p:cNvGrpSpPr/>
          <p:nvPr/>
        </p:nvGrpSpPr>
        <p:grpSpPr>
          <a:xfrm>
            <a:off x="6301262" y="300130"/>
            <a:ext cx="385444" cy="375273"/>
            <a:chOff x="11021786" y="2307771"/>
            <a:chExt cx="385444" cy="375273"/>
          </a:xfrm>
          <a:solidFill>
            <a:schemeClr val="bg1"/>
          </a:solidFill>
        </p:grpSpPr>
        <p:sp>
          <p:nvSpPr>
            <p:cNvPr id="38" name="אליפסה 37">
              <a:extLst>
                <a:ext uri="{FF2B5EF4-FFF2-40B4-BE49-F238E27FC236}">
                  <a16:creationId xmlns:a16="http://schemas.microsoft.com/office/drawing/2014/main" id="{5B738F04-44E3-4A5C-BD80-0F5D37DB5D11}"/>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99E9000B-9762-FEE4-AD15-685450580FF1}"/>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68908583-596F-7014-A84D-AFE97F874523}"/>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BE2853BD-6727-ABD9-4401-AA0786C79E81}"/>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5CF56B4D-AB98-B76E-DB74-7091382D3B3A}"/>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D4663DF6-20C0-4C37-DD95-3BF6433D1002}"/>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8AC033C6-F0AF-8006-1A37-ACDA6535A041}"/>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9AF0F3A5-B465-1BC3-6DC9-8376FEC6009B}"/>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FB4A9DC3-D094-2355-53CB-463C581421F5}"/>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1D274431-DB1F-BEAA-1EC0-F327BFB346F8}"/>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25B432DF-6D7A-84E0-97DA-999367EC8049}"/>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22B6DC10-2662-A187-E5C8-DF31647CA017}"/>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7FD969B3-ED80-4204-0BF2-77A659620E43}"/>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2419536E-A750-B2BF-8610-CE9E60A0C7BE}"/>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AB0B2A2F-26C0-EBA0-4E1D-8B53FEEF6918}"/>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A99ACBDB-460C-CCE8-E2D5-D038F2CD0E11}"/>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4" name="מלבן 53">
            <a:extLst>
              <a:ext uri="{FF2B5EF4-FFF2-40B4-BE49-F238E27FC236}">
                <a16:creationId xmlns:a16="http://schemas.microsoft.com/office/drawing/2014/main" id="{56FAE0A6-01B1-37AB-D690-33AACCEDBAC6}"/>
              </a:ext>
            </a:extLst>
          </p:cNvPr>
          <p:cNvSpPr/>
          <p:nvPr/>
        </p:nvSpPr>
        <p:spPr>
          <a:xfrm>
            <a:off x="6207327" y="201110"/>
            <a:ext cx="573314" cy="573314"/>
          </a:xfrm>
          <a:prstGeom prst="rect">
            <a:avLst/>
          </a:prstGeom>
          <a:solidFill>
            <a:srgbClr val="3088C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lumMod val="75000"/>
                  <a:lumOff val="25000"/>
                </a:schemeClr>
              </a:solidFill>
            </a:endParaRPr>
          </a:p>
        </p:txBody>
      </p:sp>
      <p:grpSp>
        <p:nvGrpSpPr>
          <p:cNvPr id="55" name="קבוצה 54">
            <a:extLst>
              <a:ext uri="{FF2B5EF4-FFF2-40B4-BE49-F238E27FC236}">
                <a16:creationId xmlns:a16="http://schemas.microsoft.com/office/drawing/2014/main" id="{80DB0DD1-0117-0CF8-3F76-AC6D7A3A1385}"/>
              </a:ext>
            </a:extLst>
          </p:cNvPr>
          <p:cNvGrpSpPr/>
          <p:nvPr/>
        </p:nvGrpSpPr>
        <p:grpSpPr>
          <a:xfrm>
            <a:off x="6301262" y="300130"/>
            <a:ext cx="385444" cy="375273"/>
            <a:chOff x="11021786" y="2307771"/>
            <a:chExt cx="385444" cy="375273"/>
          </a:xfrm>
          <a:solidFill>
            <a:schemeClr val="bg1"/>
          </a:solidFill>
        </p:grpSpPr>
        <p:sp>
          <p:nvSpPr>
            <p:cNvPr id="56" name="אליפסה 55">
              <a:extLst>
                <a:ext uri="{FF2B5EF4-FFF2-40B4-BE49-F238E27FC236}">
                  <a16:creationId xmlns:a16="http://schemas.microsoft.com/office/drawing/2014/main" id="{C4BC85A0-99CB-09AB-FFEF-2F2B94A95ED8}"/>
                </a:ext>
              </a:extLst>
            </p:cNvPr>
            <p:cNvSpPr/>
            <p:nvPr/>
          </p:nvSpPr>
          <p:spPr>
            <a:xfrm>
              <a:off x="11021786"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3FD5A09D-B2A7-F4E3-B00B-95D021CD926E}"/>
                </a:ext>
              </a:extLst>
            </p:cNvPr>
            <p:cNvSpPr/>
            <p:nvPr/>
          </p:nvSpPr>
          <p:spPr>
            <a:xfrm>
              <a:off x="11132125"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17344ECD-1100-0FF3-2740-F95102B8F83A}"/>
                </a:ext>
              </a:extLst>
            </p:cNvPr>
            <p:cNvSpPr/>
            <p:nvPr/>
          </p:nvSpPr>
          <p:spPr>
            <a:xfrm>
              <a:off x="11242464"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6804D7C3-11FB-34DF-5040-2FED70E7305D}"/>
                </a:ext>
              </a:extLst>
            </p:cNvPr>
            <p:cNvSpPr/>
            <p:nvPr/>
          </p:nvSpPr>
          <p:spPr>
            <a:xfrm>
              <a:off x="11352802" y="230777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017EB385-1C0F-2B94-4B56-ED6B15FFD6D4}"/>
                </a:ext>
              </a:extLst>
            </p:cNvPr>
            <p:cNvSpPr/>
            <p:nvPr/>
          </p:nvSpPr>
          <p:spPr>
            <a:xfrm>
              <a:off x="11025497" y="2413341"/>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1734AA50-8A86-2569-BCFD-67AA9BB93502}"/>
                </a:ext>
              </a:extLst>
            </p:cNvPr>
            <p:cNvSpPr/>
            <p:nvPr/>
          </p:nvSpPr>
          <p:spPr>
            <a:xfrm>
              <a:off x="1113212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12216084-981D-448A-788D-D6CBA2A5A02F}"/>
                </a:ext>
              </a:extLst>
            </p:cNvPr>
            <p:cNvSpPr/>
            <p:nvPr/>
          </p:nvSpPr>
          <p:spPr>
            <a:xfrm>
              <a:off x="11242464" y="2410338"/>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3" name="אליפסה 62">
              <a:extLst>
                <a:ext uri="{FF2B5EF4-FFF2-40B4-BE49-F238E27FC236}">
                  <a16:creationId xmlns:a16="http://schemas.microsoft.com/office/drawing/2014/main" id="{90A8D7BA-BD13-EC3A-A5A2-10C330C0F084}"/>
                </a:ext>
              </a:extLst>
            </p:cNvPr>
            <p:cNvSpPr/>
            <p:nvPr/>
          </p:nvSpPr>
          <p:spPr>
            <a:xfrm>
              <a:off x="11352802" y="2414719"/>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DCBFD14C-C6F4-093A-FD88-F924626C4980}"/>
                </a:ext>
              </a:extLst>
            </p:cNvPr>
            <p:cNvSpPr/>
            <p:nvPr/>
          </p:nvSpPr>
          <p:spPr>
            <a:xfrm>
              <a:off x="11021786"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8FF50EDD-3619-46BA-7B75-D28967EE8094}"/>
                </a:ext>
              </a:extLst>
            </p:cNvPr>
            <p:cNvSpPr/>
            <p:nvPr/>
          </p:nvSpPr>
          <p:spPr>
            <a:xfrm>
              <a:off x="11132125" y="2523822"/>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4270B8FB-61A7-0FE5-6575-F94507F16C83}"/>
                </a:ext>
              </a:extLst>
            </p:cNvPr>
            <p:cNvSpPr/>
            <p:nvPr/>
          </p:nvSpPr>
          <p:spPr>
            <a:xfrm>
              <a:off x="11242464" y="252548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E485B13A-B883-5288-2CF5-CDCBAF035E4C}"/>
                </a:ext>
              </a:extLst>
            </p:cNvPr>
            <p:cNvSpPr/>
            <p:nvPr/>
          </p:nvSpPr>
          <p:spPr>
            <a:xfrm>
              <a:off x="11352802" y="2521667"/>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E521DB1D-256A-FC3D-1F25-375323C226B9}"/>
                </a:ext>
              </a:extLst>
            </p:cNvPr>
            <p:cNvSpPr/>
            <p:nvPr/>
          </p:nvSpPr>
          <p:spPr>
            <a:xfrm>
              <a:off x="11021786"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E5C1711F-EB13-4178-94F3-3C323563038E}"/>
                </a:ext>
              </a:extLst>
            </p:cNvPr>
            <p:cNvSpPr/>
            <p:nvPr/>
          </p:nvSpPr>
          <p:spPr>
            <a:xfrm>
              <a:off x="11132125"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BF957FA4-35DD-8E89-3E13-B865A1E21512}"/>
                </a:ext>
              </a:extLst>
            </p:cNvPr>
            <p:cNvSpPr/>
            <p:nvPr/>
          </p:nvSpPr>
          <p:spPr>
            <a:xfrm>
              <a:off x="11242464"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A60AD9DA-CB61-288E-A381-2C0CC3BE6733}"/>
                </a:ext>
              </a:extLst>
            </p:cNvPr>
            <p:cNvSpPr/>
            <p:nvPr/>
          </p:nvSpPr>
          <p:spPr>
            <a:xfrm>
              <a:off x="11352802" y="2628616"/>
              <a:ext cx="54428" cy="54428"/>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75" name="תיבת טקסט 74">
            <a:extLst>
              <a:ext uri="{FF2B5EF4-FFF2-40B4-BE49-F238E27FC236}">
                <a16:creationId xmlns:a16="http://schemas.microsoft.com/office/drawing/2014/main" id="{B0307147-52C2-C877-08B2-F9EBCC03A2D6}"/>
              </a:ext>
            </a:extLst>
          </p:cNvPr>
          <p:cNvSpPr txBox="1"/>
          <p:nvPr/>
        </p:nvSpPr>
        <p:spPr>
          <a:xfrm>
            <a:off x="739472" y="1093995"/>
            <a:ext cx="5379054" cy="7565597"/>
          </a:xfrm>
          <a:prstGeom prst="rect">
            <a:avLst/>
          </a:prstGeom>
          <a:noFill/>
        </p:spPr>
        <p:txBody>
          <a:bodyPr wrap="square">
            <a:spAutoFit/>
          </a:bodyPr>
          <a:lstStyle/>
          <a:p>
            <a:pPr marL="228600" indent="-228600" algn="r" rtl="1">
              <a:lnSpc>
                <a:spcPct val="107000"/>
              </a:lnSpc>
              <a:spcAft>
                <a:spcPts val="800"/>
              </a:spcAft>
              <a:buNone/>
            </a:pPr>
            <a:r>
              <a:rPr lang="he-IL" sz="1800" b="1" u="sng" kern="100" dirty="0">
                <a:effectLst/>
                <a:latin typeface="Heebo" pitchFamily="2" charset="-79"/>
                <a:ea typeface="Calibri" panose="020F0502020204030204" pitchFamily="34" charset="0"/>
                <a:cs typeface="Heebo" pitchFamily="2" charset="-79"/>
              </a:rPr>
              <a:t>איך לחבר את התלמידים לעולם העבודה ולבנות להם    </a:t>
            </a:r>
          </a:p>
          <a:p>
            <a:pPr marL="228600" indent="-228600" algn="r" rtl="1">
              <a:lnSpc>
                <a:spcPct val="107000"/>
              </a:lnSpc>
              <a:spcAft>
                <a:spcPts val="800"/>
              </a:spcAft>
              <a:buNone/>
            </a:pPr>
            <a:r>
              <a:rPr lang="he-IL" sz="1800" b="1" u="sng" kern="100" dirty="0">
                <a:effectLst/>
                <a:latin typeface="Heebo" pitchFamily="2" charset="-79"/>
                <a:ea typeface="Calibri" panose="020F0502020204030204" pitchFamily="34" charset="0"/>
                <a:cs typeface="Heebo" pitchFamily="2" charset="-79"/>
              </a:rPr>
              <a:t>רשת מקצועית</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שתפו את הסיפור האישי שלכם- ספרו לתלמיד איך אתם הגעתם לתחום – מה למדתם, איפה עבדתם, מה למדתם מהדרך. זה נותן השראה וגם מראה שיש הרבה מסלולים אפשריים</a:t>
            </a:r>
          </a:p>
          <a:p>
            <a:pPr marL="285750" indent="-285750" algn="r" rtl="1">
              <a:lnSpc>
                <a:spcPct val="107000"/>
              </a:lnSpc>
              <a:spcAft>
                <a:spcPts val="800"/>
              </a:spcAft>
              <a:buFont typeface="Wingdings" panose="05000000000000000000" pitchFamily="2" charset="2"/>
              <a:buChar char="q"/>
            </a:pPr>
            <a:r>
              <a:rPr lang="en-US" sz="1600" kern="100" dirty="0">
                <a:effectLst/>
                <a:latin typeface="Heebo" pitchFamily="2" charset="-79"/>
                <a:ea typeface="Calibri" panose="020F0502020204030204" pitchFamily="34" charset="0"/>
                <a:cs typeface="Heebo" pitchFamily="2" charset="-79"/>
              </a:rPr>
              <a:t> </a:t>
            </a:r>
            <a:r>
              <a:rPr lang="he-IL" sz="1600" kern="100" dirty="0">
                <a:effectLst/>
                <a:latin typeface="Heebo" pitchFamily="2" charset="-79"/>
                <a:ea typeface="Calibri" panose="020F0502020204030204" pitchFamily="34" charset="0"/>
                <a:cs typeface="Heebo" pitchFamily="2" charset="-79"/>
              </a:rPr>
              <a:t>חשפו את התלמיד לעובדים נוספים- עודדו אותו לשוחח עם עובדים מתפקידים שונים – טכנאים, מנהלים, שירות לקוחות – כדי להבין את המגוון שבתוך התחום.</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שתפו אותו בפגישות או אירועים מקצועיים- אם מתקיים כנס קטן, סיור או מפגש עם ספק – הזמינו את התלמיד להשתתף, אפילו בתור צופה.</a:t>
            </a:r>
            <a:br>
              <a:rPr lang="he-IL" sz="1600" kern="100" dirty="0">
                <a:effectLst/>
                <a:latin typeface="Heebo" pitchFamily="2" charset="-79"/>
                <a:ea typeface="Calibri" panose="020F0502020204030204" pitchFamily="34" charset="0"/>
                <a:cs typeface="Heebo" pitchFamily="2" charset="-79"/>
              </a:rPr>
            </a:br>
            <a:r>
              <a:rPr lang="he-IL" sz="1600" kern="100" dirty="0">
                <a:effectLst/>
                <a:latin typeface="Heebo" pitchFamily="2" charset="-79"/>
                <a:ea typeface="Calibri" panose="020F0502020204030204" pitchFamily="34" charset="0"/>
                <a:cs typeface="Heebo" pitchFamily="2" charset="-79"/>
              </a:rPr>
              <a:t>זו דרך פשוטה להרחיב את המבט והקשרים.</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עזרו לו להציג את עצמו- תרגלו </a:t>
            </a:r>
            <a:r>
              <a:rPr lang="he-IL" sz="1600" kern="100" dirty="0" err="1">
                <a:effectLst/>
                <a:latin typeface="Heebo" pitchFamily="2" charset="-79"/>
                <a:ea typeface="Calibri" panose="020F0502020204030204" pitchFamily="34" charset="0"/>
                <a:cs typeface="Heebo" pitchFamily="2" charset="-79"/>
              </a:rPr>
              <a:t>איתו</a:t>
            </a:r>
            <a:r>
              <a:rPr lang="he-IL" sz="1600" kern="100" dirty="0">
                <a:effectLst/>
                <a:latin typeface="Heebo" pitchFamily="2" charset="-79"/>
                <a:ea typeface="Calibri" panose="020F0502020204030204" pitchFamily="34" charset="0"/>
                <a:cs typeface="Heebo" pitchFamily="2" charset="-79"/>
              </a:rPr>
              <a:t> איך להציג את עצמו בצורה מקצועית – מה הוא לומד, במה הוא מתמחה, למה הוא מתעניין בתחום. זה חשוב למפגשים עם אנשים חדשים.</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חיבור לאנשי קשר- אם יש לכם חברים, קולגות או אנשי מקצוע שאפשר להכיר לו – אפילו לשיחת קפה קצרה – זו דרך נהדרת להרחיב את הרשת שלו.</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המלצה כתובה או בע"פ- אם התלמיד היה רציני ומחויב – הציעו לו מכתב המלצה או שתאמרו לו שתשמחו להמליץ עליו בעתיד. זה משאב גדול עבורו.</a:t>
            </a:r>
          </a:p>
          <a:p>
            <a:pPr marL="285750" indent="-285750" algn="r" rtl="1">
              <a:lnSpc>
                <a:spcPct val="107000"/>
              </a:lnSpc>
              <a:spcAft>
                <a:spcPts val="800"/>
              </a:spcAft>
              <a:buFont typeface="Wingdings" panose="05000000000000000000" pitchFamily="2" charset="2"/>
              <a:buChar char="q"/>
            </a:pPr>
            <a:r>
              <a:rPr lang="he-IL" sz="1600" kern="100" dirty="0">
                <a:effectLst/>
                <a:latin typeface="Heebo" pitchFamily="2" charset="-79"/>
                <a:ea typeface="Calibri" panose="020F0502020204030204" pitchFamily="34" charset="0"/>
                <a:cs typeface="Heebo" pitchFamily="2" charset="-79"/>
              </a:rPr>
              <a:t>דברו </a:t>
            </a:r>
            <a:r>
              <a:rPr lang="he-IL" sz="1600" kern="100" dirty="0" err="1">
                <a:effectLst/>
                <a:latin typeface="Heebo" pitchFamily="2" charset="-79"/>
                <a:ea typeface="Calibri" panose="020F0502020204030204" pitchFamily="34" charset="0"/>
                <a:cs typeface="Heebo" pitchFamily="2" charset="-79"/>
              </a:rPr>
              <a:t>איתו</a:t>
            </a:r>
            <a:r>
              <a:rPr lang="he-IL" sz="1600" kern="100" dirty="0">
                <a:effectLst/>
                <a:latin typeface="Heebo" pitchFamily="2" charset="-79"/>
                <a:ea typeface="Calibri" panose="020F0502020204030204" pitchFamily="34" charset="0"/>
                <a:cs typeface="Heebo" pitchFamily="2" charset="-79"/>
              </a:rPr>
              <a:t> על המשך הדרך- שבו לשיחה לקראת סוף החניכות: מה הוא לוקח מהחוויה? מה מעניין אותו להמשיך? אילו אפשרויות קיימות? תנו כיוון, לא רק סיכום.</a:t>
            </a:r>
          </a:p>
        </p:txBody>
      </p:sp>
      <p:pic>
        <p:nvPicPr>
          <p:cNvPr id="2" name="תמונה 1">
            <a:extLst>
              <a:ext uri="{FF2B5EF4-FFF2-40B4-BE49-F238E27FC236}">
                <a16:creationId xmlns:a16="http://schemas.microsoft.com/office/drawing/2014/main" id="{FDDBD42C-0DA7-B642-7EF7-9FF761B70FAD}"/>
              </a:ext>
            </a:extLst>
          </p:cNvPr>
          <p:cNvPicPr>
            <a:picLocks noChangeAspect="1"/>
          </p:cNvPicPr>
          <p:nvPr/>
        </p:nvPicPr>
        <p:blipFill>
          <a:blip r:embed="rId6"/>
          <a:stretch>
            <a:fillRect/>
          </a:stretch>
        </p:blipFill>
        <p:spPr>
          <a:xfrm>
            <a:off x="4709433" y="9341217"/>
            <a:ext cx="2001821" cy="474390"/>
          </a:xfrm>
          <a:prstGeom prst="rect">
            <a:avLst/>
          </a:prstGeom>
        </p:spPr>
      </p:pic>
    </p:spTree>
    <p:extLst>
      <p:ext uri="{BB962C8B-B14F-4D97-AF65-F5344CB8AC3E}">
        <p14:creationId xmlns:p14="http://schemas.microsoft.com/office/powerpoint/2010/main" val="3839907192"/>
      </p:ext>
    </p:extLst>
  </p:cSld>
  <p:clrMapOvr>
    <a:masterClrMapping/>
  </p:clrMapOvr>
</p:sld>
</file>

<file path=ppt/theme/theme1.xml><?xml version="1.0" encoding="utf-8"?>
<a:theme xmlns:a="http://schemas.openxmlformats.org/drawingml/2006/main" name="ערכת נושא Office">
  <a:themeElements>
    <a:clrScheme name="ערכת נושא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ערכת נושא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11945</TotalTime>
  <Words>5227</Words>
  <Application>Microsoft Office PowerPoint</Application>
  <PresentationFormat>נייר A4 ‏(210x297 מ"מ)</PresentationFormat>
  <Paragraphs>364</Paragraphs>
  <Slides>12</Slides>
  <Notes>11</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12</vt:i4>
      </vt:variant>
    </vt:vector>
  </HeadingPairs>
  <TitlesOfParts>
    <vt:vector size="23" baseType="lpstr">
      <vt:lpstr>Aptos</vt:lpstr>
      <vt:lpstr>Aptos Display</vt:lpstr>
      <vt:lpstr>Arial</vt:lpstr>
      <vt:lpstr>Assistant</vt:lpstr>
      <vt:lpstr>Calibri</vt:lpstr>
      <vt:lpstr>Heebo</vt:lpstr>
      <vt:lpstr>Heebo Black</vt:lpstr>
      <vt:lpstr>Symbol</vt:lpstr>
      <vt:lpstr>Times New Roman</vt:lpstr>
      <vt:lpstr>Wingdings</vt:lpstr>
      <vt:lpstr>ערכת נושא Office</vt:lpstr>
      <vt:lpstr>מצגת של PowerPoint‏</vt:lpstr>
      <vt:lpstr>מצגת של PowerPoint‏</vt:lpstr>
      <vt:lpstr>מצגת של PowerPoint‏</vt:lpstr>
      <vt:lpstr>מודלים לתעסוקה</vt:lpstr>
      <vt:lpstr>מצגת של PowerPoint‏</vt:lpstr>
      <vt:lpstr>מצגת של PowerPoint‏</vt:lpstr>
      <vt:lpstr>אבני דרך חניכות דואלית הומניסטית</vt:lpstr>
      <vt:lpstr>האם העבודה היא בשכר?</vt:lpstr>
      <vt:lpstr>מחוון תהליכי התפתחות אישית ומצוינות מקצועית</vt:lpstr>
      <vt:lpstr>מחוון תהליכי התפתחות אישית ומצוינות מקצועית</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תום שי</dc:creator>
  <cp:lastModifiedBy>תום שי</cp:lastModifiedBy>
  <cp:revision>53</cp:revision>
  <dcterms:created xsi:type="dcterms:W3CDTF">2024-08-05T11:39:33Z</dcterms:created>
  <dcterms:modified xsi:type="dcterms:W3CDTF">2025-09-29T09:56:25Z</dcterms:modified>
</cp:coreProperties>
</file>